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8.tif" ContentType="image/tiff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tif" ContentType="image/tiff"/>
  <Override PartName="/ppt/media/image17.png" ContentType="image/png"/>
  <Override PartName="/ppt/media/image4.tif" ContentType="image/tiff"/>
  <Override PartName="/ppt/media/image27.tif" ContentType="image/tiff"/>
  <Override PartName="/ppt/media/image13.png" ContentType="image/png"/>
  <Override PartName="/ppt/media/image29.tif" ContentType="image/tiff"/>
  <Override PartName="/ppt/media/image36.tif" ContentType="image/tiff"/>
  <Override PartName="/ppt/media/image6.tif" ContentType="image/tiff"/>
  <Override PartName="/ppt/media/image11.png" ContentType="image/png"/>
  <Override PartName="/ppt/media/image9.tif" ContentType="image/tiff"/>
  <Override PartName="/ppt/media/image10.png" ContentType="image/png"/>
  <Override PartName="/ppt/media/image8.tif" ContentType="image/tiff"/>
  <Override PartName="/ppt/media/image30.tif" ContentType="image/tiff"/>
  <Override PartName="/ppt/media/image34.png" ContentType="image/png"/>
  <Override PartName="/ppt/media/image35.tif" ContentType="image/tiff"/>
  <Override PartName="/ppt/media/image12.png" ContentType="image/png"/>
  <Override PartName="/ppt/media/image37.tif" ContentType="image/tiff"/>
  <Override PartName="/ppt/media/image14.png" ContentType="image/png"/>
  <Override PartName="/ppt/media/image7.png" ContentType="image/png"/>
  <Override PartName="/ppt/media/image33.tif" ContentType="image/tiff"/>
  <Override PartName="/ppt/media/image3.tif" ContentType="image/tiff"/>
  <Override PartName="/ppt/media/image26.tif" ContentType="image/tiff"/>
  <Override PartName="/ppt/media/image32.tif" ContentType="image/tiff"/>
  <Override PartName="/ppt/media/image2.tif" ContentType="image/tiff"/>
  <Override PartName="/ppt/media/image5.png" ContentType="image/png"/>
  <Override PartName="/ppt/media/image31.tif" ContentType="image/tiff"/>
  <Override PartName="/ppt/media/image1.tif" ContentType="image/tiff"/>
  <Override PartName="/ppt/media/image24.tif" ContentType="image/tiff"/>
  <Override PartName="/ppt/media/image18.jpeg" ContentType="image/jpeg"/>
  <Override PartName="/ppt/media/image15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2D6796E-4725-4FA3-99B4-89BE322D893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19F7BD-F259-4A4D-9EC6-86EAAB94658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“</a:t>
            </a:r>
            <a:r>
              <a:rPr b="0" lang="en-US" sz="2000" spc="-1" strike="noStrike">
                <a:latin typeface="Arial"/>
              </a:rPr>
              <a:t>Sabermetrics” = “SABR” = “Society for American Baseball Research”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Peter Brand = name of character in the movie, actual name is Paul DePodesta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2A725B-A33C-4D44-8EBA-7A5993E1B14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4839950-12C0-40DA-A689-3D81E686621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6FCC49-F2F5-4912-8248-DA5139B9F1B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4E47754-E82B-414D-838B-43E26D8510C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do demo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8E8B644-A4EF-48AA-8E4E-B446DB74D08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Prints “4” in Python 2 and “1” (i.e., unchanged because the list comprehension scope is dead) in Python 3.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ACA5EB5-0A3F-4DA2-8835-E81F55D872D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0F2DEB-7337-4E12-9D47-6CF3688B4AC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040" cy="4571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C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li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c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k 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t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o 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e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di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t 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M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a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st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e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r 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ti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tl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e 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st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yl</a:t>
            </a:r>
            <a:r>
              <a:rPr b="0" lang="en-US" sz="8800" spc="-80" strike="noStrike" cap="all">
                <a:solidFill>
                  <a:srgbClr val="000000"/>
                </a:solidFill>
                <a:latin typeface="Arial Black"/>
              </a:rPr>
              <a:t>e</a:t>
            </a:r>
            <a:endParaRPr b="0" lang="en-US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2857680" y="6492960"/>
            <a:ext cx="3428640" cy="2833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d1282e"/>
                </a:solidFill>
                <a:latin typeface="Arial"/>
              </a:rPr>
              <a:t>John P. </a:t>
            </a:r>
            <a:r>
              <a:rPr b="0" lang="en-US" sz="1000" spc="-1" strike="noStrike">
                <a:solidFill>
                  <a:srgbClr val="d1282e"/>
                </a:solidFill>
                <a:latin typeface="Arial"/>
              </a:rPr>
              <a:t>Dickerson - EC </a:t>
            </a:r>
            <a:r>
              <a:rPr b="0" lang="en-US" sz="1000" spc="-1" strike="noStrike">
                <a:solidFill>
                  <a:srgbClr val="d1282e"/>
                </a:solidFill>
                <a:latin typeface="Arial"/>
              </a:rPr>
              <a:t>2016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9001080" y="4846320"/>
            <a:ext cx="142560" cy="2011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001080" y="0"/>
            <a:ext cx="142560" cy="4845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394B555-25B2-42E8-8D92-C88FDCBE4BC5}" type="slidenum">
              <a:rPr b="1" lang="en-US" sz="2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Click to edit the outline text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Cli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ck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to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edi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Mas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ter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titl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sty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2857680" y="6492960"/>
            <a:ext cx="3428640" cy="2833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d1282e"/>
                </a:solidFill>
                <a:latin typeface="Arial"/>
              </a:rPr>
              <a:t>John P. Dickerson - </a:t>
            </a:r>
            <a:r>
              <a:rPr b="0" lang="en-US" sz="1000" spc="-1" strike="noStrike">
                <a:solidFill>
                  <a:srgbClr val="d1282e"/>
                </a:solidFill>
                <a:latin typeface="Arial"/>
              </a:rPr>
              <a:t>EC 2016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A9FB0BB-BA48-41F8-BB25-932034D5DE31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220" spc="-60" strike="noStrike" cap="all">
                <a:solidFill>
                  <a:srgbClr val="d1282e"/>
                </a:solidFill>
                <a:latin typeface="Arial Black"/>
              </a:rPr>
              <a:t>Titl</a:t>
            </a:r>
            <a:r>
              <a:rPr b="0" lang="en-US" sz="4220" spc="-60" strike="noStrike" cap="all">
                <a:solidFill>
                  <a:srgbClr val="d1282e"/>
                </a:solidFill>
                <a:latin typeface="Arial Black"/>
              </a:rPr>
              <a:t>e </a:t>
            </a:r>
            <a:r>
              <a:rPr b="0" lang="en-US" sz="4220" spc="-60" strike="noStrike" cap="all">
                <a:solidFill>
                  <a:srgbClr val="d1282e"/>
                </a:solidFill>
                <a:latin typeface="Arial Black"/>
              </a:rPr>
              <a:t>Tex</a:t>
            </a:r>
            <a:r>
              <a:rPr b="0" lang="en-US" sz="4220" spc="-60" strike="noStrike" cap="all">
                <a:solidFill>
                  <a:srgbClr val="d1282e"/>
                </a:solidFill>
                <a:latin typeface="Arial Black"/>
              </a:rPr>
              <a:t>t</a:t>
            </a:r>
            <a:endParaRPr b="0" lang="en-US" sz="42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E2361C3-8D0A-4295-BA91-C4EED60DF80A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Clic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k to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edit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Mas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ter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titl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styl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2857680" y="6492960"/>
            <a:ext cx="3428640" cy="2833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d1282e"/>
                </a:solidFill>
                <a:latin typeface="Arial"/>
              </a:rPr>
              <a:t>John P. Dickerson - EC 2016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859805D-7E96-45CD-AB8D-07C47ED5E08A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t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tif"/><Relationship Id="rId2" Type="http://schemas.openxmlformats.org/officeDocument/2006/relationships/image" Target="../media/image27.t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tif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t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github.com/cmsc320/fall2020/tree/master/project0" TargetMode="External"/><Relationship Id="rId2" Type="http://schemas.openxmlformats.org/officeDocument/2006/relationships/hyperlink" Target="https://github.com/cmsc320/fall2020/tree/master/project0" TargetMode="External"/><Relationship Id="rId3" Type="http://schemas.openxmlformats.org/officeDocument/2006/relationships/hyperlink" Target="https://github.com/cmsc320/spring2021/tree/main/project0" TargetMode="External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4.tif"/><Relationship Id="rId7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tif"/><Relationship Id="rId2" Type="http://schemas.openxmlformats.org/officeDocument/2006/relationships/image" Target="../media/image31.tif"/><Relationship Id="rId3" Type="http://schemas.openxmlformats.org/officeDocument/2006/relationships/image" Target="../media/image32.tif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www.linkedin.com/pulse/comprehensive-comparison-jupyter-vs-zeppelin-hoc-q-phan-mba-" TargetMode="External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tif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tif"/><Relationship Id="rId2" Type="http://schemas.openxmlformats.org/officeDocument/2006/relationships/image" Target="../media/image36.tif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t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ti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t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Relationship Id="rId11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tif"/><Relationship Id="rId2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47320"/>
            <a:ext cx="7772040" cy="3783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n-US" sz="4000" spc="-80" strike="noStrike" cap="all">
                <a:solidFill>
                  <a:srgbClr val="000000"/>
                </a:solidFill>
                <a:latin typeface="Arial Black"/>
              </a:rPr>
              <a:t>Introduction to </a:t>
            </a:r>
            <a:br/>
            <a:r>
              <a:rPr b="0" lang="en-US" sz="4000" spc="-80" strike="noStrike" cap="all">
                <a:solidFill>
                  <a:srgbClr val="000000"/>
                </a:solidFill>
                <a:latin typeface="Arial Black"/>
              </a:rPr>
              <a:t>Data Science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457200" y="2923560"/>
            <a:ext cx="6857640" cy="793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117" strike="noStrike" cap="all">
                <a:solidFill>
                  <a:srgbClr val="d1282e"/>
                </a:solidFill>
                <a:latin typeface="Arial Black"/>
              </a:rPr>
              <a:t>José Manuel Calderón Trilla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117" strike="noStrike" cap="all">
                <a:solidFill>
                  <a:srgbClr val="d1282e"/>
                </a:solidFill>
                <a:latin typeface="Arial Black"/>
              </a:rPr>
              <a:t>(slides by John P. Dickerson)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57200" y="5080680"/>
            <a:ext cx="3822840" cy="15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Lecture #2 – 01/27/2020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CMSC320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Mondays &amp; Wednesdays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5:00pm – 6:15pm</a:t>
            </a:r>
            <a:br/>
            <a:r>
              <a:rPr b="1" lang="en-US" sz="1600" spc="-1" strike="noStrike">
                <a:solidFill>
                  <a:srgbClr val="808080"/>
                </a:solidFill>
                <a:latin typeface="Arial"/>
              </a:rPr>
              <a:t>(… or anytime on the Internet)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81" name="Picture 6" descr=""/>
          <p:cNvPicPr/>
          <p:nvPr/>
        </p:nvPicPr>
        <p:blipFill>
          <a:blip r:embed="rId1"/>
          <a:stretch/>
        </p:blipFill>
        <p:spPr>
          <a:xfrm>
            <a:off x="4655880" y="5080680"/>
            <a:ext cx="3721680" cy="129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Netflix Prize 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457200" y="1752480"/>
            <a:ext cx="7619760" cy="4812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Recommender systems: predict a user’s rating of an item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br/>
            <a:br/>
            <a:br/>
            <a:br/>
            <a:br/>
            <a:br/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Netflix Prize: $1MM to the first team that beats our in-house engine by 10%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Happened after about three years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Model was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never used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by Netflix for a variety of reasons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 of date (DVDs vs streaming)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Too complicated / not interpretable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7577CA9-3A6A-4813-8E61-C9B26F0A92F9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aphicFrame>
        <p:nvGraphicFramePr>
          <p:cNvPr id="243" name="Table 4"/>
          <p:cNvGraphicFramePr/>
          <p:nvPr/>
        </p:nvGraphicFramePr>
        <p:xfrm>
          <a:off x="1074240" y="2296440"/>
          <a:ext cx="6585480" cy="1482840"/>
        </p:xfrm>
        <a:graphic>
          <a:graphicData uri="http://schemas.openxmlformats.org/drawingml/2006/table">
            <a:tbl>
              <a:tblPr/>
              <a:tblGrid>
                <a:gridCol w="1316880"/>
                <a:gridCol w="1316880"/>
                <a:gridCol w="1316880"/>
                <a:gridCol w="1316880"/>
                <a:gridCol w="1317960"/>
              </a:tblGrid>
              <a:tr h="370800">
                <a:tc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Twilight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Wall-E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Twilight II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Furious 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User 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d1282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User 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d1282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User 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d1282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d1282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Netflix Prize II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21E5348-2DD1-4B9E-BEBF-FAE27C898E8F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grpSp>
        <p:nvGrpSpPr>
          <p:cNvPr id="246" name="Group 3"/>
          <p:cNvGrpSpPr/>
          <p:nvPr/>
        </p:nvGrpSpPr>
        <p:grpSpPr>
          <a:xfrm>
            <a:off x="801720" y="2053800"/>
            <a:ext cx="5039640" cy="4584240"/>
            <a:chOff x="801720" y="2053800"/>
            <a:chExt cx="5039640" cy="4584240"/>
          </a:xfrm>
        </p:grpSpPr>
        <p:pic>
          <p:nvPicPr>
            <p:cNvPr id="247" name="Picture 4" descr=""/>
            <p:cNvPicPr/>
            <p:nvPr/>
          </p:nvPicPr>
          <p:blipFill>
            <a:blip r:embed="rId1"/>
            <a:stretch/>
          </p:blipFill>
          <p:spPr>
            <a:xfrm>
              <a:off x="1140480" y="2053800"/>
              <a:ext cx="4700880" cy="425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8" name="CustomShape 4"/>
            <p:cNvSpPr/>
            <p:nvPr/>
          </p:nvSpPr>
          <p:spPr>
            <a:xfrm>
              <a:off x="1140480" y="6304320"/>
              <a:ext cx="470088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</a:rPr>
                <a:t>Latent factor 2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49" name="CustomShape 5"/>
            <p:cNvSpPr/>
            <p:nvPr/>
          </p:nvSpPr>
          <p:spPr>
            <a:xfrm rot="16200000">
              <a:off x="-1156320" y="4012200"/>
              <a:ext cx="425016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</a:rPr>
                <a:t>Latent factor 1</a:t>
              </a:r>
              <a:endParaRPr b="0" lang="en-US" sz="1600" spc="-1" strike="noStrike">
                <a:latin typeface="Arial"/>
              </a:endParaRPr>
            </a:p>
          </p:txBody>
        </p:sp>
      </p:grpSp>
      <p:sp>
        <p:nvSpPr>
          <p:cNvPr id="250" name="CustomShape 6"/>
          <p:cNvSpPr/>
          <p:nvPr/>
        </p:nvSpPr>
        <p:spPr>
          <a:xfrm>
            <a:off x="-29880" y="6552720"/>
            <a:ext cx="45867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808080"/>
                </a:solidFill>
                <a:latin typeface="Arial"/>
              </a:rPr>
              <a:t>Image courtesy of Christopher Volinsky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5948280" y="2962440"/>
            <a:ext cx="2844000" cy="17236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Latent factors model: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Identify factors with max discrimination between movies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52" name="Group 8"/>
          <p:cNvGrpSpPr/>
          <p:nvPr/>
        </p:nvGrpSpPr>
        <p:grpSpPr>
          <a:xfrm>
            <a:off x="629640" y="1524240"/>
            <a:ext cx="6157800" cy="528840"/>
            <a:chOff x="629640" y="1524240"/>
            <a:chExt cx="6157800" cy="528840"/>
          </a:xfrm>
        </p:grpSpPr>
        <p:sp>
          <p:nvSpPr>
            <p:cNvPr id="253" name="CustomShape 9"/>
            <p:cNvSpPr/>
            <p:nvPr/>
          </p:nvSpPr>
          <p:spPr>
            <a:xfrm>
              <a:off x="629640" y="1524240"/>
              <a:ext cx="2722680" cy="528840"/>
            </a:xfrm>
            <a:prstGeom prst="roundRect">
              <a:avLst>
                <a:gd name="adj" fmla="val 16667"/>
              </a:avLst>
            </a:prstGeom>
            <a:solidFill>
              <a:srgbClr val="7a7a7a"/>
            </a:solidFill>
            <a:ln>
              <a:solidFill>
                <a:srgbClr val="777777"/>
              </a:solidFill>
              <a:round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Frat/Gross-Out Comedy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4" name="CustomShape 10"/>
            <p:cNvSpPr/>
            <p:nvPr/>
          </p:nvSpPr>
          <p:spPr>
            <a:xfrm>
              <a:off x="4064760" y="1524240"/>
              <a:ext cx="2722680" cy="528840"/>
            </a:xfrm>
            <a:prstGeom prst="roundRect">
              <a:avLst>
                <a:gd name="adj" fmla="val 16667"/>
              </a:avLst>
            </a:prstGeom>
            <a:solidFill>
              <a:srgbClr val="7a7a7a"/>
            </a:solidFill>
            <a:ln>
              <a:solidFill>
                <a:srgbClr val="777777"/>
              </a:solidFill>
              <a:round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ffffff"/>
                  </a:solidFill>
                  <a:latin typeface="Arial"/>
                </a:rPr>
                <a:t>Critically-Acclaimed/Strong Female Lead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55" name="CustomShape 11"/>
            <p:cNvSpPr/>
            <p:nvPr/>
          </p:nvSpPr>
          <p:spPr>
            <a:xfrm>
              <a:off x="3352680" y="1788840"/>
              <a:ext cx="7117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7a7a7a"/>
              </a:solidFill>
              <a:round/>
              <a:headEnd len="med" type="triangle" w="med"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256" name="Group 12"/>
          <p:cNvGrpSpPr/>
          <p:nvPr/>
        </p:nvGrpSpPr>
        <p:grpSpPr>
          <a:xfrm>
            <a:off x="90000" y="2398320"/>
            <a:ext cx="809280" cy="3440520"/>
            <a:chOff x="90000" y="2398320"/>
            <a:chExt cx="809280" cy="3440520"/>
          </a:xfrm>
        </p:grpSpPr>
        <p:sp>
          <p:nvSpPr>
            <p:cNvPr id="257" name="CustomShape 13"/>
            <p:cNvSpPr/>
            <p:nvPr/>
          </p:nvSpPr>
          <p:spPr>
            <a:xfrm>
              <a:off x="90000" y="2398320"/>
              <a:ext cx="809280" cy="419400"/>
            </a:xfrm>
            <a:prstGeom prst="roundRect">
              <a:avLst>
                <a:gd name="adj" fmla="val 16667"/>
              </a:avLst>
            </a:prstGeom>
            <a:solidFill>
              <a:srgbClr val="7a7a7a"/>
            </a:solidFill>
            <a:ln>
              <a:solidFill>
                <a:srgbClr val="777777"/>
              </a:solidFill>
              <a:round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Artsy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8" name="CustomShape 14"/>
            <p:cNvSpPr/>
            <p:nvPr/>
          </p:nvSpPr>
          <p:spPr>
            <a:xfrm>
              <a:off x="90000" y="5419440"/>
              <a:ext cx="809280" cy="419400"/>
            </a:xfrm>
            <a:prstGeom prst="roundRect">
              <a:avLst>
                <a:gd name="adj" fmla="val 16667"/>
              </a:avLst>
            </a:prstGeom>
            <a:solidFill>
              <a:srgbClr val="7a7a7a"/>
            </a:solidFill>
            <a:ln>
              <a:solidFill>
                <a:srgbClr val="777777"/>
              </a:solidFill>
              <a:round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BB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9" name="CustomShape 15"/>
            <p:cNvSpPr/>
            <p:nvPr/>
          </p:nvSpPr>
          <p:spPr>
            <a:xfrm>
              <a:off x="494640" y="2818080"/>
              <a:ext cx="360" cy="2601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7a7a7a"/>
              </a:solidFill>
              <a:round/>
              <a:headEnd len="med" type="triangle" w="med"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Netflix Prize III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Netflix initially planned a follow-up competition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In 2007, UT Austin managed to deanonymize portions of the original released (anonymized) Netflix dataset: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????????????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Matched rating against those made publicly on IMDb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Why could this be bad?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2009—2010, four Netflix users filed a class-action lawsuit against Netflix over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3269B96-BE27-4E69-B058-0F27C1A330C5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MoneyBall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57200" y="1752480"/>
            <a:ext cx="3795120" cy="4952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Baseball teams drafted rookie players primarily based on human scouts’ opinions of their talents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Paul DePodesta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, data scientist 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du jour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, convinces the {bad, poor} Oakland Athletics to use a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quantitative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aka sabermetric approach to hiring</a:t>
            </a:r>
            <a:br/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(Spoiler: Red Sox offer Brand a job, he says no, they take a sabermetric approach and win the World Series.)</a:t>
            </a:r>
            <a:endParaRPr b="1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(Spoiler #2: DePodesta is now GM for the Browns, who are </a:t>
            </a:r>
            <a:r>
              <a:rPr b="1" lang="en-US" sz="1600" spc="-1" strike="noStrike">
                <a:solidFill>
                  <a:srgbClr val="d1282e"/>
                </a:solidFill>
                <a:latin typeface="Arial"/>
              </a:rPr>
              <a:t>extremely bad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right now.  We’ll see what happens!)</a:t>
            </a:r>
            <a:endParaRPr b="1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524A639-2BB1-4D67-BBE1-8937190AC07F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4329360" y="2309040"/>
            <a:ext cx="4660920" cy="45748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5" descr=""/>
          <p:cNvPicPr/>
          <p:nvPr/>
        </p:nvPicPr>
        <p:blipFill>
          <a:blip r:embed="rId2"/>
          <a:stretch/>
        </p:blipFill>
        <p:spPr>
          <a:xfrm>
            <a:off x="5926320" y="152640"/>
            <a:ext cx="1807200" cy="203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1" dur="indefinite" restart="never" nodeType="tmRoot">
          <p:childTnLst>
            <p:seq>
              <p:cTn id="222" dur="indefinite" nodeType="mainSeq">
                <p:childTnLst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938F93A-0702-4B07-B00A-17E90D3D62A3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269" name="Picture 6" descr=""/>
          <p:cNvPicPr/>
          <p:nvPr/>
        </p:nvPicPr>
        <p:blipFill>
          <a:blip r:embed="rId1"/>
          <a:stretch/>
        </p:blipFill>
        <p:spPr>
          <a:xfrm>
            <a:off x="977760" y="0"/>
            <a:ext cx="7170480" cy="6857640"/>
          </a:xfrm>
          <a:prstGeom prst="rect">
            <a:avLst/>
          </a:prstGeom>
          <a:ln w="0"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5719680" y="6289920"/>
            <a:ext cx="304272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http://www.businessinsider.com/best-jobs-in-america-in-2017-2017-1/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0" y="2614680"/>
            <a:ext cx="8989200" cy="1648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i="1" lang="en-US" sz="2400" spc="-60" strike="noStrike" cap="all">
                <a:solidFill>
                  <a:srgbClr val="808080"/>
                </a:solidFill>
                <a:latin typeface="Arial Black"/>
              </a:rPr>
              <a:t>Up Next …</a:t>
            </a:r>
            <a:br/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Scraping Data With Python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F768286-AAA4-4C5B-8DCC-4D346C53530B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273" name="Picture 5" descr=""/>
          <p:cNvPicPr/>
          <p:nvPr/>
        </p:nvPicPr>
        <p:blipFill>
          <a:blip r:embed="rId1"/>
          <a:stretch/>
        </p:blipFill>
        <p:spPr>
          <a:xfrm>
            <a:off x="1791360" y="4668840"/>
            <a:ext cx="5406120" cy="18259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"/>
          <p:cNvPicPr/>
          <p:nvPr/>
        </p:nvPicPr>
        <p:blipFill>
          <a:blip r:embed="rId2"/>
          <a:stretch/>
        </p:blipFill>
        <p:spPr>
          <a:xfrm>
            <a:off x="2413440" y="419040"/>
            <a:ext cx="4168440" cy="260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The Data Lifecycle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C016780-DAC3-4812-B437-D7C2BA481D9D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07440" y="2044800"/>
            <a:ext cx="1296360" cy="1978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Data collection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78" name="Group 4"/>
          <p:cNvGrpSpPr/>
          <p:nvPr/>
        </p:nvGrpSpPr>
        <p:grpSpPr>
          <a:xfrm>
            <a:off x="1604520" y="2044800"/>
            <a:ext cx="1781280" cy="1978200"/>
            <a:chOff x="1604520" y="2044800"/>
            <a:chExt cx="1781280" cy="1978200"/>
          </a:xfrm>
        </p:grpSpPr>
        <p:sp>
          <p:nvSpPr>
            <p:cNvPr id="279" name="CustomShape 5"/>
            <p:cNvSpPr/>
            <p:nvPr/>
          </p:nvSpPr>
          <p:spPr>
            <a:xfrm>
              <a:off x="208944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ffffff"/>
                  </a:solidFill>
                  <a:latin typeface="Arial"/>
                </a:rPr>
                <a:t>Data processing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80" name="CustomShape 6"/>
            <p:cNvSpPr/>
            <p:nvPr/>
          </p:nvSpPr>
          <p:spPr>
            <a:xfrm>
              <a:off x="160452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  <p:sp>
        <p:nvSpPr>
          <p:cNvPr id="281" name="CustomShape 7"/>
          <p:cNvSpPr/>
          <p:nvPr/>
        </p:nvSpPr>
        <p:spPr>
          <a:xfrm rot="5400000">
            <a:off x="1847160" y="3132360"/>
            <a:ext cx="12240" cy="1781280"/>
          </a:xfrm>
          <a:prstGeom prst="curvedConnector3">
            <a:avLst>
              <a:gd name="adj1" fmla="val 1800000"/>
            </a:avLst>
          </a:prstGeom>
          <a:noFill/>
          <a:ln>
            <a:solidFill>
              <a:srgbClr val="000000"/>
            </a:solidFill>
            <a:round/>
            <a:tailEnd len="med" type="triangle" w="med"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grpSp>
        <p:nvGrpSpPr>
          <p:cNvPr id="282" name="Group 8"/>
          <p:cNvGrpSpPr/>
          <p:nvPr/>
        </p:nvGrpSpPr>
        <p:grpSpPr>
          <a:xfrm>
            <a:off x="3386160" y="2044800"/>
            <a:ext cx="1781280" cy="1978200"/>
            <a:chOff x="3386160" y="2044800"/>
            <a:chExt cx="1781280" cy="1978200"/>
          </a:xfrm>
        </p:grpSpPr>
        <p:sp>
          <p:nvSpPr>
            <p:cNvPr id="283" name="CustomShape 9"/>
            <p:cNvSpPr/>
            <p:nvPr/>
          </p:nvSpPr>
          <p:spPr>
            <a:xfrm>
              <a:off x="387108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Exploratory analysis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&amp;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Data viz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284" name="CustomShape 10"/>
            <p:cNvSpPr/>
            <p:nvPr/>
          </p:nvSpPr>
          <p:spPr>
            <a:xfrm>
              <a:off x="338616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  <p:grpSp>
        <p:nvGrpSpPr>
          <p:cNvPr id="285" name="Group 11"/>
          <p:cNvGrpSpPr/>
          <p:nvPr/>
        </p:nvGrpSpPr>
        <p:grpSpPr>
          <a:xfrm>
            <a:off x="962640" y="4016880"/>
            <a:ext cx="3562920" cy="12240"/>
            <a:chOff x="962640" y="4016880"/>
            <a:chExt cx="3562920" cy="12240"/>
          </a:xfrm>
        </p:grpSpPr>
        <p:sp>
          <p:nvSpPr>
            <p:cNvPr id="286" name="CustomShape 12"/>
            <p:cNvSpPr/>
            <p:nvPr/>
          </p:nvSpPr>
          <p:spPr>
            <a:xfrm rot="5400000">
              <a:off x="3628800" y="3132360"/>
              <a:ext cx="12240" cy="1781280"/>
            </a:xfrm>
            <a:prstGeom prst="curvedConnector3">
              <a:avLst>
                <a:gd name="adj1" fmla="val 1800000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  <p:sp>
          <p:nvSpPr>
            <p:cNvPr id="287" name="CustomShape 13"/>
            <p:cNvSpPr/>
            <p:nvPr/>
          </p:nvSpPr>
          <p:spPr>
            <a:xfrm rot="5400000">
              <a:off x="2737800" y="2241360"/>
              <a:ext cx="12240" cy="3562920"/>
            </a:xfrm>
            <a:prstGeom prst="curvedConnector3">
              <a:avLst>
                <a:gd name="adj1" fmla="val 3763638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  <p:grpSp>
        <p:nvGrpSpPr>
          <p:cNvPr id="288" name="Group 14"/>
          <p:cNvGrpSpPr/>
          <p:nvPr/>
        </p:nvGrpSpPr>
        <p:grpSpPr>
          <a:xfrm>
            <a:off x="5167800" y="2044800"/>
            <a:ext cx="1781280" cy="1978200"/>
            <a:chOff x="5167800" y="2044800"/>
            <a:chExt cx="1781280" cy="1978200"/>
          </a:xfrm>
        </p:grpSpPr>
        <p:sp>
          <p:nvSpPr>
            <p:cNvPr id="289" name="CustomShape 15"/>
            <p:cNvSpPr/>
            <p:nvPr/>
          </p:nvSpPr>
          <p:spPr>
            <a:xfrm>
              <a:off x="565272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ffffff"/>
                  </a:solidFill>
                  <a:latin typeface="Arial"/>
                </a:rPr>
                <a:t>Analysis, hypothesis testing, &amp; ML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290" name="CustomShape 16"/>
            <p:cNvSpPr/>
            <p:nvPr/>
          </p:nvSpPr>
          <p:spPr>
            <a:xfrm>
              <a:off x="516780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  <p:grpSp>
        <p:nvGrpSpPr>
          <p:cNvPr id="291" name="Group 17"/>
          <p:cNvGrpSpPr/>
          <p:nvPr/>
        </p:nvGrpSpPr>
        <p:grpSpPr>
          <a:xfrm>
            <a:off x="963000" y="4016880"/>
            <a:ext cx="5344560" cy="12240"/>
            <a:chOff x="963000" y="4016880"/>
            <a:chExt cx="5344560" cy="12240"/>
          </a:xfrm>
        </p:grpSpPr>
        <p:sp>
          <p:nvSpPr>
            <p:cNvPr id="292" name="CustomShape 18"/>
            <p:cNvSpPr/>
            <p:nvPr/>
          </p:nvSpPr>
          <p:spPr>
            <a:xfrm rot="5400000">
              <a:off x="5410800" y="3132360"/>
              <a:ext cx="12240" cy="1781280"/>
            </a:xfrm>
            <a:prstGeom prst="curvedConnector3">
              <a:avLst>
                <a:gd name="adj1" fmla="val 1800000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  <p:sp>
          <p:nvSpPr>
            <p:cNvPr id="293" name="CustomShape 19"/>
            <p:cNvSpPr/>
            <p:nvPr/>
          </p:nvSpPr>
          <p:spPr>
            <a:xfrm rot="5400000">
              <a:off x="4519800" y="2241360"/>
              <a:ext cx="12240" cy="3562920"/>
            </a:xfrm>
            <a:prstGeom prst="curvedConnector3">
              <a:avLst>
                <a:gd name="adj1" fmla="val 3894543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  <p:sp>
          <p:nvSpPr>
            <p:cNvPr id="294" name="CustomShape 20"/>
            <p:cNvSpPr/>
            <p:nvPr/>
          </p:nvSpPr>
          <p:spPr>
            <a:xfrm rot="5400000">
              <a:off x="3629160" y="1350360"/>
              <a:ext cx="12240" cy="5344560"/>
            </a:xfrm>
            <a:prstGeom prst="curvedConnector3">
              <a:avLst>
                <a:gd name="adj1" fmla="val 5858181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  <p:grpSp>
        <p:nvGrpSpPr>
          <p:cNvPr id="295" name="Group 21"/>
          <p:cNvGrpSpPr/>
          <p:nvPr/>
        </p:nvGrpSpPr>
        <p:grpSpPr>
          <a:xfrm>
            <a:off x="6949440" y="2044800"/>
            <a:ext cx="1781280" cy="1978200"/>
            <a:chOff x="6949440" y="2044800"/>
            <a:chExt cx="1781280" cy="1978200"/>
          </a:xfrm>
        </p:grpSpPr>
        <p:sp>
          <p:nvSpPr>
            <p:cNvPr id="296" name="CustomShape 22"/>
            <p:cNvSpPr/>
            <p:nvPr/>
          </p:nvSpPr>
          <p:spPr>
            <a:xfrm>
              <a:off x="743436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Insight &amp; Policy Decision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97" name="CustomShape 23"/>
            <p:cNvSpPr/>
            <p:nvPr/>
          </p:nvSpPr>
          <p:spPr>
            <a:xfrm>
              <a:off x="694944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  <p:grpSp>
        <p:nvGrpSpPr>
          <p:cNvPr id="298" name="Group 24"/>
          <p:cNvGrpSpPr/>
          <p:nvPr/>
        </p:nvGrpSpPr>
        <p:grpSpPr>
          <a:xfrm>
            <a:off x="962640" y="4016880"/>
            <a:ext cx="7126560" cy="12240"/>
            <a:chOff x="962640" y="4016880"/>
            <a:chExt cx="7126560" cy="12240"/>
          </a:xfrm>
        </p:grpSpPr>
        <p:sp>
          <p:nvSpPr>
            <p:cNvPr id="299" name="CustomShape 25"/>
            <p:cNvSpPr/>
            <p:nvPr/>
          </p:nvSpPr>
          <p:spPr>
            <a:xfrm rot="5400000">
              <a:off x="7192440" y="3132360"/>
              <a:ext cx="12240" cy="1781280"/>
            </a:xfrm>
            <a:prstGeom prst="curvedConnector3">
              <a:avLst>
                <a:gd name="adj1" fmla="val 1800000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  <p:sp>
          <p:nvSpPr>
            <p:cNvPr id="300" name="CustomShape 26"/>
            <p:cNvSpPr/>
            <p:nvPr/>
          </p:nvSpPr>
          <p:spPr>
            <a:xfrm rot="5400000">
              <a:off x="6301440" y="2241360"/>
              <a:ext cx="12240" cy="3562920"/>
            </a:xfrm>
            <a:prstGeom prst="curvedConnector3">
              <a:avLst>
                <a:gd name="adj1" fmla="val 3501819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  <p:sp>
          <p:nvSpPr>
            <p:cNvPr id="301" name="CustomShape 27"/>
            <p:cNvSpPr/>
            <p:nvPr/>
          </p:nvSpPr>
          <p:spPr>
            <a:xfrm rot="5400000">
              <a:off x="5410800" y="1350360"/>
              <a:ext cx="12240" cy="5344560"/>
            </a:xfrm>
            <a:prstGeom prst="curvedConnector3">
              <a:avLst>
                <a:gd name="adj1" fmla="val 5989094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  <p:sp>
          <p:nvSpPr>
            <p:cNvPr id="302" name="CustomShape 28"/>
            <p:cNvSpPr/>
            <p:nvPr/>
          </p:nvSpPr>
          <p:spPr>
            <a:xfrm rot="5400000">
              <a:off x="4519800" y="459360"/>
              <a:ext cx="12240" cy="7126560"/>
            </a:xfrm>
            <a:prstGeom prst="curvedConnector3">
              <a:avLst>
                <a:gd name="adj1" fmla="val 8345457"/>
              </a:avLst>
            </a:prstGeom>
            <a:noFill/>
            <a:ln>
              <a:solidFill>
                <a:srgbClr val="00000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(The Rest of) Today’s Lecture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1BBB2A4-1C66-406C-978A-13E6652E27F5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307440" y="2044800"/>
            <a:ext cx="1296360" cy="197820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Data collection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06" name="Group 4"/>
          <p:cNvGrpSpPr/>
          <p:nvPr/>
        </p:nvGrpSpPr>
        <p:grpSpPr>
          <a:xfrm>
            <a:off x="1604520" y="2044800"/>
            <a:ext cx="1781280" cy="1978200"/>
            <a:chOff x="1604520" y="2044800"/>
            <a:chExt cx="1781280" cy="1978200"/>
          </a:xfrm>
        </p:grpSpPr>
        <p:sp>
          <p:nvSpPr>
            <p:cNvPr id="307" name="CustomShape 5"/>
            <p:cNvSpPr/>
            <p:nvPr/>
          </p:nvSpPr>
          <p:spPr>
            <a:xfrm>
              <a:off x="208944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</a:rPr>
                <a:t>Data processing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08" name="CustomShape 6"/>
            <p:cNvSpPr/>
            <p:nvPr/>
          </p:nvSpPr>
          <p:spPr>
            <a:xfrm>
              <a:off x="160452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526db0"/>
              </a:solidFill>
              <a:round/>
              <a:tailEnd len="med" type="triangle" w="med"/>
            </a:ln>
            <a:effectLst>
              <a:outerShdw algn="bl" blurRad="39999" dist="23040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/>
          </p:style>
        </p:sp>
      </p:grpSp>
      <p:sp>
        <p:nvSpPr>
          <p:cNvPr id="309" name="CustomShape 7"/>
          <p:cNvSpPr/>
          <p:nvPr/>
        </p:nvSpPr>
        <p:spPr>
          <a:xfrm rot="5400000">
            <a:off x="1847160" y="3132360"/>
            <a:ext cx="12240" cy="1781280"/>
          </a:xfrm>
          <a:prstGeom prst="curvedConnector3">
            <a:avLst>
              <a:gd name="adj1" fmla="val 180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tailEnd len="med" type="triangl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grpSp>
        <p:nvGrpSpPr>
          <p:cNvPr id="310" name="Group 8"/>
          <p:cNvGrpSpPr/>
          <p:nvPr/>
        </p:nvGrpSpPr>
        <p:grpSpPr>
          <a:xfrm>
            <a:off x="3386160" y="2044800"/>
            <a:ext cx="1781280" cy="1978200"/>
            <a:chOff x="3386160" y="2044800"/>
            <a:chExt cx="1781280" cy="1978200"/>
          </a:xfrm>
        </p:grpSpPr>
        <p:sp>
          <p:nvSpPr>
            <p:cNvPr id="311" name="CustomShape 9"/>
            <p:cNvSpPr/>
            <p:nvPr/>
          </p:nvSpPr>
          <p:spPr>
            <a:xfrm>
              <a:off x="387108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Exploratory analysis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&amp;</a:t>
              </a:r>
              <a:endParaRPr b="0" lang="en-US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Data viz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12" name="CustomShape 10"/>
            <p:cNvSpPr/>
            <p:nvPr/>
          </p:nvSpPr>
          <p:spPr>
            <a:xfrm>
              <a:off x="338616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313" name="Group 11"/>
          <p:cNvGrpSpPr/>
          <p:nvPr/>
        </p:nvGrpSpPr>
        <p:grpSpPr>
          <a:xfrm>
            <a:off x="962640" y="4016880"/>
            <a:ext cx="3562920" cy="12240"/>
            <a:chOff x="962640" y="4016880"/>
            <a:chExt cx="3562920" cy="12240"/>
          </a:xfrm>
        </p:grpSpPr>
        <p:sp>
          <p:nvSpPr>
            <p:cNvPr id="314" name="CustomShape 12"/>
            <p:cNvSpPr/>
            <p:nvPr/>
          </p:nvSpPr>
          <p:spPr>
            <a:xfrm rot="5400000">
              <a:off x="3628800" y="3132360"/>
              <a:ext cx="12240" cy="1781280"/>
            </a:xfrm>
            <a:prstGeom prst="curvedConnector3">
              <a:avLst>
                <a:gd name="adj1" fmla="val 180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15" name="CustomShape 13"/>
            <p:cNvSpPr/>
            <p:nvPr/>
          </p:nvSpPr>
          <p:spPr>
            <a:xfrm rot="5400000">
              <a:off x="2737800" y="2241360"/>
              <a:ext cx="12240" cy="3562920"/>
            </a:xfrm>
            <a:prstGeom prst="curvedConnector3">
              <a:avLst>
                <a:gd name="adj1" fmla="val 3763638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316" name="Group 14"/>
          <p:cNvGrpSpPr/>
          <p:nvPr/>
        </p:nvGrpSpPr>
        <p:grpSpPr>
          <a:xfrm>
            <a:off x="5167800" y="2044800"/>
            <a:ext cx="1781280" cy="1978200"/>
            <a:chOff x="5167800" y="2044800"/>
            <a:chExt cx="1781280" cy="1978200"/>
          </a:xfrm>
        </p:grpSpPr>
        <p:sp>
          <p:nvSpPr>
            <p:cNvPr id="317" name="CustomShape 15"/>
            <p:cNvSpPr/>
            <p:nvPr/>
          </p:nvSpPr>
          <p:spPr>
            <a:xfrm>
              <a:off x="565272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</a:rPr>
                <a:t>Analysis, hypothesis testing, &amp; ML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8" name="CustomShape 16"/>
            <p:cNvSpPr/>
            <p:nvPr/>
          </p:nvSpPr>
          <p:spPr>
            <a:xfrm>
              <a:off x="516780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319" name="Group 17"/>
          <p:cNvGrpSpPr/>
          <p:nvPr/>
        </p:nvGrpSpPr>
        <p:grpSpPr>
          <a:xfrm>
            <a:off x="963000" y="4016880"/>
            <a:ext cx="5344560" cy="12240"/>
            <a:chOff x="963000" y="4016880"/>
            <a:chExt cx="5344560" cy="12240"/>
          </a:xfrm>
        </p:grpSpPr>
        <p:sp>
          <p:nvSpPr>
            <p:cNvPr id="320" name="CustomShape 18"/>
            <p:cNvSpPr/>
            <p:nvPr/>
          </p:nvSpPr>
          <p:spPr>
            <a:xfrm rot="5400000">
              <a:off x="5410800" y="3132360"/>
              <a:ext cx="12240" cy="1781280"/>
            </a:xfrm>
            <a:prstGeom prst="curvedConnector3">
              <a:avLst>
                <a:gd name="adj1" fmla="val 180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21" name="CustomShape 19"/>
            <p:cNvSpPr/>
            <p:nvPr/>
          </p:nvSpPr>
          <p:spPr>
            <a:xfrm rot="5400000">
              <a:off x="4519800" y="2241360"/>
              <a:ext cx="12240" cy="3562920"/>
            </a:xfrm>
            <a:prstGeom prst="curvedConnector3">
              <a:avLst>
                <a:gd name="adj1" fmla="val 3894543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22" name="CustomShape 20"/>
            <p:cNvSpPr/>
            <p:nvPr/>
          </p:nvSpPr>
          <p:spPr>
            <a:xfrm rot="5400000">
              <a:off x="3629160" y="1350360"/>
              <a:ext cx="12240" cy="5344560"/>
            </a:xfrm>
            <a:prstGeom prst="curvedConnector3">
              <a:avLst>
                <a:gd name="adj1" fmla="val 5858181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323" name="Group 21"/>
          <p:cNvGrpSpPr/>
          <p:nvPr/>
        </p:nvGrpSpPr>
        <p:grpSpPr>
          <a:xfrm>
            <a:off x="6949440" y="2044800"/>
            <a:ext cx="1781280" cy="1978200"/>
            <a:chOff x="6949440" y="2044800"/>
            <a:chExt cx="1781280" cy="1978200"/>
          </a:xfrm>
        </p:grpSpPr>
        <p:sp>
          <p:nvSpPr>
            <p:cNvPr id="324" name="CustomShape 22"/>
            <p:cNvSpPr/>
            <p:nvPr/>
          </p:nvSpPr>
          <p:spPr>
            <a:xfrm>
              <a:off x="7434360" y="2044800"/>
              <a:ext cx="1296360" cy="1978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Insight &amp; Policy Decision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5" name="CustomShape 23"/>
            <p:cNvSpPr/>
            <p:nvPr/>
          </p:nvSpPr>
          <p:spPr>
            <a:xfrm>
              <a:off x="6949440" y="3034080"/>
              <a:ext cx="4845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326" name="Group 24"/>
          <p:cNvGrpSpPr/>
          <p:nvPr/>
        </p:nvGrpSpPr>
        <p:grpSpPr>
          <a:xfrm>
            <a:off x="962640" y="4016880"/>
            <a:ext cx="7126560" cy="12240"/>
            <a:chOff x="962640" y="4016880"/>
            <a:chExt cx="7126560" cy="12240"/>
          </a:xfrm>
        </p:grpSpPr>
        <p:sp>
          <p:nvSpPr>
            <p:cNvPr id="327" name="CustomShape 25"/>
            <p:cNvSpPr/>
            <p:nvPr/>
          </p:nvSpPr>
          <p:spPr>
            <a:xfrm rot="5400000">
              <a:off x="7192440" y="3132360"/>
              <a:ext cx="12240" cy="1781280"/>
            </a:xfrm>
            <a:prstGeom prst="curvedConnector3">
              <a:avLst>
                <a:gd name="adj1" fmla="val 1800000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28" name="CustomShape 26"/>
            <p:cNvSpPr/>
            <p:nvPr/>
          </p:nvSpPr>
          <p:spPr>
            <a:xfrm rot="5400000">
              <a:off x="6301440" y="2241360"/>
              <a:ext cx="12240" cy="3562920"/>
            </a:xfrm>
            <a:prstGeom prst="curvedConnector3">
              <a:avLst>
                <a:gd name="adj1" fmla="val 3501819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29" name="CustomShape 27"/>
            <p:cNvSpPr/>
            <p:nvPr/>
          </p:nvSpPr>
          <p:spPr>
            <a:xfrm rot="5400000">
              <a:off x="5410800" y="1350360"/>
              <a:ext cx="12240" cy="5344560"/>
            </a:xfrm>
            <a:prstGeom prst="curvedConnector3">
              <a:avLst>
                <a:gd name="adj1" fmla="val 5989094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sp>
          <p:nvSpPr>
            <p:cNvPr id="330" name="CustomShape 28"/>
            <p:cNvSpPr/>
            <p:nvPr/>
          </p:nvSpPr>
          <p:spPr>
            <a:xfrm rot="5400000">
              <a:off x="4519800" y="459360"/>
              <a:ext cx="12240" cy="7126560"/>
            </a:xfrm>
            <a:prstGeom prst="curvedConnector3">
              <a:avLst>
                <a:gd name="adj1" fmla="val 834545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  <a:tailEnd len="med" type="triangl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But first, snakes!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457200" y="1752480"/>
            <a:ext cx="7619760" cy="4587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Python is an interpreted, dynamically-typed, high-level, garbage-collected, object-oriented-functional-imperative, and widely used scripting language.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Interpreted: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instructions executed without being compiled into (virtual) machine instructions*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Dynamically-typed: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verifies type safety at runtime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High-level: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abstracted away from the raw metal and kernel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Garbage-collected: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memory management is automated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OOFI: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you can do bits of OO, F, and I programming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Not the point of this class!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Python is 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fast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(developer time), 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intuitive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, and 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used in industry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B3FE871-C2F7-4968-B6C4-606F97537FC0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334" name="Picture 4" descr=""/>
          <p:cNvPicPr/>
          <p:nvPr/>
        </p:nvPicPr>
        <p:blipFill>
          <a:blip r:embed="rId1"/>
          <a:stretch/>
        </p:blipFill>
        <p:spPr>
          <a:xfrm>
            <a:off x="5621400" y="421920"/>
            <a:ext cx="3263400" cy="1101960"/>
          </a:xfrm>
          <a:prstGeom prst="rect">
            <a:avLst/>
          </a:prstGeom>
          <a:ln w="0">
            <a:noFill/>
          </a:ln>
        </p:spPr>
      </p:pic>
      <p:sp>
        <p:nvSpPr>
          <p:cNvPr id="335" name="CustomShape 4"/>
          <p:cNvSpPr/>
          <p:nvPr/>
        </p:nvSpPr>
        <p:spPr>
          <a:xfrm>
            <a:off x="2743200" y="6535800"/>
            <a:ext cx="52160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*you can compile Python source, but it’s not required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152640"/>
            <a:ext cx="65127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The Zen of Python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Beautiful is better than ugly.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Explicit is better than implicit.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Simple is better than complex.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Complex is better than complicated.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Flat is better than nested.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Sparse is better than dense.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Readability counts.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Special cases aren't special enough to break the rules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although practicality beats purity.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Errors should never pass silently …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unless explicitly silenced.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A39C9F5-6CAE-43B4-ABDA-FAF5D2836935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3710880" y="6534360"/>
            <a:ext cx="49464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808080"/>
                </a:solidFill>
                <a:latin typeface="Arial"/>
              </a:rPr>
              <a:t>Thanks: SDSMT ACM/LUG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40" name="Picture 5" descr=""/>
          <p:cNvPicPr/>
          <p:nvPr/>
        </p:nvPicPr>
        <p:blipFill>
          <a:blip r:embed="rId1"/>
          <a:stretch/>
        </p:blipFill>
        <p:spPr>
          <a:xfrm>
            <a:off x="6269040" y="792000"/>
            <a:ext cx="2120760" cy="222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Ann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oun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cem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ent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57200" y="1752480"/>
            <a:ext cx="7619760" cy="4778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Register on Discord: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110 have registered already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rest have not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If you were on Discord, you’d know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Project 0 is out!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It is “due” next Wednesday evening.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Link: </a:t>
            </a:r>
            <a:r>
              <a:rPr b="1" lang="en-US" sz="1400" spc="-1" strike="noStrike" u="sng">
                <a:solidFill>
                  <a:srgbClr val="cc9900"/>
                </a:solidFill>
                <a:uFillTx/>
                <a:latin typeface="Arial"/>
                <a:hlinkClick r:id="rId1"/>
              </a:rPr>
              <a:t>https://</a:t>
            </a:r>
            <a:r>
              <a:rPr b="1" lang="en-US" sz="1400" spc="-1" strike="noStrike" u="sng">
                <a:solidFill>
                  <a:srgbClr val="cc9900"/>
                </a:solidFill>
                <a:uFillTx/>
                <a:latin typeface="Arial"/>
                <a:hlinkClick r:id="rId2"/>
              </a:rPr>
              <a:t>github.com</a:t>
            </a:r>
            <a:r>
              <a:rPr b="1" lang="en-US" sz="1400" spc="-1" strike="noStrike" u="sng">
                <a:solidFill>
                  <a:srgbClr val="cc9900"/>
                </a:solidFill>
                <a:uFillTx/>
                <a:latin typeface="Arial"/>
                <a:hlinkClick r:id="rId3"/>
              </a:rPr>
              <a:t>/cmsc320/spring2021/tree/main/project0</a:t>
            </a:r>
            <a:endParaRPr b="1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We’ve also linked some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reading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for the week!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First 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quiz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will be due Monday at noon.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Quiz will go up tomorrow (Thursday)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CB852C-E255-41BC-84F6-889190479CE7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2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185" name="Picture 9" descr=""/>
          <p:cNvPicPr/>
          <p:nvPr/>
        </p:nvPicPr>
        <p:blipFill>
          <a:blip r:embed="rId4"/>
          <a:stretch/>
        </p:blipFill>
        <p:spPr>
          <a:xfrm flipH="1">
            <a:off x="4090680" y="2183400"/>
            <a:ext cx="314640" cy="28656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10" descr=""/>
          <p:cNvPicPr/>
          <p:nvPr/>
        </p:nvPicPr>
        <p:blipFill>
          <a:blip r:embed="rId5"/>
          <a:stretch/>
        </p:blipFill>
        <p:spPr>
          <a:xfrm>
            <a:off x="4062240" y="2560320"/>
            <a:ext cx="370440" cy="37044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4" descr=""/>
          <p:cNvPicPr/>
          <p:nvPr/>
        </p:nvPicPr>
        <p:blipFill>
          <a:blip r:embed="rId6"/>
          <a:stretch/>
        </p:blipFill>
        <p:spPr>
          <a:xfrm>
            <a:off x="6426720" y="4116240"/>
            <a:ext cx="2458080" cy="219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Literate Programming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Literate code contains in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one document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source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code;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explanation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of the code; and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US" sz="2000" spc="-1" strike="noStrike">
                <a:solidFill>
                  <a:srgbClr val="d1282e"/>
                </a:solidFill>
                <a:latin typeface="Arial"/>
              </a:rPr>
              <a:t> end result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of running the code.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Basic idea: present code in the order that logic and flow of human thoughts demand, not the machine-needed ordering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Necessary for data science!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Many choices made need textual explanation, ditto results.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Stuff you’ll be using in Project 0 (and beyond)!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B12D288-DCC5-4AFB-AA9C-EE609A443900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344" name="Picture 4" descr=""/>
          <p:cNvPicPr/>
          <p:nvPr/>
        </p:nvPicPr>
        <p:blipFill>
          <a:blip r:embed="rId1"/>
          <a:stretch/>
        </p:blipFill>
        <p:spPr>
          <a:xfrm>
            <a:off x="7032600" y="588600"/>
            <a:ext cx="1357200" cy="2327760"/>
          </a:xfrm>
          <a:prstGeom prst="rect">
            <a:avLst/>
          </a:prstGeom>
          <a:ln w="0">
            <a:noFill/>
          </a:ln>
        </p:spPr>
      </p:pic>
      <p:grpSp>
        <p:nvGrpSpPr>
          <p:cNvPr id="345" name="Group 4"/>
          <p:cNvGrpSpPr/>
          <p:nvPr/>
        </p:nvGrpSpPr>
        <p:grpSpPr>
          <a:xfrm>
            <a:off x="561960" y="5472000"/>
            <a:ext cx="8018280" cy="944640"/>
            <a:chOff x="561960" y="5472000"/>
            <a:chExt cx="8018280" cy="944640"/>
          </a:xfrm>
        </p:grpSpPr>
        <p:pic>
          <p:nvPicPr>
            <p:cNvPr id="346" name="Picture 5" descr=""/>
            <p:cNvPicPr/>
            <p:nvPr/>
          </p:nvPicPr>
          <p:blipFill>
            <a:blip r:embed="rId2"/>
            <a:stretch/>
          </p:blipFill>
          <p:spPr>
            <a:xfrm>
              <a:off x="561960" y="5809680"/>
              <a:ext cx="354492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7" name="Picture 6" descr=""/>
            <p:cNvPicPr/>
            <p:nvPr/>
          </p:nvPicPr>
          <p:blipFill>
            <a:blip r:embed="rId3"/>
            <a:stretch/>
          </p:blipFill>
          <p:spPr>
            <a:xfrm>
              <a:off x="4252320" y="5472000"/>
              <a:ext cx="4327920" cy="9446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3" dur="indefinite" restart="never" nodeType="tmRoot">
          <p:childTnLst>
            <p:seq>
              <p:cTn id="334" dur="indefinite" nodeType="mainSeq">
                <p:childTnLst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Jupyter Project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Started as iPython Notebooks, a web-based frontend to the iPython Shell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Notebook functionality separated out a few years ago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Now supports over 40 languages/kernels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Notebooks can be shared easily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 leverage big data tools like Spark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Apache Zeppelin: 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cc9900"/>
                </a:solidFill>
                <a:uFillTx/>
                <a:latin typeface="Arial"/>
                <a:hlinkClick r:id="rId1"/>
              </a:rPr>
              <a:t>https://www.linkedin.com/pulse/comprehensive-comparison-jupyter-vs-zeppelin-hoc-q-phan-mba-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Several others including RStudio (specific to R)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82F6CED-7A8F-43A5-A365-941B473CC200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10-minute Python primer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457200" y="161784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Define a function: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Python is whitespace-delimited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Define a function that returns a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tuple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 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427CEEF-32B3-4C5B-9C23-12A2EB153A2B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457200" y="2068560"/>
            <a:ext cx="7997040" cy="16786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def my_func(x, y):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if x &gt; y: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return x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else: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return 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392760" y="4720680"/>
            <a:ext cx="7997040" cy="13636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def my_func(x, y):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return (x-1, y+2)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(a, b) = my_func(1, 2)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6" name="CustomShape 6"/>
          <p:cNvSpPr/>
          <p:nvPr/>
        </p:nvSpPr>
        <p:spPr>
          <a:xfrm>
            <a:off x="392760" y="6184800"/>
            <a:ext cx="7997040" cy="44136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a = 0; b = 4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5" dur="indefinite" restart="never" nodeType="tmRoot">
          <p:childTnLst>
            <p:seq>
              <p:cTn id="396" dur="indefinite" nodeType="mainSeq">
                <p:childTnLst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457200" y="152640"/>
            <a:ext cx="748728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Useful Built-in Functions: Counting and Iterating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457200" y="1752480"/>
            <a:ext cx="7619760" cy="4902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Courier New"/>
                <a:ea typeface="Courier New"/>
              </a:rPr>
              <a:t>len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: returns the number of items of an enumerable object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Courier New"/>
                <a:ea typeface="Courier New"/>
              </a:rPr>
              <a:t>range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: returns an iterable object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Courier New"/>
                <a:ea typeface="Courier New"/>
              </a:rPr>
              <a:t>enumerate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: returns iterable tuple (index, element) of a list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br/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https://docs.python.org/3/library/functions.html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27320" y="214236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len( [‘c’, ‘m’, ‘s’, ‘c’, 3, 2, 0]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427320" y="263844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427320" y="347760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list( range(10)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427320" y="397368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[0, 1, 2, 3, 4, 5, 6, 7, 8, 9]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3" name="CustomShape 7"/>
          <p:cNvSpPr/>
          <p:nvPr/>
        </p:nvSpPr>
        <p:spPr>
          <a:xfrm>
            <a:off x="427320" y="480960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enumerate( [“311”, “320”, “330”]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4" name="CustomShape 8"/>
          <p:cNvSpPr/>
          <p:nvPr/>
        </p:nvSpPr>
        <p:spPr>
          <a:xfrm>
            <a:off x="427320" y="530568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[(0, “311”), (1, “320”), (2, “330”)]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5" name="TextShape 9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A48F15F-6C00-403F-9247-FDDAF3584B1B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7" dur="indefinite" restart="never" nodeType="tmRoot">
          <p:childTnLst>
            <p:seq>
              <p:cTn id="418" dur="indefinite" nodeType="mainSeq">
                <p:childTnLst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7200" y="152640"/>
            <a:ext cx="6902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Useful Built-In Functions: Map and Filter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57200" y="1752480"/>
            <a:ext cx="7997040" cy="4767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Courier New"/>
                <a:ea typeface="Courier New"/>
              </a:rPr>
              <a:t>map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: apply a function to a sequence or iterable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br/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d1282e"/>
                </a:solidFill>
                <a:latin typeface="Courier New"/>
                <a:ea typeface="Courier New"/>
              </a:rPr>
              <a:t>filter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: returns a list* of elements for which a predicate is true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We’ll go over in much greater depth with pandas/numpy.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983F642-F5E8-41F2-A6F7-A930134B04DF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69" name="CustomShape 4"/>
          <p:cNvSpPr/>
          <p:nvPr/>
        </p:nvSpPr>
        <p:spPr>
          <a:xfrm>
            <a:off x="457200" y="2263680"/>
            <a:ext cx="7997040" cy="88272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arr = [1, 2, 3, 4, 5]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map(lambda x: x**2, arr)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457200" y="3215880"/>
            <a:ext cx="7997040" cy="44136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[1, 4, 9, 16, 25]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1" name="CustomShape 6"/>
          <p:cNvSpPr/>
          <p:nvPr/>
        </p:nvSpPr>
        <p:spPr>
          <a:xfrm>
            <a:off x="457200" y="4290480"/>
            <a:ext cx="7997040" cy="88272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arr = [1, 2, 3, 4, 5, 6, 7]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filter(lambda x: x % 2 == 0, arr)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2" name="CustomShape 7"/>
          <p:cNvSpPr/>
          <p:nvPr/>
        </p:nvSpPr>
        <p:spPr>
          <a:xfrm>
            <a:off x="457200" y="5243040"/>
            <a:ext cx="7997040" cy="441360"/>
          </a:xfrm>
          <a:prstGeom prst="roundRect">
            <a:avLst>
              <a:gd name="adj" fmla="val 16667"/>
            </a:avLst>
          </a:prstGeom>
          <a:solidFill>
            <a:srgbClr val="4d6bb5"/>
          </a:solidFill>
          <a:ln>
            <a:solidFill>
              <a:srgbClr val="4e69ae"/>
            </a:solidFill>
            <a:round/>
          </a:ln>
          <a:effectLst>
            <a:outerShdw algn="bl" blurRad="39999" dist="230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[2, 4, 6]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3" name="CustomShape 8"/>
          <p:cNvSpPr/>
          <p:nvPr/>
        </p:nvSpPr>
        <p:spPr>
          <a:xfrm>
            <a:off x="5329440" y="6572160"/>
            <a:ext cx="337860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</a:rPr>
              <a:t>*in Python 3, returns Iterable 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9" dur="indefinite" restart="never" nodeType="tmRoot">
          <p:childTnLst>
            <p:seq>
              <p:cTn id="460" dur="indefinite" nodeType="mainSeq">
                <p:childTnLst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Pythonic Programming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457200" y="152784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Basic iteration over an array in Java: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Direct translation into Python: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 more “Pythonic” way of iterating: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457200" y="3742560"/>
            <a:ext cx="7997040" cy="1188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idx = 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while idx &lt; len(arr):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print( arr[idx] ); idx +=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457200" y="1933560"/>
            <a:ext cx="7997040" cy="1188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int[] arr = new int[10];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for(int idx=0; idx&lt;arr.length; ++idx)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System.out.println( arr[idx] );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457200" y="5444280"/>
            <a:ext cx="7997040" cy="8625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for element in arr: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print( element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9" name="TextShape 6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D986425-BF81-4028-9F6C-65D9E3C60B71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1" dur="indefinite" restart="never" nodeType="tmRoot">
          <p:childTnLst>
            <p:seq>
              <p:cTn id="492" dur="indefinite" nodeType="mainSeq">
                <p:childTnLst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457200" y="152640"/>
            <a:ext cx="6677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List comprehensions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57200" y="1752480"/>
            <a:ext cx="7619760" cy="4722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Construct sets like a mathematician!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= { 1, 2, 4, 8, 16,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…, 2</a:t>
            </a:r>
            <a:r>
              <a:rPr b="1" lang="en-US" sz="2000" spc="-1" strike="noStrike" baseline="30000">
                <a:solidFill>
                  <a:srgbClr val="000000"/>
                </a:solidFill>
                <a:latin typeface="Arial"/>
              </a:rPr>
              <a:t>16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}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= { 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| 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in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ℕ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 and  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is odd  and  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&lt; 1000 }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Construct lists like a mathematician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who codes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Very similar to 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map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, but: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You’ll see these way more than 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map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in the wild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Many people consider 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map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/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filter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not “pythonic”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They can perform differently (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map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is “lazier”)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9CDC04A-D6CC-44B3-BFCF-E5391158A6AB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457200" y="356040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P = [ 2**x for x in range(17) 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442080" y="4117680"/>
            <a:ext cx="7997040" cy="438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E = [ x for x in range(1000) if x % 2 != 0 ]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85" name="Picture 6" descr=""/>
          <p:cNvPicPr/>
          <p:nvPr/>
        </p:nvPicPr>
        <p:blipFill>
          <a:blip r:embed="rId1"/>
          <a:stretch/>
        </p:blipFill>
        <p:spPr>
          <a:xfrm>
            <a:off x="7001280" y="4833360"/>
            <a:ext cx="1701000" cy="170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1" dur="indefinite" restart="never" nodeType="tmRoot">
          <p:childTnLst>
            <p:seq>
              <p:cTn id="512" dur="indefinite" nodeType="mainSeq">
                <p:childTnLst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Exceptions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Syntactically correct statement throws an exception: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tweepy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(Python Twitter API) returns “Rate limit exceeded”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sqlite (a file-based database) returns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IntegrityError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D3267FA-5A8D-4CDF-A37E-F6D26789EE80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457200" y="3462840"/>
            <a:ext cx="7997040" cy="30261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print('Python', python_version())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try: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cause_a_NameError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except NameError as err: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  <a:ea typeface="Courier New"/>
              </a:rPr>
              <a:t>print(err, '-&gt; some extra text')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5" dur="indefinite" restart="never" nodeType="tmRoot">
          <p:childTnLst>
            <p:seq>
              <p:cTn id="556" dur="indefinite" nodeType="mainSeq">
                <p:childTnLst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Python 2 vs 3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Python 3 is intentionally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backwards incompatible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(But not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that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incompatible)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Biggest changes that matter for us: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print “statement”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Courier New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print(“function”)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1/2 = 0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Courier New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 1/2 = 0.5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and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1//2 = 0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ASCII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str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default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Courier New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default Unicode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Namespace ambiguity fixed: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 = 1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[i for i in range(5)]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print(i)   # ????????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3C020F4-58B2-4BB5-A8EE-47C81C69A9A0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3" dur="indefinite" restart="never" nodeType="tmRoot">
          <p:childTnLst>
            <p:seq>
              <p:cTn id="574" dur="indefinite" nodeType="mainSeq">
                <p:childTnLst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57200" y="152640"/>
            <a:ext cx="705240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To any Curmudgeons </a:t>
            </a: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…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If you’re going to use Python 2 anyway, use the 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_future_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module: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Python 3 introduces features that will throw runtime errors in Python 2 (e.g.,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with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statements)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_future_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 module incrementally brings 3 functionality into 2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Courier New"/>
              </a:rPr>
              <a:t>https://docs.python.org/2/library/__future__.html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br/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from _future_ import division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from _future_ import print_function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from _future_ import please_just_use_python_3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03715E8-658B-443B-80B5-99E4759EC058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9" dur="indefinite" restart="never" nodeType="tmRoot">
          <p:childTnLst>
            <p:seq>
              <p:cTn id="610" dur="indefinite" nodeType="mainSeq">
                <p:childTnLst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0" y="2927880"/>
            <a:ext cx="8989200" cy="1028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1000"/>
          </a:bodyPr>
          <a:p>
            <a:pPr algn="ctr"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(A few) Data Science Success Stories &amp; Cautionary Tales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7F8C430-5F12-4FC2-9BF2-37B084DF77F4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3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457200" y="152640"/>
            <a:ext cx="800460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So, How does Import Work?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Python code is stored in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module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– simply put, a file full of Python code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package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is a directory (tree) full of modules that also contains a file called 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</a:rPr>
              <a:t>__init.py__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Packages let you structure Python’s module namespace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E.g.,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X.Y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is a submodule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in a package named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X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For one module to gain access to code in another module, it must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import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it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5CDEC1A-C453-4BD0-A941-765151B0A883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9" dur="indefinite" restart="never" nodeType="tmRoot">
          <p:childTnLst>
            <p:seq>
              <p:cTn id="640" dur="indefinite" nodeType="mainSeq">
                <p:childTnLst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457200" y="-113400"/>
            <a:ext cx="5790960" cy="634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Example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B8C0837-FC14-4129-8691-B1002167048C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401" name="Picture 8" descr=""/>
          <p:cNvPicPr/>
          <p:nvPr/>
        </p:nvPicPr>
        <p:blipFill>
          <a:blip r:embed="rId1"/>
          <a:stretch/>
        </p:blipFill>
        <p:spPr>
          <a:xfrm>
            <a:off x="812880" y="438120"/>
            <a:ext cx="7327440" cy="4749480"/>
          </a:xfrm>
          <a:prstGeom prst="rect">
            <a:avLst/>
          </a:prstGeom>
          <a:ln w="0">
            <a:noFill/>
          </a:ln>
        </p:spPr>
      </p:pic>
      <p:sp>
        <p:nvSpPr>
          <p:cNvPr id="402" name="CustomShape 3"/>
          <p:cNvSpPr/>
          <p:nvPr/>
        </p:nvSpPr>
        <p:spPr>
          <a:xfrm>
            <a:off x="348840" y="5204520"/>
            <a:ext cx="8535960" cy="14238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Load (sub)module sound.effects.echo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import sound.effects.echo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Must use full name to reference echo functions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sound.effects.echo.echofilter(input, output, delay=0.7)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0" y="6467400"/>
            <a:ext cx="8702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808080"/>
                </a:solidFill>
                <a:latin typeface="Arial"/>
              </a:rPr>
              <a:t>https://docs.python.org/2/tutorial/modules.html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1" dur="indefinite" restart="never" nodeType="tmRoot">
          <p:childTnLst>
            <p:seq>
              <p:cTn id="662" dur="indefinite" nodeType="mainSeq">
                <p:childTnLst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457200" y="-113400"/>
            <a:ext cx="5790960" cy="634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Example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B3B79A9-1336-4853-B8E0-45A5B29186E1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348840" y="594360"/>
            <a:ext cx="8535960" cy="18284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Load (sub)module sound.effects.echo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import sound.effects.echo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Must use full name to reference echo functions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sound.effects.echo.echofilter(input, output, delay=0.7)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7" name="CustomShape 4"/>
          <p:cNvSpPr/>
          <p:nvPr/>
        </p:nvSpPr>
        <p:spPr>
          <a:xfrm>
            <a:off x="0" y="6467400"/>
            <a:ext cx="8702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808080"/>
                </a:solidFill>
                <a:latin typeface="Arial"/>
              </a:rPr>
              <a:t>https://docs.python.org/2/tutorial/modules.html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8" name="CustomShape 5"/>
          <p:cNvSpPr/>
          <p:nvPr/>
        </p:nvSpPr>
        <p:spPr>
          <a:xfrm>
            <a:off x="348840" y="2616480"/>
            <a:ext cx="8535960" cy="18284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Load (sub)module sound.effects.echo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from sound.effects import 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No longer need the package prefix for functions in echo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echo.echofilter(input, output, delay=0.7)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9" name="CustomShape 6"/>
          <p:cNvSpPr/>
          <p:nvPr/>
        </p:nvSpPr>
        <p:spPr>
          <a:xfrm>
            <a:off x="348840" y="4638600"/>
            <a:ext cx="8535960" cy="18284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Load a specific function directly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from sound.effects.echo import echofilter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92d050"/>
                </a:solidFill>
                <a:latin typeface="Courier New"/>
                <a:ea typeface="Courier New"/>
              </a:rPr>
              <a:t># Can now use that function with no prefix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ourier New"/>
                <a:ea typeface="Courier New"/>
              </a:rPr>
              <a:t>echofilter(input, output, delay=0.7)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5" dur="indefinite" restart="never" nodeType="tmRoot">
          <p:childTnLst>
            <p:seq>
              <p:cTn id="676" dur="indefinite" nodeType="mainSeq">
                <p:childTnLst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Python vS R (For Data Scientists)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457200" y="1752480"/>
            <a:ext cx="4049280" cy="4662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There is no right answer here!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Python is a “full” programming language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– easier to integrate with systems in the field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R has a more mature set of pure stats libraries …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but Python is catching up quickly …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and is already ahead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specifically for ML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You will see Python more in the tech industry.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912FF51-65C1-4A64-B67C-DE92407A73E5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413" name="Picture 4" descr=""/>
          <p:cNvPicPr/>
          <p:nvPr/>
        </p:nvPicPr>
        <p:blipFill>
          <a:blip r:embed="rId1"/>
          <a:stretch/>
        </p:blipFill>
        <p:spPr>
          <a:xfrm>
            <a:off x="4509360" y="1558800"/>
            <a:ext cx="4375440" cy="3736800"/>
          </a:xfrm>
          <a:prstGeom prst="rect">
            <a:avLst/>
          </a:prstGeom>
          <a:ln w="0">
            <a:noFill/>
          </a:ln>
        </p:spPr>
      </p:pic>
      <p:pic>
        <p:nvPicPr>
          <p:cNvPr id="414" name="Picture 5" descr=""/>
          <p:cNvPicPr/>
          <p:nvPr/>
        </p:nvPicPr>
        <p:blipFill>
          <a:blip r:embed="rId2"/>
          <a:stretch/>
        </p:blipFill>
        <p:spPr>
          <a:xfrm>
            <a:off x="4597920" y="4210200"/>
            <a:ext cx="4012920" cy="240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5" dur="indefinite" restart="never" nodeType="tmRoot">
          <p:childTnLst>
            <p:seq>
              <p:cTn id="686" dur="indefinite" nodeType="mainSeq">
                <p:childTnLst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Extra resources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Plenty of tutorials on the web: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https://www.learnpython.org/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Work through Project 0, which will take you through some baby steps with Python and the Pandas library: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(We’ll also post some more readings soon.)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Come (virtually!) hang out at office hours: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All office hours will be on the website/Piazza by early next week.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Will have coverage MTWThF.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E66FF4A-A61A-4D52-991B-E61B13A579F4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5" dur="indefinite" restart="never" nodeType="tmRoot">
          <p:childTnLst>
            <p:seq>
              <p:cTn id="716" dur="indefinite" nodeType="mainSeq">
                <p:childTnLst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2603669-BACD-4FDD-9313-D48DA19C7A9C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-299880" y="-254880"/>
            <a:ext cx="9638280" cy="9140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0" name="CustomShape 3"/>
          <p:cNvSpPr/>
          <p:nvPr/>
        </p:nvSpPr>
        <p:spPr>
          <a:xfrm>
            <a:off x="-299880" y="6233760"/>
            <a:ext cx="9638280" cy="9140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421" name="Picture 4" descr=""/>
          <p:cNvPicPr/>
          <p:nvPr/>
        </p:nvPicPr>
        <p:blipFill>
          <a:blip r:embed="rId1"/>
          <a:stretch/>
        </p:blipFill>
        <p:spPr>
          <a:xfrm>
            <a:off x="0" y="379440"/>
            <a:ext cx="9143640" cy="609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Polling: 2008 &amp; 2012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Nate Silver uses a simple idea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– taking a principled approach to aggregating polling instead of relying on punditry – and: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Predicts 49/50 states in 2008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Predicts 50/50 states in 2012</a:t>
            </a:r>
            <a:br/>
            <a:br/>
            <a:br/>
            <a:br/>
            <a:br/>
            <a:br/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(He is also a great case study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in creating a brand.)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7A8CEBF-3A7F-4275-9CE3-BFCE3533D288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3</a:t>
            </a:fld>
            <a:endParaRPr b="0" lang="en-US" sz="2400" spc="-1" strike="noStrike">
              <a:latin typeface="Times New Roman"/>
            </a:endParaRPr>
          </a:p>
        </p:txBody>
      </p:sp>
      <p:grpSp>
        <p:nvGrpSpPr>
          <p:cNvPr id="193" name="Group 4"/>
          <p:cNvGrpSpPr/>
          <p:nvPr/>
        </p:nvGrpSpPr>
        <p:grpSpPr>
          <a:xfrm>
            <a:off x="4715280" y="2576520"/>
            <a:ext cx="3674160" cy="4111560"/>
            <a:chOff x="4715280" y="2576520"/>
            <a:chExt cx="3674160" cy="4111560"/>
          </a:xfrm>
        </p:grpSpPr>
        <p:pic>
          <p:nvPicPr>
            <p:cNvPr id="194" name="Picture 4" descr=""/>
            <p:cNvPicPr/>
            <p:nvPr/>
          </p:nvPicPr>
          <p:blipFill>
            <a:blip r:embed="rId1"/>
            <a:stretch/>
          </p:blipFill>
          <p:spPr>
            <a:xfrm>
              <a:off x="4715280" y="2576520"/>
              <a:ext cx="3674160" cy="3777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" name="CustomShape 5"/>
            <p:cNvSpPr/>
            <p:nvPr/>
          </p:nvSpPr>
          <p:spPr>
            <a:xfrm>
              <a:off x="4715280" y="6354360"/>
              <a:ext cx="367416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</a:rPr>
                <a:t>Democrat (+) or Republican (-) in 2012</a:t>
              </a:r>
              <a:endParaRPr b="0" lang="en-US" sz="1600" spc="-1" strike="noStrike">
                <a:latin typeface="Arial"/>
              </a:endParaRPr>
            </a:p>
          </p:txBody>
        </p:sp>
      </p:grpSp>
      <p:pic>
        <p:nvPicPr>
          <p:cNvPr id="196" name="Picture 7" descr=""/>
          <p:cNvPicPr/>
          <p:nvPr/>
        </p:nvPicPr>
        <p:blipFill>
          <a:blip r:embed="rId2"/>
          <a:stretch/>
        </p:blipFill>
        <p:spPr>
          <a:xfrm>
            <a:off x="260280" y="3518280"/>
            <a:ext cx="4296240" cy="164664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6"/>
          <p:cNvSpPr/>
          <p:nvPr/>
        </p:nvSpPr>
        <p:spPr>
          <a:xfrm>
            <a:off x="799920" y="5836320"/>
            <a:ext cx="32770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https://hbr.org/2012/11/how-nate-silver-won-the-2012-p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Polling: 2016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3297240"/>
            <a:ext cx="4078800" cy="2828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HuffPo: 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 may end up being right, but he’s just guessing. A “trend line adjustment” is merely political punditry dressed up as sophisticated mathematical modeling.”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538: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Offers quantitative reasoning for re-/under-weighting older polls, &amp; changing as election approaches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A288768-A3A4-4D02-BE04-AB7069F3E858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5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201" name="Picture 5" descr=""/>
          <p:cNvPicPr/>
          <p:nvPr/>
        </p:nvPicPr>
        <p:blipFill>
          <a:blip r:embed="rId1"/>
          <a:stretch/>
        </p:blipFill>
        <p:spPr>
          <a:xfrm>
            <a:off x="149760" y="1524240"/>
            <a:ext cx="8744760" cy="17726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6" descr=""/>
          <p:cNvPicPr/>
          <p:nvPr/>
        </p:nvPicPr>
        <p:blipFill>
          <a:blip r:embed="rId2"/>
          <a:stretch/>
        </p:blipFill>
        <p:spPr>
          <a:xfrm>
            <a:off x="4901400" y="3297240"/>
            <a:ext cx="3800880" cy="300780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398880" y="6346800"/>
            <a:ext cx="8262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http://www.huffingtonpost.com/entry/nate-silver-election-forecast_us_581e1c33e4b0d9ce6fbc6f7f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https://fivethirtyeight.com/features/a-users-guide-to-fivethirtyeights-2016-general-election-forecast/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Ad Targeting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Pregnancy is an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expensive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&amp;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habit-forming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time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Thus, valuable to consumer-facing firms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2012: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Target identifies 25 products and subsets thereof that are commonly bought in early pregnancy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Uses purchase history of patrons to predict pregnancy, targets advertising for post-natal products (cribs, etc)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Good: increased revenue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Bad: this can </a:t>
            </a:r>
            <a:r>
              <a:rPr b="1" lang="en-US" sz="2000" spc="-1" strike="noStrike">
                <a:solidFill>
                  <a:srgbClr val="d1282e"/>
                </a:solidFill>
                <a:latin typeface="Arial"/>
              </a:rPr>
              <a:t>expose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pregnancies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– as famously happened in Minneapolis to a high schooler</a:t>
            </a:r>
            <a:endParaRPr b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85EA21-CB70-44E4-89DE-8D2F5E841C10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5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207" name="Picture 4" descr=""/>
          <p:cNvPicPr/>
          <p:nvPr/>
        </p:nvPicPr>
        <p:blipFill>
          <a:blip r:embed="rId1"/>
          <a:stretch/>
        </p:blipFill>
        <p:spPr>
          <a:xfrm>
            <a:off x="6750000" y="0"/>
            <a:ext cx="2161440" cy="2871720"/>
          </a:xfrm>
          <a:prstGeom prst="rect">
            <a:avLst/>
          </a:prstGeom>
          <a:ln w="0"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166320" y="6501240"/>
            <a:ext cx="858600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http://www.businessinsider.com/the-incredible-story-of-how-target-exposed-a-teen-girls-pregnancy-2012-2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152640"/>
            <a:ext cx="77558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n-US" sz="4220" spc="-60" strike="noStrike" cap="all">
                <a:solidFill>
                  <a:srgbClr val="d1282e"/>
                </a:solidFill>
                <a:latin typeface="Arial Black"/>
              </a:rPr>
              <a:t>Automated decisions of consequence</a:t>
            </a:r>
            <a:endParaRPr b="0" lang="en-US" sz="42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1B30E84-89E8-4003-AB24-2ADCA3986F73}" type="slidenum">
              <a:rPr b="1" lang="is-IS" sz="2400" spc="-1" strike="noStrike">
                <a:solidFill>
                  <a:srgbClr val="d1282e"/>
                </a:solidFill>
                <a:latin typeface="Arial"/>
              </a:rPr>
              <a:t>7</a:t>
            </a:fld>
            <a:endParaRPr b="0" lang="en-US" sz="2400" spc="-1" strike="noStrike">
              <a:latin typeface="Times New Roman"/>
            </a:endParaRPr>
          </a:p>
        </p:txBody>
      </p:sp>
      <p:grpSp>
        <p:nvGrpSpPr>
          <p:cNvPr id="211" name="Group 3"/>
          <p:cNvGrpSpPr/>
          <p:nvPr/>
        </p:nvGrpSpPr>
        <p:grpSpPr>
          <a:xfrm>
            <a:off x="460800" y="2115360"/>
            <a:ext cx="2029680" cy="1979640"/>
            <a:chOff x="460800" y="2115360"/>
            <a:chExt cx="2029680" cy="1979640"/>
          </a:xfrm>
        </p:grpSpPr>
        <p:grpSp>
          <p:nvGrpSpPr>
            <p:cNvPr id="212" name="Group 4"/>
            <p:cNvGrpSpPr/>
            <p:nvPr/>
          </p:nvGrpSpPr>
          <p:grpSpPr>
            <a:xfrm>
              <a:off x="460800" y="2115360"/>
              <a:ext cx="2029680" cy="1135440"/>
              <a:chOff x="460800" y="2115360"/>
              <a:chExt cx="2029680" cy="1135440"/>
            </a:xfrm>
          </p:grpSpPr>
          <p:pic>
            <p:nvPicPr>
              <p:cNvPr id="213" name="pasted-image.png" descr=""/>
              <p:cNvPicPr/>
              <p:nvPr/>
            </p:nvPicPr>
            <p:blipFill>
              <a:blip r:embed="rId1"/>
              <a:stretch/>
            </p:blipFill>
            <p:spPr>
              <a:xfrm>
                <a:off x="626040" y="2813040"/>
                <a:ext cx="657000" cy="437760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14" name="pasted-image.png" descr=""/>
              <p:cNvPicPr/>
              <p:nvPr/>
            </p:nvPicPr>
            <p:blipFill>
              <a:blip r:embed="rId2"/>
              <a:stretch/>
            </p:blipFill>
            <p:spPr>
              <a:xfrm>
                <a:off x="460800" y="2237760"/>
                <a:ext cx="987120" cy="386280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15" name="pasted-image.png" descr=""/>
              <p:cNvPicPr/>
              <p:nvPr/>
            </p:nvPicPr>
            <p:blipFill>
              <a:blip r:embed="rId3"/>
              <a:stretch/>
            </p:blipFill>
            <p:spPr>
              <a:xfrm>
                <a:off x="1632960" y="2115360"/>
                <a:ext cx="657000" cy="313560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16" name="pasted-image.png" descr=""/>
              <p:cNvPicPr/>
              <p:nvPr/>
            </p:nvPicPr>
            <p:blipFill>
              <a:blip r:embed="rId4"/>
              <a:stretch/>
            </p:blipFill>
            <p:spPr>
              <a:xfrm>
                <a:off x="1432080" y="2904120"/>
                <a:ext cx="1058400" cy="254880"/>
              </a:xfrm>
              <a:prstGeom prst="rect">
                <a:avLst/>
              </a:prstGeom>
              <a:ln w="12700">
                <a:noFill/>
              </a:ln>
            </p:spPr>
          </p:pic>
        </p:grpSp>
        <p:sp>
          <p:nvSpPr>
            <p:cNvPr id="217" name="CustomShape 5"/>
            <p:cNvSpPr/>
            <p:nvPr/>
          </p:nvSpPr>
          <p:spPr>
            <a:xfrm>
              <a:off x="812160" y="3795120"/>
              <a:ext cx="1079640" cy="299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5640" rIns="35640" tIns="35640" bIns="35640">
              <a:spAutoFit/>
            </a:bodyPr>
            <a:p>
              <a:pPr marL="457200" algn="ctr">
                <a:lnSpc>
                  <a:spcPct val="100000"/>
                </a:lnSpc>
              </a:pPr>
              <a:r>
                <a:rPr b="1" lang="en-US" sz="1500" spc="-1" strike="noStrike">
                  <a:solidFill>
                    <a:srgbClr val="d1282e"/>
                  </a:solidFill>
                  <a:latin typeface="Arial"/>
                </a:rPr>
                <a:t>Hiring</a:t>
              </a:r>
              <a:endParaRPr b="0" lang="en-US" sz="1500" spc="-1" strike="noStrike">
                <a:latin typeface="Arial"/>
              </a:endParaRPr>
            </a:p>
          </p:txBody>
        </p:sp>
      </p:grpSp>
      <p:grpSp>
        <p:nvGrpSpPr>
          <p:cNvPr id="218" name="Group 6"/>
          <p:cNvGrpSpPr/>
          <p:nvPr/>
        </p:nvGrpSpPr>
        <p:grpSpPr>
          <a:xfrm>
            <a:off x="3038760" y="1809720"/>
            <a:ext cx="2509560" cy="2314440"/>
            <a:chOff x="3038760" y="1809720"/>
            <a:chExt cx="2509560" cy="2314440"/>
          </a:xfrm>
        </p:grpSpPr>
        <p:sp>
          <p:nvSpPr>
            <p:cNvPr id="219" name="CustomShape 7"/>
            <p:cNvSpPr/>
            <p:nvPr/>
          </p:nvSpPr>
          <p:spPr>
            <a:xfrm>
              <a:off x="3750840" y="3824280"/>
              <a:ext cx="811440" cy="299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5640" rIns="35640" tIns="35640" bIns="3564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500" spc="-1" strike="noStrike">
                  <a:solidFill>
                    <a:srgbClr val="d1282e"/>
                  </a:solidFill>
                  <a:latin typeface="Arial"/>
                </a:rPr>
                <a:t>Lending</a:t>
              </a:r>
              <a:endParaRPr b="0" lang="en-US" sz="1500" spc="-1" strike="noStrike">
                <a:latin typeface="Arial"/>
              </a:endParaRPr>
            </a:p>
          </p:txBody>
        </p:sp>
        <p:grpSp>
          <p:nvGrpSpPr>
            <p:cNvPr id="220" name="Group 8"/>
            <p:cNvGrpSpPr/>
            <p:nvPr/>
          </p:nvGrpSpPr>
          <p:grpSpPr>
            <a:xfrm>
              <a:off x="3038760" y="1809720"/>
              <a:ext cx="2509560" cy="1577160"/>
              <a:chOff x="3038760" y="1809720"/>
              <a:chExt cx="2509560" cy="1577160"/>
            </a:xfrm>
          </p:grpSpPr>
          <p:pic>
            <p:nvPicPr>
              <p:cNvPr id="221" name="pasted-image.png" descr=""/>
              <p:cNvPicPr/>
              <p:nvPr/>
            </p:nvPicPr>
            <p:blipFill>
              <a:blip r:embed="rId5"/>
              <a:stretch/>
            </p:blipFill>
            <p:spPr>
              <a:xfrm>
                <a:off x="3038760" y="2338200"/>
                <a:ext cx="2283120" cy="427320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22" name="pasted-image.png" descr=""/>
              <p:cNvPicPr/>
              <p:nvPr/>
            </p:nvPicPr>
            <p:blipFill>
              <a:blip r:embed="rId6"/>
              <a:stretch/>
            </p:blipFill>
            <p:spPr>
              <a:xfrm>
                <a:off x="3576960" y="2878560"/>
                <a:ext cx="1971360" cy="508320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23" name="pasted-image.png" descr=""/>
              <p:cNvPicPr/>
              <p:nvPr/>
            </p:nvPicPr>
            <p:blipFill>
              <a:blip r:embed="rId7"/>
              <a:stretch/>
            </p:blipFill>
            <p:spPr>
              <a:xfrm>
                <a:off x="3391560" y="1809720"/>
                <a:ext cx="1315800" cy="572760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grpSp>
        <p:nvGrpSpPr>
          <p:cNvPr id="224" name="Group 9"/>
          <p:cNvGrpSpPr/>
          <p:nvPr/>
        </p:nvGrpSpPr>
        <p:grpSpPr>
          <a:xfrm>
            <a:off x="6514200" y="1755000"/>
            <a:ext cx="1829160" cy="2468520"/>
            <a:chOff x="6514200" y="1755000"/>
            <a:chExt cx="1829160" cy="2468520"/>
          </a:xfrm>
        </p:grpSpPr>
        <p:sp>
          <p:nvSpPr>
            <p:cNvPr id="225" name="CustomShape 10"/>
            <p:cNvSpPr/>
            <p:nvPr/>
          </p:nvSpPr>
          <p:spPr>
            <a:xfrm>
              <a:off x="6776640" y="3695400"/>
              <a:ext cx="1079640" cy="528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5640" rIns="35640" tIns="35640" bIns="3564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500" spc="-1" strike="noStrike">
                  <a:solidFill>
                    <a:srgbClr val="d1282e"/>
                  </a:solidFill>
                  <a:latin typeface="Arial"/>
                </a:rPr>
                <a:t>Policing/</a:t>
              </a:r>
              <a:endParaRPr b="0" lang="en-US" sz="15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1500" spc="-1" strike="noStrike">
                  <a:solidFill>
                    <a:srgbClr val="d1282e"/>
                  </a:solidFill>
                  <a:latin typeface="Arial"/>
                </a:rPr>
                <a:t>sentencing</a:t>
              </a:r>
              <a:endParaRPr b="0" lang="en-US" sz="1500" spc="-1" strike="noStrike">
                <a:latin typeface="Arial"/>
              </a:endParaRPr>
            </a:p>
          </p:txBody>
        </p:sp>
        <p:grpSp>
          <p:nvGrpSpPr>
            <p:cNvPr id="226" name="Group 11"/>
            <p:cNvGrpSpPr/>
            <p:nvPr/>
          </p:nvGrpSpPr>
          <p:grpSpPr>
            <a:xfrm>
              <a:off x="6514200" y="1755000"/>
              <a:ext cx="1829160" cy="1557720"/>
              <a:chOff x="6514200" y="1755000"/>
              <a:chExt cx="1829160" cy="1557720"/>
            </a:xfrm>
          </p:grpSpPr>
          <p:pic>
            <p:nvPicPr>
              <p:cNvPr id="227" name="pasted-image.png" descr=""/>
              <p:cNvPicPr/>
              <p:nvPr/>
            </p:nvPicPr>
            <p:blipFill>
              <a:blip r:embed="rId8"/>
              <a:stretch/>
            </p:blipFill>
            <p:spPr>
              <a:xfrm>
                <a:off x="6773400" y="2746080"/>
                <a:ext cx="1569960" cy="566640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28" name="pasted-image.jpg" descr=""/>
              <p:cNvPicPr/>
              <p:nvPr/>
            </p:nvPicPr>
            <p:blipFill>
              <a:blip r:embed="rId9"/>
              <a:stretch/>
            </p:blipFill>
            <p:spPr>
              <a:xfrm>
                <a:off x="6514200" y="1755000"/>
                <a:ext cx="1181160" cy="1181160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pic>
        <p:nvPicPr>
          <p:cNvPr id="229" name="pasted-image.png" descr=""/>
          <p:cNvPicPr/>
          <p:nvPr/>
        </p:nvPicPr>
        <p:blipFill>
          <a:blip r:embed="rId10"/>
          <a:stretch/>
        </p:blipFill>
        <p:spPr>
          <a:xfrm>
            <a:off x="6928560" y="4569840"/>
            <a:ext cx="1612440" cy="2079000"/>
          </a:xfrm>
          <a:prstGeom prst="rect">
            <a:avLst/>
          </a:prstGeom>
          <a:ln w="12700">
            <a:noFill/>
          </a:ln>
        </p:spPr>
      </p:pic>
      <p:sp>
        <p:nvSpPr>
          <p:cNvPr id="230" name="CustomShape 12"/>
          <p:cNvSpPr/>
          <p:nvPr/>
        </p:nvSpPr>
        <p:spPr>
          <a:xfrm>
            <a:off x="848880" y="4440960"/>
            <a:ext cx="3156840" cy="620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Search for minority names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ads for DUI/arrest records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837360" y="5365080"/>
            <a:ext cx="5142600" cy="620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Female cookies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less freq. shown professional job opening ads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2" name="CustomShape 14"/>
          <p:cNvSpPr/>
          <p:nvPr/>
        </p:nvSpPr>
        <p:spPr>
          <a:xfrm>
            <a:off x="4741200" y="801360"/>
            <a:ext cx="3310920" cy="478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>
            <a:spAutoFit/>
          </a:bodyPr>
          <a:p>
            <a:pPr>
              <a:lnSpc>
                <a:spcPct val="100000"/>
              </a:lnSpc>
            </a:pPr>
            <a:r>
              <a:rPr b="0" lang="en-US" sz="1340" spc="-1" strike="noStrike">
                <a:solidFill>
                  <a:srgbClr val="000000"/>
                </a:solidFill>
                <a:latin typeface="Arial"/>
              </a:rPr>
              <a:t>[Sweeney 2013, Miller 2015, Byrnes 2016, </a:t>
            </a:r>
            <a:endParaRPr b="0" lang="en-US" sz="134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4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340" spc="-1" strike="noStrike">
                <a:solidFill>
                  <a:srgbClr val="000000"/>
                </a:solidFill>
                <a:latin typeface="Arial"/>
              </a:rPr>
              <a:t>Rudin 2013, Barry-Jester et al. 2015]</a:t>
            </a:r>
            <a:endParaRPr b="0" lang="en-US" sz="134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080BCAF-9E29-446D-B9F8-868DFBE6B733}" type="slidenum">
              <a:rPr b="1" lang="is-IS" sz="2400" spc="-1" strike="noStrike">
                <a:solidFill>
                  <a:srgbClr val="d1282e"/>
                </a:solidFill>
                <a:latin typeface="Arial"/>
              </a:rPr>
              <a:t>7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605520" y="1641600"/>
            <a:ext cx="7672680" cy="3363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s-IS" sz="2400" spc="-1" strike="noStrike">
                <a:solidFill>
                  <a:srgbClr val="000000"/>
                </a:solidFill>
                <a:latin typeface="Arial"/>
              </a:rPr>
              <a:t>…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 lot remains unknown about how big data-driven decisions may or may not use factors that are proxies for race, sex, or other traits that U.S. laws generally prohibit from being used in a wide range of commercial decisions </a:t>
            </a:r>
            <a:r>
              <a:rPr b="0" lang="is-IS" sz="2400" spc="-1" strike="noStrike">
                <a:solidFill>
                  <a:srgbClr val="000000"/>
                </a:solidFill>
                <a:latin typeface="Arial"/>
              </a:rPr>
              <a:t>…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What can be done to make sure these products and services–and the companies that use them treat consumers fairly and ethically?”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- FTC Commissioner Julie Brill [2015]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35" name="Picture 3" descr=""/>
          <p:cNvPicPr/>
          <p:nvPr/>
        </p:nvPicPr>
        <p:blipFill>
          <a:blip r:embed="rId1"/>
          <a:stretch/>
        </p:blipFill>
        <p:spPr>
          <a:xfrm>
            <a:off x="6517080" y="4251240"/>
            <a:ext cx="2061000" cy="206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60" strike="noStrike" cap="all">
                <a:solidFill>
                  <a:srgbClr val="d1282e"/>
                </a:solidFill>
                <a:latin typeface="Arial Black"/>
              </a:rPr>
              <a:t>Olympic Medals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 rot="16200000">
            <a:off x="8227080" y="5885640"/>
            <a:ext cx="1315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92B83BF-AFF3-4555-B0D3-E11762CF5271}" type="slidenum">
              <a:rPr b="1" lang="en-US" sz="2400" spc="-1" strike="noStrike">
                <a:solidFill>
                  <a:srgbClr val="d1282e"/>
                </a:solidFill>
                <a:latin typeface="Arial"/>
              </a:rPr>
              <a:t>7</a:t>
            </a:fld>
            <a:endParaRPr b="0" lang="en-US" sz="2400" spc="-1" strike="noStrike">
              <a:latin typeface="Times New Roman"/>
            </a:endParaRPr>
          </a:p>
        </p:txBody>
      </p:sp>
      <p:pic>
        <p:nvPicPr>
          <p:cNvPr id="238" name="Picture 8" descr=""/>
          <p:cNvPicPr/>
          <p:nvPr/>
        </p:nvPicPr>
        <p:blipFill>
          <a:blip r:embed="rId1"/>
          <a:stretch/>
        </p:blipFill>
        <p:spPr>
          <a:xfrm>
            <a:off x="0" y="1460520"/>
            <a:ext cx="9001440" cy="480780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3"/>
          <p:cNvSpPr/>
          <p:nvPr/>
        </p:nvSpPr>
        <p:spPr>
          <a:xfrm>
            <a:off x="208440" y="6496920"/>
            <a:ext cx="838980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https://www.nytimes.com/interactive/2016/08/08/sports/olympics/history-olympic-dominance-charts.html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14851</TotalTime>
  <Application>LibreOffice/7.0.4.2$Linux_X86_64 LibreOffice_project/00$Build-2</Application>
  <AppVersion>15.0000</AppVersion>
  <Words>4203</Words>
  <Paragraphs>880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2013-03-05T15:39:19Z</dcterms:created>
  <dc:creator>John Dickerson</dc:creator>
  <dc:description/>
  <dc:language>en-US</dc:language>
  <cp:lastModifiedBy/>
  <cp:lastPrinted>2019-08-29T19:55:04Z</cp:lastPrinted>
  <dcterms:modified xsi:type="dcterms:W3CDTF">2021-01-27T18:30:04Z</dcterms:modified>
  <cp:revision>1874</cp:revision>
  <dc:subject/>
  <dc:title>Kidney Exchange at CMU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25</vt:i4>
  </property>
  <property fmtid="{D5CDD505-2E9C-101B-9397-08002B2CF9AE}" pid="3" name="PresentationFormat">
    <vt:lpwstr>On-screen Show (4:3)</vt:lpwstr>
  </property>
  <property fmtid="{D5CDD505-2E9C-101B-9397-08002B2CF9AE}" pid="4" name="Slides">
    <vt:i4>57</vt:i4>
  </property>
</Properties>
</file>