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51"/>
  </p:notesMasterIdLst>
  <p:handoutMasterIdLst>
    <p:handoutMasterId r:id="rId52"/>
  </p:handoutMasterIdLst>
  <p:sldIdLst>
    <p:sldId id="256" r:id="rId2"/>
    <p:sldId id="686" r:id="rId3"/>
    <p:sldId id="662" r:id="rId4"/>
    <p:sldId id="664" r:id="rId5"/>
    <p:sldId id="666" r:id="rId6"/>
    <p:sldId id="672" r:id="rId7"/>
    <p:sldId id="679" r:id="rId8"/>
    <p:sldId id="674" r:id="rId9"/>
    <p:sldId id="448" r:id="rId10"/>
    <p:sldId id="451" r:id="rId11"/>
    <p:sldId id="569" r:id="rId12"/>
    <p:sldId id="570" r:id="rId13"/>
    <p:sldId id="597" r:id="rId14"/>
    <p:sldId id="599" r:id="rId15"/>
    <p:sldId id="600" r:id="rId16"/>
    <p:sldId id="601" r:id="rId17"/>
    <p:sldId id="540" r:id="rId18"/>
    <p:sldId id="541" r:id="rId19"/>
    <p:sldId id="551" r:id="rId20"/>
    <p:sldId id="542" r:id="rId21"/>
    <p:sldId id="543" r:id="rId22"/>
    <p:sldId id="545" r:id="rId23"/>
    <p:sldId id="546" r:id="rId24"/>
    <p:sldId id="576" r:id="rId25"/>
    <p:sldId id="547" r:id="rId26"/>
    <p:sldId id="548" r:id="rId27"/>
    <p:sldId id="549" r:id="rId28"/>
    <p:sldId id="533" r:id="rId29"/>
    <p:sldId id="521" r:id="rId30"/>
    <p:sldId id="683" r:id="rId31"/>
    <p:sldId id="676" r:id="rId32"/>
    <p:sldId id="505" r:id="rId33"/>
    <p:sldId id="507" r:id="rId34"/>
    <p:sldId id="515" r:id="rId35"/>
    <p:sldId id="516" r:id="rId36"/>
    <p:sldId id="518" r:id="rId37"/>
    <p:sldId id="522" r:id="rId38"/>
    <p:sldId id="525" r:id="rId39"/>
    <p:sldId id="526" r:id="rId40"/>
    <p:sldId id="527" r:id="rId41"/>
    <p:sldId id="531" r:id="rId42"/>
    <p:sldId id="564" r:id="rId43"/>
    <p:sldId id="565" r:id="rId44"/>
    <p:sldId id="680" r:id="rId45"/>
    <p:sldId id="634" r:id="rId46"/>
    <p:sldId id="635" r:id="rId47"/>
    <p:sldId id="636" r:id="rId48"/>
    <p:sldId id="640" r:id="rId49"/>
    <p:sldId id="67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E296DD-BBA4-3645-BAA0-9448D61E581A}">
          <p14:sldIdLst>
            <p14:sldId id="256"/>
            <p14:sldId id="686"/>
            <p14:sldId id="662"/>
            <p14:sldId id="664"/>
            <p14:sldId id="666"/>
            <p14:sldId id="672"/>
            <p14:sldId id="679"/>
            <p14:sldId id="674"/>
            <p14:sldId id="448"/>
            <p14:sldId id="451"/>
            <p14:sldId id="569"/>
            <p14:sldId id="570"/>
            <p14:sldId id="597"/>
            <p14:sldId id="599"/>
            <p14:sldId id="600"/>
            <p14:sldId id="601"/>
            <p14:sldId id="540"/>
            <p14:sldId id="541"/>
            <p14:sldId id="551"/>
            <p14:sldId id="542"/>
            <p14:sldId id="543"/>
            <p14:sldId id="545"/>
            <p14:sldId id="546"/>
            <p14:sldId id="576"/>
            <p14:sldId id="547"/>
            <p14:sldId id="548"/>
            <p14:sldId id="549"/>
            <p14:sldId id="533"/>
            <p14:sldId id="521"/>
            <p14:sldId id="683"/>
            <p14:sldId id="676"/>
            <p14:sldId id="505"/>
            <p14:sldId id="507"/>
            <p14:sldId id="515"/>
            <p14:sldId id="516"/>
            <p14:sldId id="518"/>
            <p14:sldId id="522"/>
            <p14:sldId id="525"/>
            <p14:sldId id="526"/>
            <p14:sldId id="527"/>
            <p14:sldId id="531"/>
            <p14:sldId id="564"/>
            <p14:sldId id="565"/>
            <p14:sldId id="680"/>
            <p14:sldId id="634"/>
            <p14:sldId id="635"/>
            <p14:sldId id="636"/>
            <p14:sldId id="640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9" autoAdjust="0"/>
    <p:restoredTop sz="91270" autoAdjust="0"/>
  </p:normalViewPr>
  <p:slideViewPr>
    <p:cSldViewPr snapToGrid="0" snapToObjects="1">
      <p:cViewPr varScale="1">
        <p:scale>
          <a:sx n="99" d="100"/>
          <a:sy n="99" d="100"/>
        </p:scale>
        <p:origin x="11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7T21:51:15.1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0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small number of nodes have high degrees”</a:t>
            </a:r>
            <a:r>
              <a:rPr lang="en-US" baseline="0" dirty="0"/>
              <a:t> thanks to the </a:t>
            </a:r>
            <a:r>
              <a:rPr lang="en-US" baseline="0"/>
              <a:t>power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68C7-D1CD-8545-B93E-829B383B29E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1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3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01836" y="928687"/>
            <a:ext cx="8340328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401836" y="3536156"/>
            <a:ext cx="8340328" cy="22324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8626078" y="6509742"/>
            <a:ext cx="181666" cy="175594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9957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CMSC320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CMSC320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msc320.github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Data Science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6"/>
            <a:ext cx="6858000" cy="914397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15791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Midterm Review – 10/27/2020</a:t>
            </a:r>
          </a:p>
          <a:p>
            <a:endParaRPr lang="en-US" sz="1600" b="1" dirty="0"/>
          </a:p>
          <a:p>
            <a:r>
              <a:rPr lang="en-US" sz="1600" b="1" dirty="0"/>
              <a:t>CMSC320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5:00pm – 6:15pm</a:t>
            </a:r>
            <a:br>
              <a:rPr lang="en-US" sz="1600" b="1" dirty="0"/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(… or anytime on the Internet)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Restful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will just </a:t>
            </a:r>
            <a:r>
              <a:rPr lang="en-US" dirty="0">
                <a:solidFill>
                  <a:schemeClr val="tx2"/>
                </a:solidFill>
              </a:rPr>
              <a:t>query</a:t>
            </a:r>
            <a:r>
              <a:rPr lang="en-US" dirty="0"/>
              <a:t> web APIs, but full web APIs typically allow more.</a:t>
            </a:r>
          </a:p>
          <a:p>
            <a:r>
              <a:rPr lang="en-US" dirty="0">
                <a:solidFill>
                  <a:schemeClr val="tx2"/>
                </a:solidFill>
              </a:rPr>
              <a:t>Re</a:t>
            </a:r>
            <a:r>
              <a:rPr lang="en-US" dirty="0"/>
              <a:t>presentational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/>
              <a:t>tate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ransfer (RESTful) APIs: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GET</a:t>
            </a:r>
            <a:r>
              <a:rPr lang="en-US" b="0" dirty="0"/>
              <a:t>: perform query, return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POST</a:t>
            </a:r>
            <a:r>
              <a:rPr lang="en-US" b="0" dirty="0"/>
              <a:t>: create a new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PUT</a:t>
            </a:r>
            <a:r>
              <a:rPr lang="en-US" b="0" dirty="0"/>
              <a:t>: update an existing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DELETE</a:t>
            </a:r>
            <a:r>
              <a:rPr lang="en-US" b="0" dirty="0"/>
              <a:t>: delete an existing entry or object</a:t>
            </a:r>
          </a:p>
          <a:p>
            <a:r>
              <a:rPr lang="en-US" dirty="0"/>
              <a:t>Can be more intricate, but verbs (“put”) align with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21" y="5693681"/>
            <a:ext cx="2762010" cy="11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>
            <a:normAutofit/>
          </a:bodyPr>
          <a:lstStyle/>
          <a:p>
            <a:r>
              <a:rPr lang="en-US" dirty="0"/>
              <a:t>DC: Pandas: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433" y="2413416"/>
            <a:ext cx="4790241" cy="4444584"/>
          </a:xfrm>
        </p:spPr>
        <p:txBody>
          <a:bodyPr bIns="731520"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Subclass of </a:t>
            </a:r>
            <a:r>
              <a:rPr lang="en-US" dirty="0" err="1"/>
              <a:t>numpy.ndarray</a:t>
            </a: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Data: any type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Index labels need not be ordered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Duplicates possible but result in reduced functionality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3" y="1795404"/>
            <a:ext cx="2715510" cy="42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>
            <a:normAutofit/>
          </a:bodyPr>
          <a:lstStyle/>
          <a:p>
            <a:r>
              <a:rPr lang="en-US" dirty="0"/>
              <a:t>DC: Pandas: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434" y="1876642"/>
            <a:ext cx="4790241" cy="4981358"/>
          </a:xfrm>
        </p:spPr>
        <p:txBody>
          <a:bodyPr bIns="731520">
            <a:normAutofit fontScale="92500" lnSpcReduction="10000"/>
          </a:bodyPr>
          <a:lstStyle/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Each column can have a different type</a:t>
            </a:r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Row and Column index</a:t>
            </a:r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Mutable size: insert and delete columns</a:t>
            </a:r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Note the use of word “index” for what we called “key”</a:t>
            </a:r>
          </a:p>
          <a:p>
            <a:pPr marL="914400" lvl="1" indent="-457200"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Relational databases use “index” to mean something else</a:t>
            </a:r>
          </a:p>
          <a:p>
            <a:pPr marL="1600200" lvl="2" indent="-457200">
              <a:spcBef>
                <a:spcPts val="0"/>
              </a:spcBef>
              <a:buFont typeface="Wingdings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Non-unique index values allowed</a:t>
            </a:r>
          </a:p>
          <a:p>
            <a:pPr marL="914400" lvl="1" indent="-457200">
              <a:spcBef>
                <a:spcPts val="0"/>
              </a:spcBef>
              <a:buFont typeface="Wingdings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May raise an exception for some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2" y="1524318"/>
            <a:ext cx="3817391" cy="4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Storing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ways to </a:t>
            </a:r>
            <a:r>
              <a:rPr lang="en-US" dirty="0">
                <a:solidFill>
                  <a:schemeClr val="tx2"/>
                </a:solidFill>
              </a:rPr>
              <a:t>represent</a:t>
            </a:r>
            <a:r>
              <a:rPr lang="en-US" dirty="0"/>
              <a:t> a graph in memory: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Adjacency lists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Adjacency dictionaries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Adjacency matrix</a:t>
            </a:r>
          </a:p>
          <a:p>
            <a:endParaRPr lang="en-US" dirty="0"/>
          </a:p>
          <a:p>
            <a:r>
              <a:rPr lang="en-US" dirty="0"/>
              <a:t>The storage decision should be made based on the expected use case of your graph: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Static analysis only?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Frequent updates to the structure?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Frequent updates to semantic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Adjacency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45476" cy="4831080"/>
          </a:xfrm>
        </p:spPr>
        <p:txBody>
          <a:bodyPr>
            <a:normAutofit/>
          </a:bodyPr>
          <a:lstStyle/>
          <a:p>
            <a:r>
              <a:rPr lang="en-US" dirty="0"/>
              <a:t>For each vertex, store an array of the vertices it connects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Pros:  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Iterate over all outgoing edges; easy to add an edge</a:t>
            </a:r>
          </a:p>
          <a:p>
            <a:r>
              <a:rPr lang="en-US" dirty="0"/>
              <a:t>Cons:  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Checking for the existence of an edge is O(|V|), deleting is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77783" y="2608750"/>
            <a:ext cx="2416632" cy="1683092"/>
            <a:chOff x="877783" y="2608750"/>
            <a:chExt cx="2416632" cy="1683092"/>
          </a:xfrm>
        </p:grpSpPr>
        <p:sp>
          <p:nvSpPr>
            <p:cNvPr id="5" name="Oval 4"/>
            <p:cNvSpPr/>
            <p:nvPr/>
          </p:nvSpPr>
          <p:spPr>
            <a:xfrm>
              <a:off x="2086099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81941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690257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77783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9" name="Curved Connector 8"/>
            <p:cNvCxnSpPr/>
            <p:nvPr/>
          </p:nvCxnSpPr>
          <p:spPr>
            <a:xfrm rot="5400000" flipH="1" flipV="1">
              <a:off x="1784020" y="2306671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6200000" flipH="1">
              <a:off x="2388178" y="3812809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481941" y="2910829"/>
              <a:ext cx="5828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97622" y="3124431"/>
              <a:ext cx="176954" cy="6517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372301" y="2523196"/>
          <a:ext cx="4028902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Neighbors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[C, 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[A]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1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DC: Adjacency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each vertex, store a dictionary of vertices it connects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Pros:  ?????????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O(1) to add, remove, query edges </a:t>
            </a:r>
          </a:p>
          <a:p>
            <a:r>
              <a:rPr lang="en-US" dirty="0"/>
              <a:t>Cons:  ?????????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Overhead (memory, caching, </a:t>
            </a:r>
            <a:r>
              <a:rPr lang="en-US" b="0" dirty="0" err="1"/>
              <a:t>etc</a:t>
            </a:r>
            <a:r>
              <a:rPr lang="en-US" b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77783" y="2608750"/>
            <a:ext cx="2416632" cy="1683092"/>
            <a:chOff x="877783" y="2608750"/>
            <a:chExt cx="2416632" cy="1683092"/>
          </a:xfrm>
        </p:grpSpPr>
        <p:sp>
          <p:nvSpPr>
            <p:cNvPr id="6" name="Oval 5"/>
            <p:cNvSpPr/>
            <p:nvPr/>
          </p:nvSpPr>
          <p:spPr>
            <a:xfrm>
              <a:off x="2086099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81941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90257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77783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10" name="Curved Connector 9"/>
            <p:cNvCxnSpPr/>
            <p:nvPr/>
          </p:nvCxnSpPr>
          <p:spPr>
            <a:xfrm rot="5400000" flipH="1" flipV="1">
              <a:off x="1784020" y="2306671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6200000" flipH="1">
              <a:off x="2388178" y="3812809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481941" y="2910829"/>
              <a:ext cx="5828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997622" y="3124431"/>
              <a:ext cx="176954" cy="6517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372301" y="2523196"/>
          <a:ext cx="4028902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Neighbors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{C:</a:t>
                      </a:r>
                      <a:r>
                        <a:rPr lang="en-US" baseline="0" dirty="0"/>
                        <a:t> 1.0}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{C: 1.0, D: 1.0}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{A:</a:t>
                      </a:r>
                      <a:r>
                        <a:rPr lang="en-US" baseline="0" dirty="0"/>
                        <a:t> 1.0}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Adjacency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Store the connectivity of the graph in a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Cons:  ?????????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O(|V|</a:t>
            </a:r>
            <a:r>
              <a:rPr lang="en-US" b="0" baseline="30000" dirty="0"/>
              <a:t>2</a:t>
            </a:r>
            <a:r>
              <a:rPr lang="en-US" b="0" dirty="0"/>
              <a:t>) space regardless of the number of edges</a:t>
            </a:r>
          </a:p>
          <a:p>
            <a:r>
              <a:rPr lang="en-US" dirty="0"/>
              <a:t>Almost always stored as a </a:t>
            </a:r>
            <a:r>
              <a:rPr lang="en-US" dirty="0">
                <a:solidFill>
                  <a:schemeClr val="tx2"/>
                </a:solidFill>
              </a:rPr>
              <a:t>sparse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77783" y="2608750"/>
            <a:ext cx="2416632" cy="1683092"/>
            <a:chOff x="877783" y="2608750"/>
            <a:chExt cx="2416632" cy="1683092"/>
          </a:xfrm>
        </p:grpSpPr>
        <p:sp>
          <p:nvSpPr>
            <p:cNvPr id="6" name="Oval 5"/>
            <p:cNvSpPr/>
            <p:nvPr/>
          </p:nvSpPr>
          <p:spPr>
            <a:xfrm>
              <a:off x="2086099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81941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90257" y="3687684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77783" y="2608750"/>
              <a:ext cx="604158" cy="60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10" name="Curved Connector 9"/>
            <p:cNvCxnSpPr/>
            <p:nvPr/>
          </p:nvCxnSpPr>
          <p:spPr>
            <a:xfrm rot="5400000" flipH="1" flipV="1">
              <a:off x="1784020" y="2306671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6200000" flipH="1">
              <a:off x="2388178" y="3812809"/>
              <a:ext cx="12700" cy="781112"/>
            </a:xfrm>
            <a:prstGeom prst="curvedConnector3">
              <a:avLst>
                <a:gd name="adj1" fmla="val 249666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481941" y="2910829"/>
              <a:ext cx="5828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997622" y="3124431"/>
              <a:ext cx="176954" cy="6517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72535" y="2544684"/>
          <a:ext cx="2286000" cy="2286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72535" y="216130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From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31521" y="35044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0346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DP: Select/slicing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83"/>
            <a:ext cx="7620000" cy="750757"/>
          </a:xfrm>
        </p:spPr>
        <p:txBody>
          <a:bodyPr/>
          <a:lstStyle/>
          <a:p>
            <a:r>
              <a:rPr lang="en-US" dirty="0"/>
              <a:t>Select only some of the rows, or some of the columns, or </a:t>
            </a:r>
            <a:r>
              <a:rPr lang="en-US"/>
              <a:t>a combination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4156492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wgt_kg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hgt_cm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800194" y="1939861"/>
          <a:ext cx="1990610" cy="19315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9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31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31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5916" y="2332731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columns</a:t>
            </a:r>
          </a:p>
          <a:p>
            <a:r>
              <a:rPr lang="en-US" dirty="0"/>
              <a:t>ID and 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357" y="4530110"/>
            <a:ext cx="16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rows with </a:t>
            </a:r>
            <a:r>
              <a:rPr lang="en-US" dirty="0" err="1"/>
              <a:t>wgt</a:t>
            </a:r>
            <a:r>
              <a:rPr lang="en-US" dirty="0"/>
              <a:t> &gt; 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7580" y="437091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1707" y="5385278"/>
          <a:ext cx="4143088" cy="1472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18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wgt_kg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hgt_cm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8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8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8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11359" y="5025369"/>
          <a:ext cx="2071544" cy="17005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138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3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3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38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113251" y="4519956"/>
            <a:ext cx="0" cy="666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98199" y="4366528"/>
            <a:ext cx="2313160" cy="809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67201" y="2713220"/>
            <a:ext cx="2508393" cy="56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Aggregate/Reduce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83"/>
            <a:ext cx="5179102" cy="750757"/>
          </a:xfrm>
        </p:spPr>
        <p:txBody>
          <a:bodyPr/>
          <a:lstStyle/>
          <a:p>
            <a:r>
              <a:rPr lang="en-US"/>
              <a:t>Combine values across a column into a single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4156492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wgt_kg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hgt_cm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5916" y="23327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27246" y="413174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SUM(wgt_kg^2 - </a:t>
            </a:r>
            <a:r>
              <a:rPr lang="en-US" dirty="0" err="1"/>
              <a:t>hgt_cm</a:t>
            </a:r>
            <a:r>
              <a:rPr lang="en-US" dirty="0"/>
              <a:t>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98199" y="4366528"/>
            <a:ext cx="2313160" cy="809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98199" y="2468668"/>
            <a:ext cx="2007729" cy="514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950431" y="2021128"/>
          <a:ext cx="3117369" cy="3795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232.6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640.0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65916" y="3136472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8199" y="3540571"/>
            <a:ext cx="2007729" cy="81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026631" y="3192737"/>
          <a:ext cx="3117369" cy="3795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185.8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511359" y="5176441"/>
          <a:ext cx="1298516" cy="3795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9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14167.66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800" y="5258915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about ID/Index column?</a:t>
            </a:r>
          </a:p>
          <a:p>
            <a:r>
              <a:rPr lang="en-US" dirty="0"/>
              <a:t>	Usually not meaningful to aggregate across it</a:t>
            </a:r>
          </a:p>
          <a:p>
            <a:r>
              <a:rPr lang="en-US" dirty="0"/>
              <a:t>	May need to explicitly add an ID column</a:t>
            </a:r>
          </a:p>
        </p:txBody>
      </p:sp>
    </p:spTree>
    <p:extLst>
      <p:ext uri="{BB962C8B-B14F-4D97-AF65-F5344CB8AC3E}">
        <p14:creationId xmlns:p14="http://schemas.microsoft.com/office/powerpoint/2010/main" val="31871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1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" y="1703016"/>
            <a:ext cx="5179102" cy="750757"/>
          </a:xfrm>
        </p:spPr>
        <p:txBody>
          <a:bodyPr>
            <a:normAutofit/>
          </a:bodyPr>
          <a:lstStyle/>
          <a:p>
            <a:r>
              <a:rPr lang="en-US" dirty="0"/>
              <a:t>Apply a function to every row, possibly creating more or fewer 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800" y="3052198"/>
          <a:ext cx="3705836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3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College Park, MD, 20742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  <a:r>
                        <a:rPr lang="en-US" baseline="0" dirty="0"/>
                        <a:t>, DC, 20001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Silver Spring, MD 20901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8025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Variations that allow one row to generate multiple rows in the output (sometimes called “</a:t>
            </a:r>
            <a:r>
              <a:rPr lang="en-US" sz="2000" b="1" dirty="0" err="1"/>
              <a:t>flatmap</a:t>
            </a:r>
            <a:r>
              <a:rPr lang="en-US" sz="2000" b="1" dirty="0"/>
              <a:t>”)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56046" y="3052198"/>
          <a:ext cx="3883220" cy="20393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Zipcode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College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Silver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061763" y="4022188"/>
            <a:ext cx="530155" cy="49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38620" y="4138908"/>
            <a:ext cx="4863865" cy="2734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Mini-Project #2 was due late last week!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Deliverable was an .</a:t>
            </a:r>
            <a:r>
              <a:rPr lang="en-US" b="0" dirty="0" err="1"/>
              <a:t>ipynb</a:t>
            </a:r>
            <a:r>
              <a:rPr lang="en-US" b="0" dirty="0"/>
              <a:t> file submitted to ELMS, </a:t>
            </a:r>
            <a:r>
              <a:rPr lang="en-US" dirty="0"/>
              <a:t>but moving forward this will be .pdf / .html files, for TA grading ease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 folks had trouble getting the .pdf export to render figures – that’s okay, if we run into an issue grading, we’ll ping you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 the future: can export to .html and then convert to .pdf</a:t>
            </a:r>
          </a:p>
          <a:p>
            <a:r>
              <a:rPr lang="en-US" dirty="0"/>
              <a:t>Mini-Project #3 will be released after the midterm!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Due </a:t>
            </a:r>
            <a:r>
              <a:rPr lang="en-US" b="0" dirty="0">
                <a:solidFill>
                  <a:schemeClr val="tx2"/>
                </a:solidFill>
              </a:rPr>
              <a:t>before Thanksgiving (TBD)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83"/>
            <a:ext cx="5179102" cy="750757"/>
          </a:xfrm>
        </p:spPr>
        <p:txBody>
          <a:bodyPr/>
          <a:lstStyle/>
          <a:p>
            <a:r>
              <a:rPr lang="en-US" dirty="0"/>
              <a:t>Group tuples together by column/dimension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657154" y="1524318"/>
          <a:ext cx="1936995" cy="22774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689652" y="4651055"/>
          <a:ext cx="1936995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986" y="974361"/>
            <a:ext cx="9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foo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9684" y="4101098"/>
            <a:ext cx="92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bar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4322" y="3731766"/>
            <a:ext cx="11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 ‘A’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47563" y="4101098"/>
            <a:ext cx="1984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83"/>
            <a:ext cx="5179102" cy="750757"/>
          </a:xfrm>
        </p:spPr>
        <p:txBody>
          <a:bodyPr/>
          <a:lstStyle/>
          <a:p>
            <a:r>
              <a:rPr lang="en-US" dirty="0"/>
              <a:t>Group tuples together by column/dimension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14322" y="3731766"/>
            <a:ext cx="11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‘B’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47563" y="4101098"/>
            <a:ext cx="1984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07821" y="760594"/>
          <a:ext cx="2056917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53554" y="27199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74385" y="1985320"/>
          <a:ext cx="2056917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41888" y="5719284"/>
          <a:ext cx="2056917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07821" y="3731766"/>
          <a:ext cx="2056917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80733" y="327485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3921" y="15530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/>
              <a:t>=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8863" y="525061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4</a:t>
            </a:r>
          </a:p>
        </p:txBody>
      </p:sp>
    </p:spTree>
    <p:extLst>
      <p:ext uri="{BB962C8B-B14F-4D97-AF65-F5344CB8AC3E}">
        <p14:creationId xmlns:p14="http://schemas.microsoft.com/office/powerpoint/2010/main" val="49366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83"/>
            <a:ext cx="5179102" cy="750757"/>
          </a:xfrm>
        </p:spPr>
        <p:txBody>
          <a:bodyPr/>
          <a:lstStyle/>
          <a:p>
            <a:r>
              <a:rPr lang="en-US" dirty="0"/>
              <a:t>Group tuples together by column/dimension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68970" y="3617703"/>
            <a:ext cx="179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 ‘A’, ‘B</a:t>
            </a:r>
            <a:r>
              <a:rPr lang="en-US" dirty="0"/>
              <a:t>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47563" y="4101098"/>
            <a:ext cx="1984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27548" y="522050"/>
          <a:ext cx="133738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35809" y="87324"/>
            <a:ext cx="15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bar, B = 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74385" y="1985320"/>
          <a:ext cx="1337389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41888" y="5719284"/>
          <a:ext cx="1337389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07821" y="3731766"/>
          <a:ext cx="1337389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04935" y="3330672"/>
            <a:ext cx="15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/>
              <a:t>= foo, B </a:t>
            </a:r>
            <a:r>
              <a:rPr lang="en-US" dirty="0"/>
              <a:t>=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2469" y="1611408"/>
            <a:ext cx="15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= bar, B =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1772" y="5299722"/>
            <a:ext cx="15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foo, B = 4</a:t>
            </a:r>
          </a:p>
        </p:txBody>
      </p:sp>
    </p:spTree>
    <p:extLst>
      <p:ext uri="{BB962C8B-B14F-4D97-AF65-F5344CB8AC3E}">
        <p14:creationId xmlns:p14="http://schemas.microsoft.com/office/powerpoint/2010/main" val="14012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7" y="-13271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Group By Aggregate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7" y="1501082"/>
            <a:ext cx="5179102" cy="7507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 one aggregate</a:t>
            </a:r>
          </a:p>
          <a:p>
            <a:r>
              <a:rPr lang="en-US" dirty="0"/>
              <a:t>Per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838461" y="3777932"/>
            <a:ext cx="179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by ‘B’</a:t>
            </a:r>
          </a:p>
          <a:p>
            <a:r>
              <a:rPr lang="en-US" dirty="0"/>
              <a:t>Sum on 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47759" y="4101099"/>
            <a:ext cx="1549487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/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EF37A0-74FC-AB4F-AE4C-D9BFC6719E9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300231" y="641322"/>
          <a:ext cx="2056917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45964" y="15271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1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266795" y="1866048"/>
          <a:ext cx="2056917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334298" y="5600012"/>
          <a:ext cx="2056917" cy="11387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300231" y="3612494"/>
          <a:ext cx="2056917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73143" y="315558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6331" y="1433737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/>
              <a:t>= 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81273" y="513134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4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517381" y="599433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639741" y="9637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69781" y="334246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1393" y="173979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/>
              <a:t>=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47871" y="478598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4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639741" y="3776923"/>
          <a:ext cx="1129445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2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39741" y="2149883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639741" y="5220440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6473890" y="1014688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54933" y="2529455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126152" y="-5158134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12561" y="4176742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493907" y="5600012"/>
            <a:ext cx="960242" cy="464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2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7" y="-13271"/>
            <a:ext cx="6513226" cy="1371600"/>
          </a:xfrm>
        </p:spPr>
        <p:txBody>
          <a:bodyPr>
            <a:normAutofit/>
          </a:bodyPr>
          <a:lstStyle/>
          <a:p>
            <a:r>
              <a:rPr lang="en-US" dirty="0"/>
              <a:t>DP: Group By Aggregate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7" y="1501082"/>
            <a:ext cx="5179102" cy="7507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Final result usually seen</a:t>
            </a:r>
          </a:p>
          <a:p>
            <a:r>
              <a:rPr lang="en-US" dirty="0"/>
              <a:t>As a 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838461" y="3777932"/>
            <a:ext cx="179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by ‘B’</a:t>
            </a:r>
          </a:p>
          <a:p>
            <a:r>
              <a:rPr lang="en-US" dirty="0"/>
              <a:t>Sum on 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47759" y="4101099"/>
            <a:ext cx="1549487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/>
        </p:nvSpPr>
        <p:spPr>
          <a:xfrm rot="16200000">
            <a:off x="8069255" y="5968872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EF37A0-74FC-AB4F-AE4C-D9BFC6719E9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245890" y="764075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368250" y="26101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8290" y="350711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9902" y="190443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/>
              <a:t>=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6380" y="495062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4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368250" y="3941565"/>
          <a:ext cx="1129445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2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368250" y="2314525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368250" y="5385082"/>
          <a:ext cx="1202599" cy="759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0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Sum </a:t>
                      </a:r>
                      <a:r>
                        <a:rPr lang="de-DE" dirty="0"/>
                        <a:t>(C)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14126152" y="-5158134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828634" y="2637959"/>
          <a:ext cx="2055946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  <a:r>
                        <a:rPr lang="de-DE" baseline="0" dirty="0"/>
                        <a:t>(C 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5780189" y="3476399"/>
            <a:ext cx="774744" cy="30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2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6" y="-13271"/>
            <a:ext cx="9898161" cy="1371600"/>
          </a:xfrm>
        </p:spPr>
        <p:txBody>
          <a:bodyPr>
            <a:normAutofit/>
          </a:bodyPr>
          <a:lstStyle/>
          <a:p>
            <a:r>
              <a:rPr lang="en-US" dirty="0"/>
              <a:t>DP: Union/Intersection/Difference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7" y="1501082"/>
            <a:ext cx="5179102" cy="750757"/>
          </a:xfrm>
        </p:spPr>
        <p:txBody>
          <a:bodyPr>
            <a:normAutofit/>
          </a:bodyPr>
          <a:lstStyle/>
          <a:p>
            <a:r>
              <a:rPr lang="en-US" dirty="0"/>
              <a:t>Set operations </a:t>
            </a:r>
            <a:r>
              <a:rPr lang="mr-IN" dirty="0"/>
              <a:t>–</a:t>
            </a:r>
            <a:r>
              <a:rPr lang="en-US" dirty="0"/>
              <a:t> only if the two tables have identical attributes/columns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2656523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Slide Number Placeholder 4"/>
          <p:cNvSpPr txBox="1">
            <a:spLocks/>
          </p:cNvSpPr>
          <p:nvPr/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EF37A0-74FC-AB4F-AE4C-D9BFC6719E9F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4126152" y="-5158134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222502" y="2468668"/>
          <a:ext cx="2656523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4411" y="306109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87477" y="1876460"/>
          <a:ext cx="2656523" cy="34161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5974263" y="3376703"/>
            <a:ext cx="422853" cy="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41706" y="4796852"/>
            <a:ext cx="6209191" cy="192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Similarly Intersection and Set Difference manipulate tables as Sets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IDs may be treated in different ways, resulting in somewhat different behaviors</a:t>
            </a:r>
          </a:p>
        </p:txBody>
      </p:sp>
    </p:spTree>
    <p:extLst>
      <p:ext uri="{BB962C8B-B14F-4D97-AF65-F5344CB8AC3E}">
        <p14:creationId xmlns:p14="http://schemas.microsoft.com/office/powerpoint/2010/main" val="27644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7" y="-13271"/>
            <a:ext cx="8817480" cy="1371600"/>
          </a:xfrm>
        </p:spPr>
        <p:txBody>
          <a:bodyPr>
            <a:normAutofit/>
          </a:bodyPr>
          <a:lstStyle/>
          <a:p>
            <a:r>
              <a:rPr lang="en-US" dirty="0"/>
              <a:t>DP: Merge or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6" y="1501082"/>
            <a:ext cx="7288483" cy="750757"/>
          </a:xfrm>
        </p:spPr>
        <p:txBody>
          <a:bodyPr>
            <a:normAutofit/>
          </a:bodyPr>
          <a:lstStyle/>
          <a:p>
            <a:r>
              <a:rPr lang="en-US" dirty="0"/>
              <a:t>Combine rows/tuples across two tables if they have the same key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07" y="2468668"/>
          <a:ext cx="1922004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Slide Number Placeholder 4"/>
          <p:cNvSpPr txBox="1">
            <a:spLocks/>
          </p:cNvSpPr>
          <p:nvPr/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EF37A0-74FC-AB4F-AE4C-D9BFC6719E9F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4126152" y="-5158134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59722" y="2468668"/>
          <a:ext cx="1337389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737969" y="2650894"/>
          <a:ext cx="2656523" cy="1518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4332023" y="3582650"/>
            <a:ext cx="12143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6269" y="3177915"/>
            <a:ext cx="6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⨝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1706" y="4718122"/>
            <a:ext cx="7288483" cy="177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about IDs not present in both tables?</a:t>
            </a:r>
          </a:p>
          <a:p>
            <a:r>
              <a:rPr lang="en-US" dirty="0"/>
              <a:t>	Often need to keep them around</a:t>
            </a:r>
          </a:p>
          <a:p>
            <a:r>
              <a:rPr lang="en-US" dirty="0"/>
              <a:t>	Can “pad” with </a:t>
            </a:r>
            <a:r>
              <a:rPr lang="en-US" dirty="0" err="1"/>
              <a:t>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7" y="-13271"/>
            <a:ext cx="8817480" cy="1371600"/>
          </a:xfrm>
        </p:spPr>
        <p:txBody>
          <a:bodyPr>
            <a:normAutofit/>
          </a:bodyPr>
          <a:lstStyle/>
          <a:p>
            <a:r>
              <a:rPr lang="en-US" dirty="0"/>
              <a:t>DP: Merge or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6" y="1501082"/>
            <a:ext cx="8817481" cy="1901685"/>
          </a:xfrm>
        </p:spPr>
        <p:txBody>
          <a:bodyPr>
            <a:normAutofit/>
          </a:bodyPr>
          <a:lstStyle/>
          <a:p>
            <a:r>
              <a:rPr lang="en-US" dirty="0"/>
              <a:t>Combine rows/tuples across two tables if they have the same key</a:t>
            </a:r>
          </a:p>
          <a:p>
            <a:r>
              <a:rPr lang="en-US" dirty="0"/>
              <a:t>Outer joins can be used to ”pad” IDs that don’t appear in both tables</a:t>
            </a:r>
          </a:p>
          <a:p>
            <a:r>
              <a:rPr lang="en-US" dirty="0"/>
              <a:t>	Three variants: LEFT, RIGHT, FULL</a:t>
            </a:r>
          </a:p>
          <a:p>
            <a:r>
              <a:rPr lang="en-US" dirty="0"/>
              <a:t>	SQL Terminology -- Pandas has these operations as 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2EF37A0-74FC-AB4F-AE4C-D9BFC6719E9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5665" y="4069450"/>
          <a:ext cx="1922004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Slide Number Placeholder 4"/>
          <p:cNvSpPr txBox="1">
            <a:spLocks/>
          </p:cNvSpPr>
          <p:nvPr/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EF37A0-74FC-AB4F-AE4C-D9BFC6719E9F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4126152" y="-5158134"/>
            <a:ext cx="845706" cy="6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3680" y="4069450"/>
          <a:ext cx="1337389" cy="1897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945231" y="3932368"/>
          <a:ext cx="2656523" cy="22774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4595981" y="5183432"/>
            <a:ext cx="12143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00227" y="4778697"/>
            <a:ext cx="6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⟗</a:t>
            </a:r>
          </a:p>
        </p:txBody>
      </p:sp>
    </p:spTree>
    <p:extLst>
      <p:ext uri="{BB962C8B-B14F-4D97-AF65-F5344CB8AC3E}">
        <p14:creationId xmlns:p14="http://schemas.microsoft.com/office/powerpoint/2010/main" val="1875861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00505" cy="1371600"/>
          </a:xfrm>
        </p:spPr>
        <p:txBody>
          <a:bodyPr>
            <a:normAutofit/>
          </a:bodyPr>
          <a:lstStyle/>
          <a:p>
            <a:r>
              <a:rPr lang="en-US" dirty="0"/>
              <a:t>DP: Google Image Search One Slide SQL Join Visual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987820"/>
            <a:ext cx="5588000" cy="406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9134" y="6534436"/>
            <a:ext cx="7338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credit: 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www.dofactory.com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sql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/join</a:t>
            </a:r>
          </a:p>
        </p:txBody>
      </p:sp>
    </p:spTree>
    <p:extLst>
      <p:ext uri="{BB962C8B-B14F-4D97-AF65-F5344CB8AC3E}">
        <p14:creationId xmlns:p14="http://schemas.microsoft.com/office/powerpoint/2010/main" val="132237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82261" cy="1371600"/>
          </a:xfrm>
        </p:spPr>
        <p:txBody>
          <a:bodyPr>
            <a:normAutofit/>
          </a:bodyPr>
          <a:lstStyle/>
          <a:p>
            <a:r>
              <a:rPr lang="en-US" dirty="0"/>
              <a:t>DC/DP: How a relational DB fits into your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36103" y="4470497"/>
            <a:ext cx="2503358" cy="12142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 CLI &amp; GUI Frontend</a:t>
            </a:r>
          </a:p>
        </p:txBody>
      </p:sp>
      <p:sp>
        <p:nvSpPr>
          <p:cNvPr id="6" name="Magnetic Disk 5"/>
          <p:cNvSpPr/>
          <p:nvPr/>
        </p:nvSpPr>
        <p:spPr>
          <a:xfrm>
            <a:off x="6115986" y="2503356"/>
            <a:ext cx="2143593" cy="115424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 File</a:t>
            </a:r>
          </a:p>
        </p:txBody>
      </p:sp>
      <p:sp>
        <p:nvSpPr>
          <p:cNvPr id="7" name="Multidocument 6"/>
          <p:cNvSpPr/>
          <p:nvPr/>
        </p:nvSpPr>
        <p:spPr>
          <a:xfrm>
            <a:off x="3087973" y="2398426"/>
            <a:ext cx="2233534" cy="1364105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Python</a:t>
            </a:r>
          </a:p>
        </p:txBody>
      </p:sp>
      <p:sp>
        <p:nvSpPr>
          <p:cNvPr id="8" name="Freeform 7"/>
          <p:cNvSpPr/>
          <p:nvPr/>
        </p:nvSpPr>
        <p:spPr>
          <a:xfrm rot="20521337">
            <a:off x="437000" y="1611443"/>
            <a:ext cx="2061148" cy="1573967"/>
          </a:xfrm>
          <a:custGeom>
            <a:avLst/>
            <a:gdLst>
              <a:gd name="connsiteX0" fmla="*/ 314793 w 1723869"/>
              <a:gd name="connsiteY0" fmla="*/ 539646 h 1214204"/>
              <a:gd name="connsiteX1" fmla="*/ 344773 w 1723869"/>
              <a:gd name="connsiteY1" fmla="*/ 674558 h 1214204"/>
              <a:gd name="connsiteX2" fmla="*/ 359764 w 1723869"/>
              <a:gd name="connsiteY2" fmla="*/ 749508 h 1214204"/>
              <a:gd name="connsiteX3" fmla="*/ 374754 w 1723869"/>
              <a:gd name="connsiteY3" fmla="*/ 794479 h 1214204"/>
              <a:gd name="connsiteX4" fmla="*/ 404734 w 1723869"/>
              <a:gd name="connsiteY4" fmla="*/ 914400 h 1214204"/>
              <a:gd name="connsiteX5" fmla="*/ 419724 w 1723869"/>
              <a:gd name="connsiteY5" fmla="*/ 959371 h 1214204"/>
              <a:gd name="connsiteX6" fmla="*/ 539646 w 1723869"/>
              <a:gd name="connsiteY6" fmla="*/ 1064302 h 1214204"/>
              <a:gd name="connsiteX7" fmla="*/ 569626 w 1723869"/>
              <a:gd name="connsiteY7" fmla="*/ 1109272 h 1214204"/>
              <a:gd name="connsiteX8" fmla="*/ 644577 w 1723869"/>
              <a:gd name="connsiteY8" fmla="*/ 1124263 h 1214204"/>
              <a:gd name="connsiteX9" fmla="*/ 704537 w 1723869"/>
              <a:gd name="connsiteY9" fmla="*/ 1139253 h 1214204"/>
              <a:gd name="connsiteX10" fmla="*/ 824459 w 1723869"/>
              <a:gd name="connsiteY10" fmla="*/ 1184223 h 1214204"/>
              <a:gd name="connsiteX11" fmla="*/ 869429 w 1723869"/>
              <a:gd name="connsiteY11" fmla="*/ 1214204 h 1214204"/>
              <a:gd name="connsiteX12" fmla="*/ 974360 w 1723869"/>
              <a:gd name="connsiteY12" fmla="*/ 1184223 h 1214204"/>
              <a:gd name="connsiteX13" fmla="*/ 1064301 w 1723869"/>
              <a:gd name="connsiteY13" fmla="*/ 1124263 h 1214204"/>
              <a:gd name="connsiteX14" fmla="*/ 1588957 w 1723869"/>
              <a:gd name="connsiteY14" fmla="*/ 1124263 h 1214204"/>
              <a:gd name="connsiteX15" fmla="*/ 1648918 w 1723869"/>
              <a:gd name="connsiteY15" fmla="*/ 1109272 h 1214204"/>
              <a:gd name="connsiteX16" fmla="*/ 1708878 w 1723869"/>
              <a:gd name="connsiteY16" fmla="*/ 974361 h 1214204"/>
              <a:gd name="connsiteX17" fmla="*/ 1723869 w 1723869"/>
              <a:gd name="connsiteY17" fmla="*/ 929390 h 1214204"/>
              <a:gd name="connsiteX18" fmla="*/ 1708878 w 1723869"/>
              <a:gd name="connsiteY18" fmla="*/ 884420 h 1214204"/>
              <a:gd name="connsiteX19" fmla="*/ 1663908 w 1723869"/>
              <a:gd name="connsiteY19" fmla="*/ 854440 h 1214204"/>
              <a:gd name="connsiteX20" fmla="*/ 1499016 w 1723869"/>
              <a:gd name="connsiteY20" fmla="*/ 809469 h 1214204"/>
              <a:gd name="connsiteX21" fmla="*/ 1454046 w 1723869"/>
              <a:gd name="connsiteY21" fmla="*/ 764499 h 1214204"/>
              <a:gd name="connsiteX22" fmla="*/ 1454046 w 1723869"/>
              <a:gd name="connsiteY22" fmla="*/ 674558 h 1214204"/>
              <a:gd name="connsiteX23" fmla="*/ 1484026 w 1723869"/>
              <a:gd name="connsiteY23" fmla="*/ 644577 h 1214204"/>
              <a:gd name="connsiteX24" fmla="*/ 1514006 w 1723869"/>
              <a:gd name="connsiteY24" fmla="*/ 584617 h 1214204"/>
              <a:gd name="connsiteX25" fmla="*/ 1543987 w 1723869"/>
              <a:gd name="connsiteY25" fmla="*/ 479685 h 1214204"/>
              <a:gd name="connsiteX26" fmla="*/ 1558977 w 1723869"/>
              <a:gd name="connsiteY26" fmla="*/ 434715 h 1214204"/>
              <a:gd name="connsiteX27" fmla="*/ 1543987 w 1723869"/>
              <a:gd name="connsiteY27" fmla="*/ 314794 h 1214204"/>
              <a:gd name="connsiteX28" fmla="*/ 1514006 w 1723869"/>
              <a:gd name="connsiteY28" fmla="*/ 284813 h 1214204"/>
              <a:gd name="connsiteX29" fmla="*/ 1259173 w 1723869"/>
              <a:gd name="connsiteY29" fmla="*/ 299804 h 1214204"/>
              <a:gd name="connsiteX30" fmla="*/ 1229193 w 1723869"/>
              <a:gd name="connsiteY30" fmla="*/ 344774 h 1214204"/>
              <a:gd name="connsiteX31" fmla="*/ 1154242 w 1723869"/>
              <a:gd name="connsiteY31" fmla="*/ 419725 h 1214204"/>
              <a:gd name="connsiteX32" fmla="*/ 1019331 w 1723869"/>
              <a:gd name="connsiteY32" fmla="*/ 344774 h 1214204"/>
              <a:gd name="connsiteX33" fmla="*/ 974360 w 1723869"/>
              <a:gd name="connsiteY33" fmla="*/ 314794 h 1214204"/>
              <a:gd name="connsiteX34" fmla="*/ 944380 w 1723869"/>
              <a:gd name="connsiteY34" fmla="*/ 284813 h 1214204"/>
              <a:gd name="connsiteX35" fmla="*/ 899410 w 1723869"/>
              <a:gd name="connsiteY35" fmla="*/ 254833 h 1214204"/>
              <a:gd name="connsiteX36" fmla="*/ 839449 w 1723869"/>
              <a:gd name="connsiteY36" fmla="*/ 194872 h 1214204"/>
              <a:gd name="connsiteX37" fmla="*/ 794478 w 1723869"/>
              <a:gd name="connsiteY37" fmla="*/ 164892 h 1214204"/>
              <a:gd name="connsiteX38" fmla="*/ 629587 w 1723869"/>
              <a:gd name="connsiteY38" fmla="*/ 29981 h 1214204"/>
              <a:gd name="connsiteX39" fmla="*/ 524655 w 1723869"/>
              <a:gd name="connsiteY39" fmla="*/ 0 h 1214204"/>
              <a:gd name="connsiteX40" fmla="*/ 224852 w 1723869"/>
              <a:gd name="connsiteY40" fmla="*/ 29981 h 1214204"/>
              <a:gd name="connsiteX41" fmla="*/ 134911 w 1723869"/>
              <a:gd name="connsiteY41" fmla="*/ 59961 h 1214204"/>
              <a:gd name="connsiteX42" fmla="*/ 89941 w 1723869"/>
              <a:gd name="connsiteY42" fmla="*/ 74951 h 1214204"/>
              <a:gd name="connsiteX43" fmla="*/ 44970 w 1723869"/>
              <a:gd name="connsiteY43" fmla="*/ 149902 h 1214204"/>
              <a:gd name="connsiteX44" fmla="*/ 0 w 1723869"/>
              <a:gd name="connsiteY44" fmla="*/ 254833 h 1214204"/>
              <a:gd name="connsiteX45" fmla="*/ 14990 w 1723869"/>
              <a:gd name="connsiteY45" fmla="*/ 464695 h 1214204"/>
              <a:gd name="connsiteX46" fmla="*/ 59960 w 1723869"/>
              <a:gd name="connsiteY46" fmla="*/ 479685 h 1214204"/>
              <a:gd name="connsiteX47" fmla="*/ 89941 w 1723869"/>
              <a:gd name="connsiteY47" fmla="*/ 509666 h 1214204"/>
              <a:gd name="connsiteX48" fmla="*/ 269823 w 1723869"/>
              <a:gd name="connsiteY48" fmla="*/ 524656 h 1214204"/>
              <a:gd name="connsiteX49" fmla="*/ 314793 w 1723869"/>
              <a:gd name="connsiteY49" fmla="*/ 539646 h 1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23869" h="1214204">
                <a:moveTo>
                  <a:pt x="314793" y="539646"/>
                </a:moveTo>
                <a:cubicBezTo>
                  <a:pt x="327285" y="564629"/>
                  <a:pt x="302450" y="484109"/>
                  <a:pt x="344773" y="674558"/>
                </a:cubicBezTo>
                <a:cubicBezTo>
                  <a:pt x="350300" y="699429"/>
                  <a:pt x="353584" y="724791"/>
                  <a:pt x="359764" y="749508"/>
                </a:cubicBezTo>
                <a:cubicBezTo>
                  <a:pt x="363596" y="764837"/>
                  <a:pt x="370596" y="779235"/>
                  <a:pt x="374754" y="794479"/>
                </a:cubicBezTo>
                <a:cubicBezTo>
                  <a:pt x="385595" y="834231"/>
                  <a:pt x="391704" y="875310"/>
                  <a:pt x="404734" y="914400"/>
                </a:cubicBezTo>
                <a:cubicBezTo>
                  <a:pt x="409731" y="929390"/>
                  <a:pt x="410243" y="946730"/>
                  <a:pt x="419724" y="959371"/>
                </a:cubicBezTo>
                <a:cubicBezTo>
                  <a:pt x="463570" y="1017832"/>
                  <a:pt x="487633" y="1029628"/>
                  <a:pt x="539646" y="1064302"/>
                </a:cubicBezTo>
                <a:cubicBezTo>
                  <a:pt x="549639" y="1079292"/>
                  <a:pt x="553984" y="1100334"/>
                  <a:pt x="569626" y="1109272"/>
                </a:cubicBezTo>
                <a:cubicBezTo>
                  <a:pt x="591747" y="1121913"/>
                  <a:pt x="619705" y="1118736"/>
                  <a:pt x="644577" y="1124263"/>
                </a:cubicBezTo>
                <a:cubicBezTo>
                  <a:pt x="664688" y="1128732"/>
                  <a:pt x="684550" y="1134256"/>
                  <a:pt x="704537" y="1139253"/>
                </a:cubicBezTo>
                <a:cubicBezTo>
                  <a:pt x="810006" y="1209564"/>
                  <a:pt x="676265" y="1128650"/>
                  <a:pt x="824459" y="1184223"/>
                </a:cubicBezTo>
                <a:cubicBezTo>
                  <a:pt x="841328" y="1190549"/>
                  <a:pt x="854439" y="1204210"/>
                  <a:pt x="869429" y="1214204"/>
                </a:cubicBezTo>
                <a:cubicBezTo>
                  <a:pt x="883539" y="1210676"/>
                  <a:pt x="956767" y="1193997"/>
                  <a:pt x="974360" y="1184223"/>
                </a:cubicBezTo>
                <a:cubicBezTo>
                  <a:pt x="1005857" y="1166725"/>
                  <a:pt x="1064301" y="1124263"/>
                  <a:pt x="1064301" y="1124263"/>
                </a:cubicBezTo>
                <a:cubicBezTo>
                  <a:pt x="1330702" y="1136372"/>
                  <a:pt x="1360424" y="1151150"/>
                  <a:pt x="1588957" y="1124263"/>
                </a:cubicBezTo>
                <a:cubicBezTo>
                  <a:pt x="1609418" y="1121856"/>
                  <a:pt x="1628931" y="1114269"/>
                  <a:pt x="1648918" y="1109272"/>
                </a:cubicBezTo>
                <a:cubicBezTo>
                  <a:pt x="1696428" y="1038006"/>
                  <a:pt x="1673200" y="1081395"/>
                  <a:pt x="1708878" y="974361"/>
                </a:cubicBezTo>
                <a:lnTo>
                  <a:pt x="1723869" y="929390"/>
                </a:lnTo>
                <a:cubicBezTo>
                  <a:pt x="1718872" y="914400"/>
                  <a:pt x="1718749" y="896758"/>
                  <a:pt x="1708878" y="884420"/>
                </a:cubicBezTo>
                <a:cubicBezTo>
                  <a:pt x="1697624" y="870352"/>
                  <a:pt x="1680371" y="861757"/>
                  <a:pt x="1663908" y="854440"/>
                </a:cubicBezTo>
                <a:cubicBezTo>
                  <a:pt x="1601662" y="826775"/>
                  <a:pt x="1563140" y="822294"/>
                  <a:pt x="1499016" y="809469"/>
                </a:cubicBezTo>
                <a:cubicBezTo>
                  <a:pt x="1484026" y="794479"/>
                  <a:pt x="1465805" y="782138"/>
                  <a:pt x="1454046" y="764499"/>
                </a:cubicBezTo>
                <a:cubicBezTo>
                  <a:pt x="1433006" y="732939"/>
                  <a:pt x="1435110" y="706118"/>
                  <a:pt x="1454046" y="674558"/>
                </a:cubicBezTo>
                <a:cubicBezTo>
                  <a:pt x="1461317" y="662439"/>
                  <a:pt x="1476187" y="656336"/>
                  <a:pt x="1484026" y="644577"/>
                </a:cubicBezTo>
                <a:cubicBezTo>
                  <a:pt x="1496421" y="625984"/>
                  <a:pt x="1505204" y="605156"/>
                  <a:pt x="1514006" y="584617"/>
                </a:cubicBezTo>
                <a:cubicBezTo>
                  <a:pt x="1529407" y="548681"/>
                  <a:pt x="1533122" y="517711"/>
                  <a:pt x="1543987" y="479685"/>
                </a:cubicBezTo>
                <a:cubicBezTo>
                  <a:pt x="1548328" y="464492"/>
                  <a:pt x="1553980" y="449705"/>
                  <a:pt x="1558977" y="434715"/>
                </a:cubicBezTo>
                <a:cubicBezTo>
                  <a:pt x="1553980" y="394741"/>
                  <a:pt x="1555563" y="353380"/>
                  <a:pt x="1543987" y="314794"/>
                </a:cubicBezTo>
                <a:cubicBezTo>
                  <a:pt x="1539926" y="301257"/>
                  <a:pt x="1528120" y="285556"/>
                  <a:pt x="1514006" y="284813"/>
                </a:cubicBezTo>
                <a:lnTo>
                  <a:pt x="1259173" y="299804"/>
                </a:lnTo>
                <a:cubicBezTo>
                  <a:pt x="1249180" y="314794"/>
                  <a:pt x="1241056" y="331216"/>
                  <a:pt x="1229193" y="344774"/>
                </a:cubicBezTo>
                <a:cubicBezTo>
                  <a:pt x="1205927" y="371364"/>
                  <a:pt x="1154242" y="419725"/>
                  <a:pt x="1154242" y="419725"/>
                </a:cubicBezTo>
                <a:cubicBezTo>
                  <a:pt x="1075088" y="393340"/>
                  <a:pt x="1122421" y="413500"/>
                  <a:pt x="1019331" y="344774"/>
                </a:cubicBezTo>
                <a:cubicBezTo>
                  <a:pt x="1004341" y="334781"/>
                  <a:pt x="987099" y="327533"/>
                  <a:pt x="974360" y="314794"/>
                </a:cubicBezTo>
                <a:cubicBezTo>
                  <a:pt x="964367" y="304800"/>
                  <a:pt x="955416" y="293642"/>
                  <a:pt x="944380" y="284813"/>
                </a:cubicBezTo>
                <a:cubicBezTo>
                  <a:pt x="930312" y="273559"/>
                  <a:pt x="913089" y="266557"/>
                  <a:pt x="899410" y="254833"/>
                </a:cubicBezTo>
                <a:cubicBezTo>
                  <a:pt x="877949" y="236438"/>
                  <a:pt x="862968" y="210551"/>
                  <a:pt x="839449" y="194872"/>
                </a:cubicBezTo>
                <a:cubicBezTo>
                  <a:pt x="824459" y="184879"/>
                  <a:pt x="808036" y="176756"/>
                  <a:pt x="794478" y="164892"/>
                </a:cubicBezTo>
                <a:cubicBezTo>
                  <a:pt x="742882" y="119745"/>
                  <a:pt x="699127" y="53162"/>
                  <a:pt x="629587" y="29981"/>
                </a:cubicBezTo>
                <a:cubicBezTo>
                  <a:pt x="565071" y="8475"/>
                  <a:pt x="599945" y="18822"/>
                  <a:pt x="524655" y="0"/>
                </a:cubicBezTo>
                <a:cubicBezTo>
                  <a:pt x="428998" y="6377"/>
                  <a:pt x="321017" y="3754"/>
                  <a:pt x="224852" y="29981"/>
                </a:cubicBezTo>
                <a:cubicBezTo>
                  <a:pt x="194364" y="38296"/>
                  <a:pt x="164891" y="49968"/>
                  <a:pt x="134911" y="59961"/>
                </a:cubicBezTo>
                <a:lnTo>
                  <a:pt x="89941" y="74951"/>
                </a:lnTo>
                <a:cubicBezTo>
                  <a:pt x="55145" y="179343"/>
                  <a:pt x="99842" y="67594"/>
                  <a:pt x="44970" y="149902"/>
                </a:cubicBezTo>
                <a:cubicBezTo>
                  <a:pt x="20273" y="186947"/>
                  <a:pt x="13324" y="214861"/>
                  <a:pt x="0" y="254833"/>
                </a:cubicBezTo>
                <a:cubicBezTo>
                  <a:pt x="4997" y="324787"/>
                  <a:pt x="-3080" y="396931"/>
                  <a:pt x="14990" y="464695"/>
                </a:cubicBezTo>
                <a:cubicBezTo>
                  <a:pt x="19061" y="479962"/>
                  <a:pt x="46411" y="471555"/>
                  <a:pt x="59960" y="479685"/>
                </a:cubicBezTo>
                <a:cubicBezTo>
                  <a:pt x="72079" y="486957"/>
                  <a:pt x="76122" y="506705"/>
                  <a:pt x="89941" y="509666"/>
                </a:cubicBezTo>
                <a:cubicBezTo>
                  <a:pt x="148774" y="522273"/>
                  <a:pt x="209862" y="519659"/>
                  <a:pt x="269823" y="524656"/>
                </a:cubicBezTo>
                <a:cubicBezTo>
                  <a:pt x="325393" y="543179"/>
                  <a:pt x="302301" y="514663"/>
                  <a:pt x="314793" y="539646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Raw Input</a:t>
            </a:r>
          </a:p>
        </p:txBody>
      </p:sp>
      <p:cxnSp>
        <p:nvCxnSpPr>
          <p:cNvPr id="10" name="Straight Arrow Connector 9"/>
          <p:cNvCxnSpPr>
            <a:stCxn id="8" idx="15"/>
            <a:endCxn id="7" idx="1"/>
          </p:cNvCxnSpPr>
          <p:nvPr/>
        </p:nvCxnSpPr>
        <p:spPr>
          <a:xfrm>
            <a:off x="2563509" y="2727181"/>
            <a:ext cx="524464" cy="353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6" idx="2"/>
          </p:cNvCxnSpPr>
          <p:nvPr/>
        </p:nvCxnSpPr>
        <p:spPr>
          <a:xfrm flipV="1">
            <a:off x="5321507" y="3080478"/>
            <a:ext cx="79447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6" idx="3"/>
          </p:cNvCxnSpPr>
          <p:nvPr/>
        </p:nvCxnSpPr>
        <p:spPr>
          <a:xfrm flipV="1">
            <a:off x="7187782" y="3657599"/>
            <a:ext cx="1" cy="812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Magnetic Disk 17"/>
          <p:cNvSpPr/>
          <p:nvPr/>
        </p:nvSpPr>
        <p:spPr>
          <a:xfrm>
            <a:off x="1798914" y="4339179"/>
            <a:ext cx="2578117" cy="238674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Structured output (trained classifiers, JSON for D3</a:t>
            </a:r>
            <a:r>
              <a:rPr lang="en-US"/>
              <a:t>, visualizations)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7" idx="2"/>
            <a:endCxn id="18" idx="1"/>
          </p:cNvCxnSpPr>
          <p:nvPr/>
        </p:nvCxnSpPr>
        <p:spPr>
          <a:xfrm flipH="1">
            <a:off x="3087973" y="3710872"/>
            <a:ext cx="961454" cy="6283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6439" y="2740096"/>
            <a:ext cx="65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SQL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673331" y="3824730"/>
            <a:ext cx="65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SQL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8126" y="1362047"/>
            <a:ext cx="8039311" cy="4322654"/>
            <a:chOff x="348126" y="1362047"/>
            <a:chExt cx="8039311" cy="432265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7412636" y="1666805"/>
              <a:ext cx="307299" cy="689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044932" y="1362047"/>
              <a:ext cx="1342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Persists!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023130" y="5345625"/>
              <a:ext cx="667501" cy="339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8126" y="5040867"/>
              <a:ext cx="1342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Persists!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9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 animBg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7FE5-2831-F24E-AC45-DBFEB175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Grades are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449E-9D8B-AB46-8744-064963D5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comments:</a:t>
            </a:r>
          </a:p>
          <a:p>
            <a:r>
              <a:rPr lang="en-US" dirty="0"/>
              <a:t>People did really well!</a:t>
            </a:r>
          </a:p>
          <a:p>
            <a:r>
              <a:rPr lang="en-US" dirty="0"/>
              <a:t>We used a fairly strict rubric, but if you have a real bone to pick with your grade, please triage through TAs/office hours!</a:t>
            </a:r>
          </a:p>
          <a:p>
            <a:endParaRPr lang="en-US" dirty="0"/>
          </a:p>
          <a:p>
            <a:r>
              <a:rPr lang="en-US" dirty="0"/>
              <a:t>Comments for our sanity, moving forward: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Courier" pitchFamily="2" charset="0"/>
              </a:rPr>
              <a:t>df.head</a:t>
            </a:r>
            <a:r>
              <a:rPr lang="en-US" b="0" dirty="0">
                <a:latin typeface="Courier" pitchFamily="2" charset="0"/>
              </a:rPr>
              <a:t>(n)</a:t>
            </a:r>
            <a:r>
              <a:rPr lang="en-US" b="0" dirty="0"/>
              <a:t>   -- defaults to n = 5, use ~10, 20, 50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Please label your </a:t>
            </a:r>
            <a:r>
              <a:rPr lang="en-US" b="0" dirty="0">
                <a:latin typeface="Courier" pitchFamily="2" charset="0"/>
              </a:rPr>
              <a:t>pdf</a:t>
            </a:r>
            <a:r>
              <a:rPr lang="en-US" b="0" dirty="0"/>
              <a:t> file something like </a:t>
            </a:r>
            <a:r>
              <a:rPr lang="en-US" b="0" dirty="0">
                <a:latin typeface="Courier" pitchFamily="2" charset="0"/>
              </a:rPr>
              <a:t>&lt;</a:t>
            </a:r>
            <a:r>
              <a:rPr lang="en-US" b="0" dirty="0" err="1">
                <a:latin typeface="Courier" pitchFamily="2" charset="0"/>
              </a:rPr>
              <a:t>lastname</a:t>
            </a:r>
            <a:r>
              <a:rPr lang="en-US" b="0" dirty="0">
                <a:latin typeface="Courier" pitchFamily="2" charset="0"/>
              </a:rPr>
              <a:t>&gt;_&lt;</a:t>
            </a:r>
            <a:r>
              <a:rPr lang="en-US" b="0" dirty="0" err="1">
                <a:latin typeface="Courier" pitchFamily="2" charset="0"/>
              </a:rPr>
              <a:t>firstname</a:t>
            </a:r>
            <a:r>
              <a:rPr lang="en-US" b="0" dirty="0">
                <a:latin typeface="Courier" pitchFamily="2" charset="0"/>
              </a:rPr>
              <a:t>&gt;_project3.pdf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E.g., </a:t>
            </a:r>
            <a:r>
              <a:rPr lang="en-US" b="0" dirty="0">
                <a:latin typeface="Courier" pitchFamily="2" charset="0"/>
              </a:rPr>
              <a:t>dickerson_john_project3.pdf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B7CC4-2627-634B-943F-D55052FE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3BBCA-1AA9-8845-86EB-1FB4BC727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112" y="375555"/>
            <a:ext cx="2992563" cy="20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B035-FBED-E543-B278-1173F8DA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DP: Additional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A482-780E-9F4C-BAE0-50A6AEF6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Extraction, schema alignment &amp; mapping, querying over multiple schema / global schema</a:t>
            </a:r>
          </a:p>
          <a:p>
            <a:r>
              <a:rPr lang="en-US" dirty="0"/>
              <a:t>Data quality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Single- vs multi-source quality issues</a:t>
            </a:r>
          </a:p>
          <a:p>
            <a:r>
              <a:rPr lang="en-US" dirty="0"/>
              <a:t>Data 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Outlier detection, constraint-based cleaning</a:t>
            </a:r>
          </a:p>
          <a:p>
            <a:r>
              <a:rPr lang="en-US" dirty="0"/>
              <a:t>Entity resolution (~part of data cleaning)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Deduplication, record linkage, reference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Fuzzy matching,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21CEB-8FA9-AC4A-A158-1158F9D9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0C8-1A29-CF4C-8B0A-968D1463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&amp; 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FA3F-F3F5-D148-9BB9-D996DA88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2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Single &amp; multiple imputation</a:t>
            </a:r>
          </a:p>
          <a:p>
            <a:r>
              <a:rPr lang="en-US" dirty="0"/>
              <a:t>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Basic linear 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 statistics / robust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Variance, </a:t>
            </a:r>
            <a:r>
              <a:rPr lang="en-US" dirty="0" err="1"/>
              <a:t>stdev</a:t>
            </a:r>
            <a:r>
              <a:rPr lang="en-US" dirty="0"/>
              <a:t>, covariance, Pearson’s correlation coefficient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Hypothesis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Bayes’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04896-CFBE-784C-B1C9-055749D2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3494B-3830-A344-AD45-1F608B385513}"/>
                  </a:ext>
                </a:extLst>
              </p14:cNvPr>
              <p14:cNvContentPartPr/>
              <p14:nvPr/>
            </p14:nvContentPartPr>
            <p14:xfrm>
              <a:off x="2268741" y="64683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3494B-3830-A344-AD45-1F608B385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3101" y="6432311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26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EDA: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data is information that we want to know, but don’t</a:t>
            </a:r>
          </a:p>
          <a:p>
            <a:r>
              <a:rPr lang="en-US" dirty="0"/>
              <a:t>It can come in many forms, e.g.: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People not answering questions on surveys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Inaccurate recordings of the height of plants that need to be discarded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Canceled runs in a driving experiment due to rain</a:t>
            </a:r>
          </a:p>
          <a:p>
            <a:r>
              <a:rPr lang="en-US" dirty="0"/>
              <a:t>Could also consider missing columns (no collection at all) to be missing data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6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[JA]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22695" cy="1371600"/>
          </a:xfrm>
        </p:spPr>
        <p:txBody>
          <a:bodyPr>
            <a:normAutofit/>
          </a:bodyPr>
          <a:lstStyle/>
          <a:p>
            <a:r>
              <a:rPr lang="en-US" dirty="0"/>
              <a:t>EDA: Complete Case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Delete all tuples with any missing values at all, so you are left only with observations with all variables observed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Default behavior for libraries for analysis (e.g., regression)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We’ll talk about this much more during the Stats/ML lectures</a:t>
            </a:r>
          </a:p>
          <a:p>
            <a:r>
              <a:rPr lang="en-US" dirty="0"/>
              <a:t>This is the simplest way to handle missing data. In some cases, will work fine; in others, </a:t>
            </a:r>
            <a:r>
              <a:rPr lang="en-US" dirty="0">
                <a:solidFill>
                  <a:schemeClr val="tx2"/>
                </a:solidFill>
              </a:rPr>
              <a:t>?????????????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Loss of sample will lead to variance larger than reflected by the size of your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May bias your sample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469892"/>
            <a:ext cx="7997252" cy="9598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92D050"/>
                </a:solidFill>
                <a:latin typeface="Courier" charset="0"/>
                <a:ea typeface="Courier" charset="0"/>
                <a:cs typeface="Courier" charset="0"/>
              </a:rPr>
              <a:t># Clean out rows with nil values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df.dropna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6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[JA]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18" y="5327347"/>
            <a:ext cx="1567357" cy="15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EDA: Your Sample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199" y="1752600"/>
          <a:ext cx="3635115" cy="4618219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59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Hair Color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&gt; 6ft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15666" y="1752600"/>
            <a:ext cx="4187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/>
              <a:t>Summary: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en-US" sz="2400" dirty="0"/>
              <a:t>7 students received As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en-US" sz="2400" dirty="0"/>
              <a:t>3 students received </a:t>
            </a:r>
            <a:r>
              <a:rPr lang="en-US" sz="2400" dirty="0" err="1"/>
              <a:t>Bs</a:t>
            </a:r>
            <a:endParaRPr lang="en-US" sz="2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en-US" sz="2400" dirty="0"/>
              <a:t>1 student received a C</a:t>
            </a:r>
          </a:p>
          <a:p>
            <a:pPr marL="214313" indent="-21431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/>
              <a:t>Nobody is failing!</a:t>
            </a:r>
          </a:p>
          <a:p>
            <a:pPr marL="214313" indent="-21431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But 5 students did not reveal their grade 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6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[JA]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88767" cy="1371600"/>
          </a:xfrm>
        </p:spPr>
        <p:txBody>
          <a:bodyPr>
            <a:normAutofit/>
          </a:bodyPr>
          <a:lstStyle/>
          <a:p>
            <a:r>
              <a:rPr lang="en-US" dirty="0"/>
              <a:t>EDA: What influences a data point’s Presence?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4531037" cy="43735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900" dirty="0"/>
              <a:t>Same dataset, but the values are replaced with a “0” if the data point is observed and “1” if it is not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br>
              <a:rPr lang="en-US" sz="1900" dirty="0"/>
            </a:br>
            <a:r>
              <a:rPr lang="en-US" sz="1900" dirty="0"/>
              <a:t>Question: for any one of these data points, what is the probability that the point is equal to “1” </a:t>
            </a:r>
            <a:r>
              <a:rPr lang="mr-IN" sz="1900" dirty="0"/>
              <a:t>…</a:t>
            </a:r>
            <a:r>
              <a:rPr lang="en-US" sz="1900" dirty="0"/>
              <a:t>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br>
              <a:rPr lang="en-US" sz="1900" dirty="0"/>
            </a:br>
            <a:r>
              <a:rPr lang="en-US" sz="1900" dirty="0"/>
              <a:t>What type of missing-ness do the grades exhibit?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21508" y="1752602"/>
          <a:ext cx="3207895" cy="4766839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41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Hair Color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&gt;6ft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1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5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6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[JA]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EDA: MCAR: Missing Completely at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probability is not dependent on </a:t>
            </a:r>
            <a:r>
              <a:rPr lang="en-US" dirty="0">
                <a:solidFill>
                  <a:schemeClr val="tx2"/>
                </a:solidFill>
              </a:rPr>
              <a:t>any</a:t>
            </a:r>
            <a:r>
              <a:rPr lang="en-US" dirty="0"/>
              <a:t> of the data, observed or unobserved, then the data is Missing Completely at Random (MCAR)</a:t>
            </a:r>
          </a:p>
          <a:p>
            <a:r>
              <a:rPr lang="en-US" dirty="0"/>
              <a:t>Suppose that X is the observed data and Y is the unobserved data. Call our “missing matrix” R</a:t>
            </a:r>
          </a:p>
          <a:p>
            <a:pPr indent="-228600"/>
            <a:r>
              <a:rPr lang="en-US" dirty="0"/>
              <a:t>Then, if the data are MCAR, P(R|X,Y) = ??????????</a:t>
            </a:r>
          </a:p>
          <a:p>
            <a:pPr indent="-228600" algn="ctr"/>
            <a:br>
              <a:rPr lang="en-US" dirty="0"/>
            </a:br>
            <a:r>
              <a:rPr lang="en-US" dirty="0"/>
              <a:t>P(R|X,Y) = P(R)</a:t>
            </a:r>
            <a:br>
              <a:rPr lang="en-US" dirty="0"/>
            </a:br>
            <a:endParaRPr lang="en-US" dirty="0"/>
          </a:p>
          <a:p>
            <a:pPr indent="-228600"/>
            <a:r>
              <a:rPr lang="en-US" dirty="0"/>
              <a:t>Probability of those rows missing is </a:t>
            </a:r>
            <a:r>
              <a:rPr lang="en-US" dirty="0">
                <a:solidFill>
                  <a:schemeClr val="tx2"/>
                </a:solidFill>
              </a:rPr>
              <a:t>independent</a:t>
            </a:r>
            <a:r>
              <a:rPr lang="en-US" dirty="0"/>
              <a:t> of anything.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6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[JA]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7725" cy="1371600"/>
          </a:xfrm>
        </p:spPr>
        <p:txBody>
          <a:bodyPr/>
          <a:lstStyle/>
          <a:p>
            <a:r>
              <a:rPr lang="en-US" dirty="0"/>
              <a:t>EDA: MAR: Missing at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at Random (MAR): probability of missing data is dependent on the observed data but not the unobserved data</a:t>
            </a:r>
          </a:p>
          <a:p>
            <a:r>
              <a:rPr lang="en-US" dirty="0"/>
              <a:t>Suppose that X is the observed data and Y is the unobserved data. Call our “missing matrix” R</a:t>
            </a:r>
          </a:p>
          <a:p>
            <a:pPr indent="-228600"/>
            <a:r>
              <a:rPr lang="en-US" dirty="0"/>
              <a:t>Then, if the data are MAR, P(R|X,Y) = ??????????</a:t>
            </a:r>
          </a:p>
          <a:p>
            <a:pPr indent="-228600" algn="ctr"/>
            <a:br>
              <a:rPr lang="en-US" dirty="0"/>
            </a:br>
            <a:r>
              <a:rPr lang="en-US" dirty="0"/>
              <a:t>P(R|X,Y) = P(R|X)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exactly random (in the vernacular sense).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There is a probabilistic mechanism that is associated with whether the data is missing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Mechanism takes the observed data as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27430" cy="1371600"/>
          </a:xfrm>
        </p:spPr>
        <p:txBody>
          <a:bodyPr/>
          <a:lstStyle/>
          <a:p>
            <a:r>
              <a:rPr lang="en-US" dirty="0"/>
              <a:t>EDA: MNAR: Missing Not at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MNAR: missing-ness has something to do with the missing data itself</a:t>
            </a:r>
          </a:p>
          <a:p>
            <a:r>
              <a:rPr lang="en-US" dirty="0"/>
              <a:t>Examples: ??????????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Do you binge drink?  Do you have a trust fund?  Do you use illegal drugs?  What is your sexuality?  Are you depressed?</a:t>
            </a:r>
          </a:p>
          <a:p>
            <a:r>
              <a:rPr lang="en-US" dirty="0"/>
              <a:t>Said to be “non-ignorable”: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Missing data mechanism must be considered as you deal with the missing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Must include model for why the data are missing, and best guesses as to what the data might 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278451" cy="1371600"/>
          </a:xfrm>
        </p:spPr>
        <p:txBody>
          <a:bodyPr>
            <a:normAutofit/>
          </a:bodyPr>
          <a:lstStyle/>
          <a:p>
            <a:r>
              <a:rPr lang="en-US" dirty="0"/>
              <a:t>EDA: Back to </a:t>
            </a:r>
            <a:r>
              <a:rPr lang="en-US" dirty="0" err="1"/>
              <a:t>Iribe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74761" cy="4373563"/>
          </a:xfrm>
        </p:spPr>
        <p:txBody>
          <a:bodyPr/>
          <a:lstStyle/>
          <a:p>
            <a:r>
              <a:rPr lang="en-US" dirty="0"/>
              <a:t>Is the the missing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MCAR;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MAR; 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MNAR?</a:t>
            </a:r>
          </a:p>
          <a:p>
            <a:r>
              <a:rPr lang="en-US" dirty="0"/>
              <a:t>???????????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5E7A0F-A3D7-D849-8BFB-C0C122657C45}"/>
              </a:ext>
            </a:extLst>
          </p:cNvPr>
          <p:cNvGrpSpPr/>
          <p:nvPr/>
        </p:nvGrpSpPr>
        <p:grpSpPr>
          <a:xfrm>
            <a:off x="330615" y="4306566"/>
            <a:ext cx="4143915" cy="1941924"/>
            <a:chOff x="2698502" y="2299624"/>
            <a:chExt cx="4143915" cy="1941924"/>
          </a:xfrm>
        </p:grpSpPr>
        <p:pic>
          <p:nvPicPr>
            <p:cNvPr id="14" name="Picture 3" descr="C:\Users\student\AppData\Local\Microsoft\Windows\Temporary Internet Files\Content.IE5\ELHXT5KX\MC900083423[1].wmf">
              <a:extLst>
                <a:ext uri="{FF2B5EF4-FFF2-40B4-BE49-F238E27FC236}">
                  <a16:creationId xmlns:a16="http://schemas.microsoft.com/office/drawing/2014/main" id="{23D7103E-B552-4647-91D1-C5219A455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502" y="2512315"/>
              <a:ext cx="829704" cy="161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MD to Celebrate the Opening of the Brendan Iribe Center for Computer  Science and Engineering | UMD Right Now :: University of Maryland">
              <a:extLst>
                <a:ext uri="{FF2B5EF4-FFF2-40B4-BE49-F238E27FC236}">
                  <a16:creationId xmlns:a16="http://schemas.microsoft.com/office/drawing/2014/main" id="{D1533376-539C-C044-9503-701316B84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375" y="2299624"/>
              <a:ext cx="3095042" cy="19419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E9F8DC64-61D1-F647-A4BC-EE95B49785C2}"/>
              </a:ext>
            </a:extLst>
          </p:cNvPr>
          <p:cNvGraphicFramePr>
            <a:graphicFrameLocks/>
          </p:cNvGraphicFramePr>
          <p:nvPr/>
        </p:nvGraphicFramePr>
        <p:xfrm>
          <a:off x="4928476" y="1532920"/>
          <a:ext cx="3635115" cy="4618219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59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Hair Color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&gt; 6ft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68189" cy="1371600"/>
          </a:xfrm>
        </p:spPr>
        <p:txBody>
          <a:bodyPr/>
          <a:lstStyle/>
          <a:p>
            <a:r>
              <a:rPr lang="en-US" dirty="0"/>
              <a:t>Midterm: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50 points = 25% of the total grade</a:t>
            </a:r>
            <a:br>
              <a:rPr lang="en-US" dirty="0"/>
            </a:br>
            <a:r>
              <a:rPr lang="en-US" dirty="0"/>
              <a:t>Rough breakdown (may change a little): </a:t>
            </a:r>
          </a:p>
          <a:p>
            <a:r>
              <a:rPr lang="en-US" dirty="0"/>
              <a:t>10 points: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10 True/False questions, 1 point each</a:t>
            </a:r>
          </a:p>
          <a:p>
            <a:r>
              <a:rPr lang="en-US" dirty="0"/>
              <a:t>10 points: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5 multiple choice questions, 2 points each</a:t>
            </a:r>
          </a:p>
          <a:p>
            <a:r>
              <a:rPr lang="en-US" dirty="0"/>
              <a:t>30 points: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10 short answer questions, 3 points each</a:t>
            </a:r>
          </a:p>
          <a:p>
            <a:endParaRPr lang="en-US" dirty="0"/>
          </a:p>
          <a:p>
            <a:r>
              <a:rPr lang="en-US" dirty="0"/>
              <a:t>Compared to the CMSC320 midterm I posted from an earlier semester, this midterm is </a:t>
            </a:r>
            <a:r>
              <a:rPr lang="en-US" dirty="0">
                <a:solidFill>
                  <a:schemeClr val="tx2"/>
                </a:solidFill>
              </a:rPr>
              <a:t>more qualitative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EDA: Add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in the GPA:</a:t>
            </a:r>
          </a:p>
          <a:p>
            <a:r>
              <a:rPr lang="en-US" dirty="0"/>
              <a:t>Does this change anything?</a:t>
            </a: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/>
        </p:nvGraphicFramePr>
        <p:xfrm>
          <a:off x="4134752" y="1752600"/>
          <a:ext cx="4227295" cy="474821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245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Hair Color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Gender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marL="3659" marR="3659" marT="36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472597" cy="1371600"/>
          </a:xfrm>
        </p:spPr>
        <p:txBody>
          <a:bodyPr/>
          <a:lstStyle/>
          <a:p>
            <a:r>
              <a:rPr lang="en-US" dirty="0"/>
              <a:t>EDA: Multiple Imputation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41</a:t>
            </a:fld>
            <a:endParaRPr lang="en-US"/>
          </a:p>
        </p:txBody>
      </p:sp>
      <p:sp>
        <p:nvSpPr>
          <p:cNvPr id="7" name="Magnetic Disk 6"/>
          <p:cNvSpPr/>
          <p:nvPr/>
        </p:nvSpPr>
        <p:spPr>
          <a:xfrm>
            <a:off x="457200" y="2818151"/>
            <a:ext cx="1836296" cy="202367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Incomplete data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146850" y="2173574"/>
            <a:ext cx="2555825" cy="2876862"/>
            <a:chOff x="6146850" y="2173574"/>
            <a:chExt cx="2555825" cy="2876862"/>
          </a:xfrm>
        </p:grpSpPr>
        <p:sp>
          <p:nvSpPr>
            <p:cNvPr id="8" name="Magnetic Disk 7"/>
            <p:cNvSpPr/>
            <p:nvPr/>
          </p:nvSpPr>
          <p:spPr>
            <a:xfrm>
              <a:off x="6866379" y="2818151"/>
              <a:ext cx="1836296" cy="202367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Pooled results</a:t>
              </a:r>
            </a:p>
          </p:txBody>
        </p:sp>
        <p:cxnSp>
          <p:nvCxnSpPr>
            <p:cNvPr id="34" name="Straight Arrow Connector 33"/>
            <p:cNvCxnSpPr>
              <a:stCxn id="31" idx="6"/>
              <a:endCxn id="8" idx="2"/>
            </p:cNvCxnSpPr>
            <p:nvPr/>
          </p:nvCxnSpPr>
          <p:spPr>
            <a:xfrm>
              <a:off x="6176830" y="2173574"/>
              <a:ext cx="689549" cy="1656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6"/>
              <a:endCxn id="8" idx="2"/>
            </p:cNvCxnSpPr>
            <p:nvPr/>
          </p:nvCxnSpPr>
          <p:spPr>
            <a:xfrm>
              <a:off x="6176830" y="3177915"/>
              <a:ext cx="689549" cy="6520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8" idx="2"/>
            </p:cNvCxnSpPr>
            <p:nvPr/>
          </p:nvCxnSpPr>
          <p:spPr>
            <a:xfrm>
              <a:off x="6146852" y="3681335"/>
              <a:ext cx="719527" cy="148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3" idx="6"/>
              <a:endCxn id="8" idx="2"/>
            </p:cNvCxnSpPr>
            <p:nvPr/>
          </p:nvCxnSpPr>
          <p:spPr>
            <a:xfrm flipV="1">
              <a:off x="6176829" y="3829987"/>
              <a:ext cx="689550" cy="12204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8" idx="2"/>
            </p:cNvCxnSpPr>
            <p:nvPr/>
          </p:nvCxnSpPr>
          <p:spPr>
            <a:xfrm flipV="1">
              <a:off x="6146850" y="3829987"/>
              <a:ext cx="719529" cy="8606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8" idx="2"/>
            </p:cNvCxnSpPr>
            <p:nvPr/>
          </p:nvCxnSpPr>
          <p:spPr>
            <a:xfrm flipV="1">
              <a:off x="6146851" y="3829987"/>
              <a:ext cx="719528" cy="356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293496" y="1813810"/>
            <a:ext cx="1409074" cy="3596389"/>
            <a:chOff x="2293496" y="1813810"/>
            <a:chExt cx="1409074" cy="3596389"/>
          </a:xfrm>
        </p:grpSpPr>
        <p:sp>
          <p:nvSpPr>
            <p:cNvPr id="9" name="Oval 8"/>
            <p:cNvSpPr/>
            <p:nvPr/>
          </p:nvSpPr>
          <p:spPr>
            <a:xfrm>
              <a:off x="2983043" y="1813810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83043" y="2818151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983042" y="4690672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cxnSp>
          <p:nvCxnSpPr>
            <p:cNvPr id="14" name="Straight Arrow Connector 13"/>
            <p:cNvCxnSpPr>
              <a:stCxn id="7" idx="4"/>
              <a:endCxn id="9" idx="2"/>
            </p:cNvCxnSpPr>
            <p:nvPr/>
          </p:nvCxnSpPr>
          <p:spPr>
            <a:xfrm flipV="1">
              <a:off x="2293496" y="2173574"/>
              <a:ext cx="689547" cy="1656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" name="Straight Arrow Connector 15"/>
            <p:cNvCxnSpPr>
              <a:stCxn id="7" idx="4"/>
              <a:endCxn id="11" idx="2"/>
            </p:cNvCxnSpPr>
            <p:nvPr/>
          </p:nvCxnSpPr>
          <p:spPr>
            <a:xfrm flipV="1">
              <a:off x="2293496" y="3177915"/>
              <a:ext cx="689547" cy="6520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" name="Straight Arrow Connector 18"/>
            <p:cNvCxnSpPr>
              <a:stCxn id="7" idx="4"/>
              <a:endCxn id="12" idx="2"/>
            </p:cNvCxnSpPr>
            <p:nvPr/>
          </p:nvCxnSpPr>
          <p:spPr>
            <a:xfrm>
              <a:off x="2293496" y="3829987"/>
              <a:ext cx="689546" cy="12204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2" name="Straight Arrow Connector 21"/>
            <p:cNvCxnSpPr>
              <a:stCxn id="7" idx="4"/>
            </p:cNvCxnSpPr>
            <p:nvPr/>
          </p:nvCxnSpPr>
          <p:spPr>
            <a:xfrm>
              <a:off x="2293496" y="3829987"/>
              <a:ext cx="689546" cy="7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5" name="Straight Arrow Connector 24"/>
            <p:cNvCxnSpPr>
              <a:stCxn id="7" idx="4"/>
            </p:cNvCxnSpPr>
            <p:nvPr/>
          </p:nvCxnSpPr>
          <p:spPr>
            <a:xfrm>
              <a:off x="2293496" y="3829987"/>
              <a:ext cx="689546" cy="284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8" name="Straight Arrow Connector 27"/>
            <p:cNvCxnSpPr>
              <a:stCxn id="7" idx="4"/>
            </p:cNvCxnSpPr>
            <p:nvPr/>
          </p:nvCxnSpPr>
          <p:spPr>
            <a:xfrm flipV="1">
              <a:off x="2293496" y="3681335"/>
              <a:ext cx="689546" cy="148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253304" y="3729243"/>
              <a:ext cx="179002" cy="768612"/>
              <a:chOff x="3950791" y="4003255"/>
              <a:chExt cx="179002" cy="76861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950791" y="4003255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50791" y="4298060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950791" y="4592865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702568" y="1813810"/>
            <a:ext cx="2474262" cy="3596389"/>
            <a:chOff x="3702568" y="1813810"/>
            <a:chExt cx="2474262" cy="3596389"/>
          </a:xfrm>
        </p:grpSpPr>
        <p:sp>
          <p:nvSpPr>
            <p:cNvPr id="31" name="Oval 30"/>
            <p:cNvSpPr/>
            <p:nvPr/>
          </p:nvSpPr>
          <p:spPr>
            <a:xfrm>
              <a:off x="5457303" y="1813810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457303" y="2818151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457302" y="4690672"/>
              <a:ext cx="719527" cy="7195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cxnSp>
          <p:nvCxnSpPr>
            <p:cNvPr id="54" name="Straight Arrow Connector 53"/>
            <p:cNvCxnSpPr>
              <a:stCxn id="9" idx="6"/>
              <a:endCxn id="31" idx="2"/>
            </p:cNvCxnSpPr>
            <p:nvPr/>
          </p:nvCxnSpPr>
          <p:spPr>
            <a:xfrm>
              <a:off x="3702570" y="2173574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7" name="Straight Arrow Connector 56"/>
            <p:cNvCxnSpPr>
              <a:stCxn id="11" idx="6"/>
              <a:endCxn id="32" idx="2"/>
            </p:cNvCxnSpPr>
            <p:nvPr/>
          </p:nvCxnSpPr>
          <p:spPr>
            <a:xfrm>
              <a:off x="3702570" y="3177915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60" name="Straight Arrow Connector 59"/>
            <p:cNvCxnSpPr>
              <a:stCxn id="12" idx="6"/>
              <a:endCxn id="33" idx="2"/>
            </p:cNvCxnSpPr>
            <p:nvPr/>
          </p:nvCxnSpPr>
          <p:spPr>
            <a:xfrm>
              <a:off x="3702569" y="5050436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5727565" y="3729243"/>
              <a:ext cx="179002" cy="768612"/>
              <a:chOff x="3950791" y="4003255"/>
              <a:chExt cx="179002" cy="76861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950791" y="4003255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950791" y="4298060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950791" y="4592865"/>
                <a:ext cx="179002" cy="179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>
              <a:off x="3702568" y="3821243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702568" y="4113549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702568" y="4402106"/>
              <a:ext cx="1754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2158582" y="5624250"/>
            <a:ext cx="236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Impute N times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32842" y="5624250"/>
            <a:ext cx="23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performed on each imputed set</a:t>
            </a:r>
          </a:p>
        </p:txBody>
      </p:sp>
    </p:spTree>
    <p:extLst>
      <p:ext uri="{BB962C8B-B14F-4D97-AF65-F5344CB8AC3E}">
        <p14:creationId xmlns:p14="http://schemas.microsoft.com/office/powerpoint/2010/main" val="24523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7" grpId="0"/>
      <p:bldP spid="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40385" cy="1371600"/>
          </a:xfrm>
        </p:spPr>
        <p:txBody>
          <a:bodyPr/>
          <a:lstStyle/>
          <a:p>
            <a:r>
              <a:rPr lang="en-US" dirty="0"/>
              <a:t>Analysis: Importance of vertices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64825"/>
          </a:xfrm>
        </p:spPr>
        <p:txBody>
          <a:bodyPr>
            <a:normAutofit/>
          </a:bodyPr>
          <a:lstStyle/>
          <a:p>
            <a:r>
              <a:rPr lang="en-US" dirty="0"/>
              <a:t>Not all vertices are equally important</a:t>
            </a:r>
          </a:p>
          <a:p>
            <a:r>
              <a:rPr lang="en-US" dirty="0">
                <a:solidFill>
                  <a:schemeClr val="tx2"/>
                </a:solidFill>
              </a:rPr>
              <a:t>Centrality</a:t>
            </a:r>
            <a:r>
              <a:rPr lang="en-US" dirty="0"/>
              <a:t> Analysis: 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Find out the most important node(s) in one network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Used as a feature in classification, for visualization, </a:t>
            </a:r>
            <a:r>
              <a:rPr lang="en-US" b="0" dirty="0" err="1"/>
              <a:t>etc</a:t>
            </a:r>
            <a:r>
              <a:rPr lang="en-US" b="0" dirty="0"/>
              <a:t> </a:t>
            </a:r>
            <a:r>
              <a:rPr lang="mr-IN" b="0" dirty="0"/>
              <a:t>…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r>
              <a:rPr lang="en-US" dirty="0"/>
              <a:t>Commonly-used Measures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Degree Centrality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Closeness Centrality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 err="1"/>
              <a:t>Betweenness</a:t>
            </a:r>
            <a:r>
              <a:rPr lang="en-US" b="0" dirty="0"/>
              <a:t> Centrality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Degree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of a vertex is determined by the number of vertices adjacent to it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The larger the degree, the more important the vertex is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Only a small number of vertex have high degrees in many real-life networks</a:t>
            </a:r>
          </a:p>
          <a:p>
            <a:r>
              <a:rPr lang="en-US" dirty="0"/>
              <a:t>Degree Centrality:</a:t>
            </a:r>
          </a:p>
          <a:p>
            <a:endParaRPr lang="en-US" dirty="0"/>
          </a:p>
          <a:p>
            <a:r>
              <a:rPr lang="en-US" dirty="0"/>
              <a:t>Normalized Degree Centrality: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59" y="3522827"/>
            <a:ext cx="2862580" cy="90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349" y="4425720"/>
            <a:ext cx="3289300" cy="673100"/>
          </a:xfrm>
          <a:prstGeom prst="rect">
            <a:avLst/>
          </a:prstGeom>
        </p:spPr>
      </p:pic>
      <p:pic>
        <p:nvPicPr>
          <p:cNvPr id="6" name="Picture 5" descr="network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27" y="5122415"/>
            <a:ext cx="3835400" cy="146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9713" y="5410199"/>
            <a:ext cx="4126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For vertex 1, degree centrality is 3;</a:t>
            </a:r>
          </a:p>
          <a:p>
            <a:pPr algn="ctr"/>
            <a:r>
              <a:rPr lang="en-US" sz="2000" dirty="0"/>
              <a:t>Normalized degree centrality is </a:t>
            </a:r>
          </a:p>
          <a:p>
            <a:pPr algn="ctr"/>
            <a:r>
              <a:rPr lang="en-US" sz="2000" dirty="0"/>
              <a:t>3/(9-1)=3/8.</a:t>
            </a:r>
          </a:p>
        </p:txBody>
      </p:sp>
    </p:spTree>
    <p:extLst>
      <p:ext uri="{BB962C8B-B14F-4D97-AF65-F5344CB8AC3E}">
        <p14:creationId xmlns:p14="http://schemas.microsoft.com/office/powerpoint/2010/main" val="30896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56516" cy="1371600"/>
          </a:xfrm>
        </p:spPr>
        <p:txBody>
          <a:bodyPr/>
          <a:lstStyle/>
          <a:p>
            <a:r>
              <a:rPr lang="en-US" dirty="0"/>
              <a:t>Analysis: Betweenness </a:t>
            </a:r>
            <a:r>
              <a:rPr lang="en-US" dirty="0" err="1"/>
              <a:t>CentralitY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7" y="1662632"/>
            <a:ext cx="4328611" cy="16483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995" y="4235309"/>
            <a:ext cx="5802291" cy="400110"/>
            <a:chOff x="1017630" y="4431268"/>
            <a:chExt cx="5802291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817730" y="4431268"/>
              <a:ext cx="500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number of shortest paths between </a:t>
              </a:r>
              <a:r>
                <a:rPr lang="en-US" sz="2000" dirty="0" err="1"/>
                <a:t>s</a:t>
              </a:r>
              <a:r>
                <a:rPr lang="en-US" sz="2000" dirty="0"/>
                <a:t> and </a:t>
              </a:r>
              <a:r>
                <a:rPr lang="en-US" sz="2000" dirty="0" err="1"/>
                <a:t>t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630" y="4521200"/>
              <a:ext cx="800100" cy="279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8995" y="4763922"/>
            <a:ext cx="8141205" cy="400110"/>
            <a:chOff x="1017630" y="5096431"/>
            <a:chExt cx="8141205" cy="40011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630" y="5149271"/>
              <a:ext cx="1126281" cy="3472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05063" y="5096431"/>
              <a:ext cx="6753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number of shortest paths between s and t that pass v</a:t>
              </a:r>
              <a:r>
                <a:rPr lang="en-US" sz="2000" baseline="-25000" dirty="0"/>
                <a:t>i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21" y="1518723"/>
            <a:ext cx="3962400" cy="2730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9045" y="6318423"/>
            <a:ext cx="7234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What is the </a:t>
            </a:r>
            <a:r>
              <a:rPr lang="en-US" sz="2000" b="1" dirty="0" err="1">
                <a:solidFill>
                  <a:schemeClr val="tx2"/>
                </a:solidFill>
              </a:rPr>
              <a:t>betweenness</a:t>
            </a:r>
            <a:r>
              <a:rPr lang="en-US" sz="2000" b="1" dirty="0">
                <a:solidFill>
                  <a:schemeClr val="tx2"/>
                </a:solidFill>
              </a:rPr>
              <a:t> centrality for node 4 ?????????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5" y="5164032"/>
            <a:ext cx="4320624" cy="10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</a:t>
            </a:r>
            <a:br>
              <a:rPr lang="en-US" dirty="0"/>
            </a:br>
            <a:r>
              <a:rPr lang="en-US" dirty="0"/>
              <a:t>Term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Term frequency</a:t>
            </a:r>
            <a:r>
              <a:rPr lang="en-US" dirty="0"/>
              <a:t>: the number of times a term appears in a specific document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dirty="0"/>
              <a:t>: frequency of word </a:t>
            </a:r>
            <a:r>
              <a:rPr lang="en-US" b="0" i="1" dirty="0"/>
              <a:t>j</a:t>
            </a:r>
            <a:r>
              <a:rPr lang="en-US" b="0" dirty="0"/>
              <a:t> in document </a:t>
            </a:r>
            <a:r>
              <a:rPr lang="en-US" b="0" i="1" dirty="0"/>
              <a:t>i</a:t>
            </a:r>
          </a:p>
          <a:p>
            <a:r>
              <a:rPr lang="en-US" dirty="0"/>
              <a:t>This can be the raw count (like in the BOW in the last slide):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dirty="0"/>
              <a:t> ∈ {0,1} if word </a:t>
            </a:r>
            <a:r>
              <a:rPr lang="en-US" b="0" i="1" dirty="0"/>
              <a:t>j</a:t>
            </a:r>
            <a:r>
              <a:rPr lang="en-US" b="0" dirty="0"/>
              <a:t> appears or doesn’t appear in doc </a:t>
            </a:r>
            <a:r>
              <a:rPr lang="en-US" b="0" i="1" dirty="0" err="1"/>
              <a:t>i</a:t>
            </a:r>
            <a:endParaRPr lang="en-US" b="0" i="1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log(1 + </a:t>
            </a: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dirty="0"/>
              <a:t>) </a:t>
            </a:r>
            <a:r>
              <a:rPr lang="mr-IN" b="0" dirty="0"/>
              <a:t>–</a:t>
            </a:r>
            <a:r>
              <a:rPr lang="en-US" b="0" dirty="0"/>
              <a:t> reduce the effect of outliers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dirty="0"/>
              <a:t> / </a:t>
            </a:r>
            <a:r>
              <a:rPr lang="en-US" b="0" dirty="0" err="1"/>
              <a:t>max</a:t>
            </a:r>
            <a:r>
              <a:rPr lang="en-US" b="0" baseline="-25000" dirty="0" err="1"/>
              <a:t>j</a:t>
            </a:r>
            <a:r>
              <a:rPr lang="en-US" b="0" dirty="0"/>
              <a:t> </a:t>
            </a: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i="1" dirty="0"/>
              <a:t> </a:t>
            </a:r>
            <a:r>
              <a:rPr lang="mr-IN" b="0" dirty="0"/>
              <a:t>–</a:t>
            </a:r>
            <a:r>
              <a:rPr lang="en-US" b="0" dirty="0"/>
              <a:t> normalize by document i’s most frequent word</a:t>
            </a:r>
          </a:p>
          <a:p>
            <a:r>
              <a:rPr lang="en-US" dirty="0"/>
              <a:t>What can we do with this?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Use as features to learn a classifier </a:t>
            </a:r>
            <a:r>
              <a:rPr lang="en-US" b="0" i="1" dirty="0"/>
              <a:t>w</a:t>
            </a:r>
            <a:r>
              <a:rPr lang="en-US" b="0" dirty="0"/>
              <a:t> </a:t>
            </a:r>
            <a:r>
              <a:rPr lang="en-US" b="0" dirty="0">
                <a:sym typeface="Wingdings"/>
              </a:rPr>
              <a:t> </a:t>
            </a:r>
            <a:r>
              <a:rPr lang="en-US" b="0" i="1" dirty="0">
                <a:sym typeface="Wingdings"/>
              </a:rPr>
              <a:t>y </a:t>
            </a:r>
            <a:r>
              <a:rPr lang="mr-IN" b="0" dirty="0">
                <a:sym typeface="Wingdings"/>
              </a:rPr>
              <a:t>…</a:t>
            </a:r>
            <a:r>
              <a:rPr lang="en-US" b="0" dirty="0">
                <a:sym typeface="Wingdings"/>
              </a:rPr>
              <a:t>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Analysis: Inverse 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dirty="0"/>
              <a:t>: frequency of word </a:t>
            </a:r>
            <a:r>
              <a:rPr lang="en-US" b="0" i="1" dirty="0"/>
              <a:t>j</a:t>
            </a:r>
            <a:r>
              <a:rPr lang="en-US" b="0" dirty="0"/>
              <a:t> in document </a:t>
            </a:r>
            <a:r>
              <a:rPr lang="en-US" b="0" i="1" dirty="0" err="1"/>
              <a:t>i</a:t>
            </a:r>
            <a:endParaRPr lang="en-US" b="0" i="1" dirty="0"/>
          </a:p>
          <a:p>
            <a:r>
              <a:rPr lang="en-US" dirty="0"/>
              <a:t>Any issues with this ??????????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Term frequency gets </a:t>
            </a:r>
            <a:r>
              <a:rPr lang="en-US" b="0" dirty="0">
                <a:solidFill>
                  <a:schemeClr val="tx2"/>
                </a:solidFill>
              </a:rPr>
              <a:t>overloaded</a:t>
            </a:r>
            <a:r>
              <a:rPr lang="en-US" b="0" dirty="0"/>
              <a:t> by common words</a:t>
            </a:r>
          </a:p>
          <a:p>
            <a:r>
              <a:rPr lang="en-US" dirty="0">
                <a:solidFill>
                  <a:schemeClr val="tx2"/>
                </a:solidFill>
              </a:rPr>
              <a:t>Inverse Document Frequency</a:t>
            </a:r>
            <a:r>
              <a:rPr lang="en-US" dirty="0"/>
              <a:t> (IDF): weight individual words negatively by how frequently they appear in the corpus: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IDF is just defined for a word j, not word/document pair j,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8" y="4339691"/>
            <a:ext cx="7696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we use the IDF weights?</a:t>
            </a:r>
          </a:p>
          <a:p>
            <a:r>
              <a:rPr lang="en-US" dirty="0">
                <a:solidFill>
                  <a:schemeClr val="tx2"/>
                </a:solidFill>
              </a:rPr>
              <a:t>Term frequency inverse document frequency</a:t>
            </a:r>
            <a:r>
              <a:rPr lang="en-US" dirty="0"/>
              <a:t> (TF-IDF):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TF-IDF score: </a:t>
            </a:r>
            <a:r>
              <a:rPr lang="en-US" b="0" dirty="0" err="1"/>
              <a:t>tf</a:t>
            </a:r>
            <a:r>
              <a:rPr lang="en-US" b="0" i="1" baseline="-25000" dirty="0" err="1"/>
              <a:t>ij</a:t>
            </a:r>
            <a:r>
              <a:rPr lang="en-US" b="0" i="1" dirty="0"/>
              <a:t> </a:t>
            </a:r>
            <a:r>
              <a:rPr lang="en-US" b="0" dirty="0"/>
              <a:t>x </a:t>
            </a:r>
            <a:r>
              <a:rPr lang="en-US" b="0" dirty="0" err="1"/>
              <a:t>idf</a:t>
            </a:r>
            <a:r>
              <a:rPr lang="en-US" b="0" i="1" baseline="-25000" dirty="0" err="1"/>
              <a:t>j</a:t>
            </a:r>
            <a:r>
              <a:rPr lang="en-US" b="0" i="1" dirty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b="0" i="1" dirty="0"/>
          </a:p>
          <a:p>
            <a:pPr marL="342900" indent="-342900">
              <a:buFont typeface="Arial" charset="0"/>
              <a:buChar char="•"/>
            </a:pPr>
            <a:endParaRPr lang="en-US" b="0" i="1" dirty="0"/>
          </a:p>
          <a:p>
            <a:pPr marL="342900" indent="-342900">
              <a:buFont typeface="Arial" charset="0"/>
              <a:buChar char="•"/>
            </a:pPr>
            <a:endParaRPr lang="en-US" b="0" i="1" dirty="0"/>
          </a:p>
          <a:p>
            <a:pPr marL="342900" indent="-342900">
              <a:buFont typeface="Arial" charset="0"/>
              <a:buChar char="•"/>
            </a:pPr>
            <a:endParaRPr lang="en-US" b="0" i="1" dirty="0"/>
          </a:p>
          <a:p>
            <a:pPr marL="342900" indent="-342900">
              <a:buFont typeface="Arial" charset="0"/>
              <a:buChar char="•"/>
            </a:pPr>
            <a:endParaRPr lang="en-US" b="0" i="1" dirty="0"/>
          </a:p>
          <a:p>
            <a:endParaRPr lang="en-US" b="0" dirty="0"/>
          </a:p>
          <a:p>
            <a:r>
              <a:rPr lang="en-US" dirty="0"/>
              <a:t>This ends up working better than raw scores for classification and for computing similarity between documents.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3080228"/>
          <a:ext cx="6096000" cy="21013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49904">
                <a:tc>
                  <a:txBody>
                    <a:bodyPr/>
                    <a:lstStyle/>
                    <a:p>
                      <a:r>
                        <a:rPr lang="en-US" sz="1100" dirty="0"/>
                        <a:t>the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CMSC320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you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quick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dog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CMSCs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100" dirty="0"/>
                        <a:t>…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than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057134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21755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791087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3</a:t>
            </a:r>
          </a:p>
        </p:txBody>
      </p:sp>
    </p:spTree>
    <p:extLst>
      <p:ext uri="{BB962C8B-B14F-4D97-AF65-F5344CB8AC3E}">
        <p14:creationId xmlns:p14="http://schemas.microsoft.com/office/powerpoint/2010/main" val="414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Analysis: Similarity between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two documents x and y, represented by their TF-IDF vectors (or any vectors), the </a:t>
            </a:r>
            <a:r>
              <a:rPr lang="en-US" dirty="0">
                <a:solidFill>
                  <a:schemeClr val="tx2"/>
                </a:solidFill>
              </a:rPr>
              <a:t>cosine similarity</a:t>
            </a:r>
            <a:r>
              <a:rPr lang="en-US" dirty="0"/>
              <a:t>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Formally, it measures the cosine of the angle between two vectors x and 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cos(0</a:t>
            </a:r>
            <a:r>
              <a:rPr lang="en-US" b="0" baseline="30000" dirty="0"/>
              <a:t>o</a:t>
            </a:r>
            <a:r>
              <a:rPr lang="en-US" b="0" dirty="0"/>
              <a:t>) = 1, cos(90</a:t>
            </a:r>
            <a:r>
              <a:rPr lang="en-US" b="0" baseline="30000" dirty="0"/>
              <a:t>o</a:t>
            </a:r>
            <a:r>
              <a:rPr lang="en-US" b="0" dirty="0"/>
              <a:t>) = 0      ??????????</a:t>
            </a:r>
          </a:p>
          <a:p>
            <a:r>
              <a:rPr lang="en-US" dirty="0"/>
              <a:t>Similar documents have high cosine similarity;</a:t>
            </a:r>
            <a:br>
              <a:rPr lang="en-US" dirty="0"/>
            </a:br>
            <a:r>
              <a:rPr lang="en-US" dirty="0"/>
              <a:t>dissimilar documents have low cosine similarity.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2580217"/>
            <a:ext cx="52705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450" y="4407430"/>
            <a:ext cx="1585383" cy="1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0CB3-A6F2-8C47-836E-837295B0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thing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12B4-4C80-374C-90F6-A385A6BA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a writing utensil.  You will need to it.  To write.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B3457-940B-6649-86AD-6411B9A9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FB7AD-9FCC-2147-90D9-5D4132F8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89306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54253" cy="1371600"/>
          </a:xfrm>
        </p:spPr>
        <p:txBody>
          <a:bodyPr/>
          <a:lstStyle/>
          <a:p>
            <a:r>
              <a:rPr lang="en-US" dirty="0"/>
              <a:t>Midterm: Cheat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a </a:t>
            </a:r>
            <a:r>
              <a:rPr lang="en-US" dirty="0">
                <a:solidFill>
                  <a:schemeClr val="tx2"/>
                </a:solidFill>
              </a:rPr>
              <a:t>cheat sheet</a:t>
            </a:r>
            <a:r>
              <a:rPr lang="en-US" dirty="0"/>
              <a:t> on the exam: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Create it on your own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Handwritten notes only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One side of one 8.5x11 inch ("normal-sized”) sheet of paper</a:t>
            </a:r>
          </a:p>
          <a:p>
            <a:r>
              <a:rPr lang="en-US" dirty="0"/>
              <a:t>You’ll turn in your cheat sheet with your 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6" y="4151137"/>
            <a:ext cx="4154903" cy="251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28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8D19-63D7-1945-90D9-4F49273A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7619999" cy="1371600"/>
          </a:xfrm>
        </p:spPr>
        <p:txBody>
          <a:bodyPr/>
          <a:lstStyle/>
          <a:p>
            <a:r>
              <a:rPr lang="en-US" dirty="0"/>
              <a:t>Quick midterm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638E-EDC8-BF4D-BE05-9D0EC62E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discussed in previous lectures and on Piazza, the midterm can cover: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Up to and including last Thursday’s lecture (10/22)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Quizzes that were due on or before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Stuff that you should know from doing P1 and P2</a:t>
            </a:r>
          </a:p>
          <a:p>
            <a:r>
              <a:rPr lang="en-US" dirty="0"/>
              <a:t>Everything is online: </a:t>
            </a:r>
            <a:r>
              <a:rPr lang="en-US" sz="1600" dirty="0">
                <a:hlinkClick r:id="rId2"/>
              </a:rPr>
              <a:t>https://cmsc320.github.io/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 know this is a lot of material.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Rule of thumb: open up a slide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Do you feel “comfortable” with the material?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Test will be more qualitative than prior 1xx, 2xx, 3xx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EE4E-312D-184F-97E6-07E5E0B7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31894" cy="1371600"/>
          </a:xfrm>
        </p:spPr>
        <p:txBody>
          <a:bodyPr/>
          <a:lstStyle/>
          <a:p>
            <a:r>
              <a:rPr lang="en-US" dirty="0"/>
              <a:t>Quick Midterm Review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  <a:solidFill>
            <a:schemeClr val="accent3"/>
          </a:solidFill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72864F2E-1D4B-5F4A-9D49-3F376CB58ED2}"/>
              </a:ext>
            </a:extLst>
          </p:cNvPr>
          <p:cNvSpPr/>
          <p:nvPr/>
        </p:nvSpPr>
        <p:spPr>
          <a:xfrm>
            <a:off x="1166959" y="4334932"/>
            <a:ext cx="6810082" cy="2150533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exhaustive! 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76344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CD2-061D-6948-B3CE-7B252998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6824133" cy="1371600"/>
          </a:xfrm>
        </p:spPr>
        <p:txBody>
          <a:bodyPr/>
          <a:lstStyle/>
          <a:p>
            <a:r>
              <a:rPr lang="en-US" dirty="0"/>
              <a:t>Data Collection (DC) &amp; Data Processing (DP)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A920-8C0D-594A-BD1E-8402AD4A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312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talked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RESTful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Structured data formats (JSON, XML,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Regexes</a:t>
            </a:r>
          </a:p>
          <a:p>
            <a:r>
              <a:rPr lang="en-US" dirty="0"/>
              <a:t>Data manipulation via </a:t>
            </a:r>
            <a:r>
              <a:rPr lang="en-US" dirty="0" err="1"/>
              <a:t>Numpy</a:t>
            </a:r>
            <a:r>
              <a:rPr lang="en-US" dirty="0"/>
              <a:t> Stack (</a:t>
            </a:r>
            <a:r>
              <a:rPr lang="en-US" dirty="0" err="1"/>
              <a:t>Numpy</a:t>
            </a:r>
            <a:r>
              <a:rPr lang="en-US" dirty="0"/>
              <a:t>, Pandas,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Indexing, slicing, groups, joins, aggregate queries,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Tidy data + melting</a:t>
            </a:r>
          </a:p>
          <a:p>
            <a:r>
              <a:rPr lang="en-US" dirty="0"/>
              <a:t>Version control (just know how this works qualitatively)</a:t>
            </a:r>
          </a:p>
          <a:p>
            <a:r>
              <a:rPr lang="en-US" dirty="0"/>
              <a:t>RDMS, a little bit of SQL</a:t>
            </a:r>
          </a:p>
          <a:p>
            <a:r>
              <a:rPr lang="en-US" dirty="0"/>
              <a:t>Entity resolution &amp; other data integration issues</a:t>
            </a:r>
          </a:p>
          <a:p>
            <a:r>
              <a:rPr lang="en-US" dirty="0"/>
              <a:t>Storing stuff as a graph, and manipulating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EB91-3CA9-8E4B-B597-00478A45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HTTP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www.google.com</a:t>
            </a:r>
            <a:r>
              <a:rPr lang="en-US" b="0" dirty="0"/>
              <a:t>/</a:t>
            </a:r>
            <a:r>
              <a:rPr lang="en-US" dirty="0"/>
              <a:t>?q=cmsc320&amp;tbs=</a:t>
            </a:r>
            <a:r>
              <a:rPr lang="en-US" dirty="0" err="1"/>
              <a:t>qdr:m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 GET Request:</a:t>
            </a:r>
          </a:p>
          <a:p>
            <a:r>
              <a:rPr lang="en-US" dirty="0"/>
              <a:t>GET /?q=cmsc320&amp;tbs=</a:t>
            </a:r>
            <a:r>
              <a:rPr lang="en-US" dirty="0" err="1"/>
              <a:t>qdr:m</a:t>
            </a:r>
            <a:r>
              <a:rPr lang="en-US" dirty="0"/>
              <a:t> HTTP/1.1</a:t>
            </a:r>
            <a:br>
              <a:rPr lang="en-US" dirty="0"/>
            </a:br>
            <a:r>
              <a:rPr lang="en-US" dirty="0"/>
              <a:t>Host: </a:t>
            </a:r>
            <a:r>
              <a:rPr lang="en-US" dirty="0" err="1"/>
              <a:t>www.google.com</a:t>
            </a:r>
            <a:br>
              <a:rPr lang="en-US" dirty="0"/>
            </a:br>
            <a:r>
              <a:rPr lang="en-US" dirty="0"/>
              <a:t>User-Agent:</a:t>
            </a:r>
            <a:r>
              <a:rPr lang="en-US" sz="1200" dirty="0"/>
              <a:t> Mozilla/5.0 (X11; Linux x86_64; rv:10.0.1) Gecko/20100101 Firefox/10.0.1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54242" y="2313806"/>
            <a:ext cx="4864307" cy="599007"/>
            <a:chOff x="1154242" y="2313806"/>
            <a:chExt cx="4864307" cy="599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242" y="2313806"/>
              <a:ext cx="1798820" cy="5990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0104" y="2428643"/>
              <a:ext cx="236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??????????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27219" y="4570727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{ “q”: “cmsc320”,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”: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qdr:m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}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	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www.google.com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248" y="6056030"/>
            <a:ext cx="563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*be careful with https:// calls;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requests</a:t>
            </a:r>
            <a:r>
              <a:rPr lang="en-US" sz="1400" dirty="0"/>
              <a:t> will not verify SSL by default</a:t>
            </a:r>
          </a:p>
        </p:txBody>
      </p:sp>
    </p:spTree>
    <p:extLst>
      <p:ext uri="{BB962C8B-B14F-4D97-AF65-F5344CB8AC3E}">
        <p14:creationId xmlns:p14="http://schemas.microsoft.com/office/powerpoint/2010/main" val="8161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24670</TotalTime>
  <Words>3808</Words>
  <Application>Microsoft Macintosh PowerPoint</Application>
  <PresentationFormat>On-screen Show (4:3)</PresentationFormat>
  <Paragraphs>1400</Paragraphs>
  <Slides>49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Adobe Arabic</vt:lpstr>
      <vt:lpstr>Arial</vt:lpstr>
      <vt:lpstr>Arial Black</vt:lpstr>
      <vt:lpstr>Calibri</vt:lpstr>
      <vt:lpstr>Courier</vt:lpstr>
      <vt:lpstr>Garamond</vt:lpstr>
      <vt:lpstr>Wingdings</vt:lpstr>
      <vt:lpstr>Essential</vt:lpstr>
      <vt:lpstr>Introduction to  Data Science</vt:lpstr>
      <vt:lpstr>Announcements</vt:lpstr>
      <vt:lpstr>Project 1 Grades are up!</vt:lpstr>
      <vt:lpstr>Midterm: Structure</vt:lpstr>
      <vt:lpstr>Midterm: Cheat Sheet</vt:lpstr>
      <vt:lpstr>Quick midterm review</vt:lpstr>
      <vt:lpstr>Quick Midterm Review</vt:lpstr>
      <vt:lpstr>Data Collection (DC) &amp; Data Processing (DP)</vt:lpstr>
      <vt:lpstr>DC: HTTP Requests</vt:lpstr>
      <vt:lpstr>DC: Restful APIs</vt:lpstr>
      <vt:lpstr>DC: Pandas: series</vt:lpstr>
      <vt:lpstr>DC: Pandas: DataFrame</vt:lpstr>
      <vt:lpstr>DC: Storing a Graph</vt:lpstr>
      <vt:lpstr>DC: Adjacency Lists</vt:lpstr>
      <vt:lpstr>DC: Adjacency Dictionaries</vt:lpstr>
      <vt:lpstr>DC: Adjacency Matrix</vt:lpstr>
      <vt:lpstr>DP: Select/slicing</vt:lpstr>
      <vt:lpstr>DP: Aggregate/Reduce</vt:lpstr>
      <vt:lpstr>DP: Map</vt:lpstr>
      <vt:lpstr>DP: Group By</vt:lpstr>
      <vt:lpstr>DP: Group By</vt:lpstr>
      <vt:lpstr>DP: Group By</vt:lpstr>
      <vt:lpstr>DP: Group By Aggregate</vt:lpstr>
      <vt:lpstr>DP: Group By Aggregate</vt:lpstr>
      <vt:lpstr>DP: Union/Intersection/Difference</vt:lpstr>
      <vt:lpstr>DP: Merge or Join</vt:lpstr>
      <vt:lpstr>DP: Merge or Join</vt:lpstr>
      <vt:lpstr>DP: Google Image Search One Slide SQL Join Visual</vt:lpstr>
      <vt:lpstr>DC/DP: How a relational DB fits into your workflow</vt:lpstr>
      <vt:lpstr>DP: Additional stuff</vt:lpstr>
      <vt:lpstr>EDA &amp; Viz</vt:lpstr>
      <vt:lpstr>EDA: Missing Data</vt:lpstr>
      <vt:lpstr>EDA: Complete Case Analysis</vt:lpstr>
      <vt:lpstr>EDA: Your Sample</vt:lpstr>
      <vt:lpstr>EDA: What influences a data point’s Presence?</vt:lpstr>
      <vt:lpstr>EDA: MCAR: Missing Completely at Random</vt:lpstr>
      <vt:lpstr>EDA: MAR: Missing at Random</vt:lpstr>
      <vt:lpstr>EDA: MNAR: Missing Not at Random</vt:lpstr>
      <vt:lpstr>EDA: Back to Iribe …</vt:lpstr>
      <vt:lpstr>EDA: Add a variable</vt:lpstr>
      <vt:lpstr>EDA: Multiple Imputation Process</vt:lpstr>
      <vt:lpstr>Analysis: Importance of vertices</vt:lpstr>
      <vt:lpstr>Analysis: Degree Centrality</vt:lpstr>
      <vt:lpstr>Analysis: Betweenness CentralitY</vt:lpstr>
      <vt:lpstr>Analysis:  Term Frequency</vt:lpstr>
      <vt:lpstr>Analysis: Inverse Document Frequency</vt:lpstr>
      <vt:lpstr>Analysis: TF-IDF</vt:lpstr>
      <vt:lpstr>Analysis: Similarity between Documents</vt:lpstr>
      <vt:lpstr>One last thing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Paul Dickerson</cp:lastModifiedBy>
  <cp:revision>2667</cp:revision>
  <cp:lastPrinted>2018-10-12T01:33:59Z</cp:lastPrinted>
  <dcterms:created xsi:type="dcterms:W3CDTF">2013-03-05T15:39:19Z</dcterms:created>
  <dcterms:modified xsi:type="dcterms:W3CDTF">2020-10-27T17:12:01Z</dcterms:modified>
</cp:coreProperties>
</file>