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78"/>
  </p:notesMasterIdLst>
  <p:handoutMasterIdLst>
    <p:handoutMasterId r:id="rId179"/>
  </p:handoutMasterIdLst>
  <p:sldIdLst>
    <p:sldId id="256" r:id="rId2"/>
    <p:sldId id="721" r:id="rId3"/>
    <p:sldId id="680" r:id="rId4"/>
    <p:sldId id="542" r:id="rId5"/>
    <p:sldId id="543" r:id="rId6"/>
    <p:sldId id="544" r:id="rId7"/>
    <p:sldId id="717" r:id="rId8"/>
    <p:sldId id="718" r:id="rId9"/>
    <p:sldId id="719" r:id="rId10"/>
    <p:sldId id="682" r:id="rId11"/>
    <p:sldId id="683" r:id="rId12"/>
    <p:sldId id="684" r:id="rId13"/>
    <p:sldId id="685" r:id="rId14"/>
    <p:sldId id="686" r:id="rId15"/>
    <p:sldId id="687" r:id="rId16"/>
    <p:sldId id="688" r:id="rId17"/>
    <p:sldId id="690" r:id="rId18"/>
    <p:sldId id="691" r:id="rId19"/>
    <p:sldId id="692" r:id="rId20"/>
    <p:sldId id="720" r:id="rId21"/>
    <p:sldId id="693" r:id="rId22"/>
    <p:sldId id="694" r:id="rId23"/>
    <p:sldId id="695" r:id="rId24"/>
    <p:sldId id="696" r:id="rId25"/>
    <p:sldId id="697" r:id="rId26"/>
    <p:sldId id="699" r:id="rId27"/>
    <p:sldId id="700" r:id="rId28"/>
    <p:sldId id="701" r:id="rId29"/>
    <p:sldId id="702" r:id="rId30"/>
    <p:sldId id="705" r:id="rId31"/>
    <p:sldId id="706" r:id="rId32"/>
    <p:sldId id="707" r:id="rId33"/>
    <p:sldId id="708" r:id="rId34"/>
    <p:sldId id="709" r:id="rId35"/>
    <p:sldId id="711" r:id="rId36"/>
    <p:sldId id="712" r:id="rId37"/>
    <p:sldId id="713" r:id="rId38"/>
    <p:sldId id="714" r:id="rId39"/>
    <p:sldId id="715" r:id="rId40"/>
    <p:sldId id="681" r:id="rId41"/>
    <p:sldId id="536" r:id="rId42"/>
    <p:sldId id="491" r:id="rId43"/>
    <p:sldId id="492" r:id="rId44"/>
    <p:sldId id="493" r:id="rId45"/>
    <p:sldId id="494" r:id="rId46"/>
    <p:sldId id="495" r:id="rId47"/>
    <p:sldId id="496" r:id="rId48"/>
    <p:sldId id="497" r:id="rId49"/>
    <p:sldId id="498" r:id="rId50"/>
    <p:sldId id="499" r:id="rId51"/>
    <p:sldId id="537" r:id="rId52"/>
    <p:sldId id="500" r:id="rId53"/>
    <p:sldId id="501" r:id="rId54"/>
    <p:sldId id="502" r:id="rId55"/>
    <p:sldId id="503" r:id="rId56"/>
    <p:sldId id="504" r:id="rId57"/>
    <p:sldId id="505" r:id="rId58"/>
    <p:sldId id="506" r:id="rId59"/>
    <p:sldId id="507" r:id="rId60"/>
    <p:sldId id="468" r:id="rId61"/>
    <p:sldId id="470" r:id="rId62"/>
    <p:sldId id="471" r:id="rId63"/>
    <p:sldId id="472" r:id="rId64"/>
    <p:sldId id="473" r:id="rId65"/>
    <p:sldId id="474" r:id="rId66"/>
    <p:sldId id="475" r:id="rId67"/>
    <p:sldId id="563" r:id="rId68"/>
    <p:sldId id="569" r:id="rId69"/>
    <p:sldId id="570" r:id="rId70"/>
    <p:sldId id="571" r:id="rId71"/>
    <p:sldId id="572" r:id="rId72"/>
    <p:sldId id="573" r:id="rId73"/>
    <p:sldId id="574" r:id="rId74"/>
    <p:sldId id="575" r:id="rId75"/>
    <p:sldId id="576" r:id="rId76"/>
    <p:sldId id="577" r:id="rId77"/>
    <p:sldId id="578" r:id="rId78"/>
    <p:sldId id="579" r:id="rId79"/>
    <p:sldId id="580" r:id="rId80"/>
    <p:sldId id="581" r:id="rId81"/>
    <p:sldId id="564" r:id="rId82"/>
    <p:sldId id="565" r:id="rId83"/>
    <p:sldId id="566" r:id="rId84"/>
    <p:sldId id="567" r:id="rId85"/>
    <p:sldId id="568" r:id="rId86"/>
    <p:sldId id="582" r:id="rId87"/>
    <p:sldId id="538" r:id="rId88"/>
    <p:sldId id="510" r:id="rId89"/>
    <p:sldId id="511" r:id="rId90"/>
    <p:sldId id="540" r:id="rId91"/>
    <p:sldId id="541" r:id="rId92"/>
    <p:sldId id="583" r:id="rId93"/>
    <p:sldId id="584" r:id="rId94"/>
    <p:sldId id="646" r:id="rId95"/>
    <p:sldId id="647" r:id="rId96"/>
    <p:sldId id="648" r:id="rId97"/>
    <p:sldId id="649" r:id="rId98"/>
    <p:sldId id="650" r:id="rId99"/>
    <p:sldId id="651" r:id="rId100"/>
    <p:sldId id="652" r:id="rId101"/>
    <p:sldId id="653" r:id="rId102"/>
    <p:sldId id="654" r:id="rId103"/>
    <p:sldId id="655" r:id="rId104"/>
    <p:sldId id="656" r:id="rId105"/>
    <p:sldId id="657" r:id="rId106"/>
    <p:sldId id="658" r:id="rId107"/>
    <p:sldId id="659" r:id="rId108"/>
    <p:sldId id="660" r:id="rId109"/>
    <p:sldId id="661" r:id="rId110"/>
    <p:sldId id="662" r:id="rId111"/>
    <p:sldId id="663" r:id="rId112"/>
    <p:sldId id="664" r:id="rId113"/>
    <p:sldId id="665" r:id="rId114"/>
    <p:sldId id="666" r:id="rId115"/>
    <p:sldId id="667" r:id="rId116"/>
    <p:sldId id="668" r:id="rId117"/>
    <p:sldId id="669" r:id="rId118"/>
    <p:sldId id="670" r:id="rId119"/>
    <p:sldId id="671" r:id="rId120"/>
    <p:sldId id="672" r:id="rId121"/>
    <p:sldId id="673" r:id="rId122"/>
    <p:sldId id="674" r:id="rId123"/>
    <p:sldId id="675" r:id="rId124"/>
    <p:sldId id="676" r:id="rId125"/>
    <p:sldId id="677" r:id="rId126"/>
    <p:sldId id="678" r:id="rId127"/>
    <p:sldId id="679" r:id="rId128"/>
    <p:sldId id="562" r:id="rId129"/>
    <p:sldId id="585" r:id="rId130"/>
    <p:sldId id="586" r:id="rId131"/>
    <p:sldId id="546" r:id="rId132"/>
    <p:sldId id="547" r:id="rId133"/>
    <p:sldId id="548" r:id="rId134"/>
    <p:sldId id="549" r:id="rId135"/>
    <p:sldId id="550" r:id="rId136"/>
    <p:sldId id="551" r:id="rId137"/>
    <p:sldId id="552" r:id="rId138"/>
    <p:sldId id="553" r:id="rId139"/>
    <p:sldId id="554" r:id="rId140"/>
    <p:sldId id="555" r:id="rId141"/>
    <p:sldId id="556" r:id="rId142"/>
    <p:sldId id="557" r:id="rId143"/>
    <p:sldId id="558" r:id="rId144"/>
    <p:sldId id="559" r:id="rId145"/>
    <p:sldId id="561" r:id="rId146"/>
    <p:sldId id="539" r:id="rId147"/>
    <p:sldId id="477" r:id="rId148"/>
    <p:sldId id="479" r:id="rId149"/>
    <p:sldId id="532" r:id="rId150"/>
    <p:sldId id="533" r:id="rId151"/>
    <p:sldId id="534" r:id="rId152"/>
    <p:sldId id="535" r:id="rId153"/>
    <p:sldId id="480" r:id="rId154"/>
    <p:sldId id="481" r:id="rId155"/>
    <p:sldId id="482" r:id="rId156"/>
    <p:sldId id="483" r:id="rId157"/>
    <p:sldId id="484" r:id="rId158"/>
    <p:sldId id="485" r:id="rId159"/>
    <p:sldId id="486" r:id="rId160"/>
    <p:sldId id="487" r:id="rId161"/>
    <p:sldId id="488" r:id="rId162"/>
    <p:sldId id="489" r:id="rId163"/>
    <p:sldId id="490" r:id="rId164"/>
    <p:sldId id="591" r:id="rId165"/>
    <p:sldId id="593" r:id="rId166"/>
    <p:sldId id="594" r:id="rId167"/>
    <p:sldId id="595" r:id="rId168"/>
    <p:sldId id="596" r:id="rId169"/>
    <p:sldId id="592" r:id="rId170"/>
    <p:sldId id="597" r:id="rId171"/>
    <p:sldId id="598" r:id="rId172"/>
    <p:sldId id="599" r:id="rId173"/>
    <p:sldId id="600" r:id="rId174"/>
    <p:sldId id="588" r:id="rId175"/>
    <p:sldId id="589" r:id="rId176"/>
    <p:sldId id="590" r:id="rId1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1300" autoAdjust="0"/>
  </p:normalViewPr>
  <p:slideViewPr>
    <p:cSldViewPr snapToGrid="0" snapToObjects="1">
      <p:cViewPr varScale="1">
        <p:scale>
          <a:sx n="82" d="100"/>
          <a:sy n="82" d="100"/>
        </p:scale>
        <p:origin x="176" y="256"/>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107579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43</a:t>
            </a:fld>
            <a:endParaRPr lang="en-US"/>
          </a:p>
        </p:txBody>
      </p:sp>
    </p:spTree>
    <p:extLst>
      <p:ext uri="{BB962C8B-B14F-4D97-AF65-F5344CB8AC3E}">
        <p14:creationId xmlns:p14="http://schemas.microsoft.com/office/powerpoint/2010/main" val="3634989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that went very wrong, wasn’t given full risk info</a:t>
            </a:r>
          </a:p>
        </p:txBody>
      </p:sp>
      <p:sp>
        <p:nvSpPr>
          <p:cNvPr id="4" name="Slide Number Placeholder 3"/>
          <p:cNvSpPr>
            <a:spLocks noGrp="1"/>
          </p:cNvSpPr>
          <p:nvPr>
            <p:ph type="sldNum" sz="quarter" idx="5"/>
          </p:nvPr>
        </p:nvSpPr>
        <p:spPr/>
        <p:txBody>
          <a:bodyPr/>
          <a:lstStyle/>
          <a:p>
            <a:fld id="{CD00F789-BC41-F84C-B61C-313B216D0D17}" type="slidenum">
              <a:rPr lang="en-US" smtClean="0"/>
              <a:t>44</a:t>
            </a:fld>
            <a:endParaRPr lang="en-US"/>
          </a:p>
        </p:txBody>
      </p:sp>
    </p:spTree>
    <p:extLst>
      <p:ext uri="{BB962C8B-B14F-4D97-AF65-F5344CB8AC3E}">
        <p14:creationId xmlns:p14="http://schemas.microsoft.com/office/powerpoint/2010/main" val="251067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46</a:t>
            </a:fld>
            <a:endParaRPr lang="en-US"/>
          </a:p>
        </p:txBody>
      </p:sp>
    </p:spTree>
    <p:extLst>
      <p:ext uri="{BB962C8B-B14F-4D97-AF65-F5344CB8AC3E}">
        <p14:creationId xmlns:p14="http://schemas.microsoft.com/office/powerpoint/2010/main" val="413191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3877712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51</a:t>
            </a:fld>
            <a:endParaRPr lang="en-US"/>
          </a:p>
        </p:txBody>
      </p:sp>
    </p:spTree>
    <p:extLst>
      <p:ext uri="{BB962C8B-B14F-4D97-AF65-F5344CB8AC3E}">
        <p14:creationId xmlns:p14="http://schemas.microsoft.com/office/powerpoint/2010/main" val="1741761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39001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http://www.nature.com/nrd/journal/v10/n9/full/nrd3439-c1.html</a:t>
            </a:r>
          </a:p>
        </p:txBody>
      </p:sp>
    </p:spTree>
    <p:extLst>
      <p:ext uri="{BB962C8B-B14F-4D97-AF65-F5344CB8AC3E}">
        <p14:creationId xmlns:p14="http://schemas.microsoft.com/office/powerpoint/2010/main" val="1416371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NINDS Workshop: http://www.ninds.nih.gov/funding/areas/channels_synapses_and_circuits/rigor_and_transparency/index.htm</a:t>
            </a:r>
          </a:p>
          <a:p>
            <a:endParaRPr lang="en-US" baseline="0" dirty="0"/>
          </a:p>
          <a:p>
            <a:r>
              <a:rPr lang="en-US"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54</a:t>
            </a:fld>
            <a:endParaRPr lang="en-US" dirty="0"/>
          </a:p>
        </p:txBody>
      </p:sp>
    </p:spTree>
    <p:extLst>
      <p:ext uri="{BB962C8B-B14F-4D97-AF65-F5344CB8AC3E}">
        <p14:creationId xmlns:p14="http://schemas.microsoft.com/office/powerpoint/2010/main" val="1453925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http://www.nature.com/news/preclinical-research-make-mouse-studies-work-1.14913</a:t>
            </a:r>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4037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1427395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4087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Current “hyper-competitive” environment fueled, in part, by:</a:t>
            </a:r>
          </a:p>
          <a:p>
            <a:pPr lvl="1"/>
            <a:r>
              <a:rPr lang="en-US" sz="2800" dirty="0">
                <a:solidFill>
                  <a:schemeClr val="accent1"/>
                </a:solidFill>
              </a:rPr>
              <a:t>Historically low funding rates</a:t>
            </a:r>
          </a:p>
          <a:p>
            <a:pPr lvl="1"/>
            <a:endParaRPr lang="en-US" sz="1200" dirty="0">
              <a:solidFill>
                <a:schemeClr val="accent1"/>
              </a:solidFill>
            </a:endParaRPr>
          </a:p>
          <a:p>
            <a:pPr lvl="1"/>
            <a:r>
              <a:rPr lang="en-US" sz="2800" dirty="0">
                <a:solidFill>
                  <a:schemeClr val="accent1"/>
                </a:solidFill>
              </a:rPr>
              <a:t>Over-dependence on “high profile” publications when grants are reviewed; institutions are making appointment, promotion, and tenure decisions</a:t>
            </a:r>
          </a:p>
          <a:p>
            <a:endParaRPr lang="en-US" dirty="0"/>
          </a:p>
        </p:txBody>
      </p:sp>
    </p:spTree>
    <p:extLst>
      <p:ext uri="{BB962C8B-B14F-4D97-AF65-F5344CB8AC3E}">
        <p14:creationId xmlns:p14="http://schemas.microsoft.com/office/powerpoint/2010/main" val="390457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Sławek</a:t>
            </a:r>
            <a:r>
              <a:rPr lang="en-US" dirty="0"/>
              <a:t> </a:t>
            </a:r>
            <a:r>
              <a:rPr lang="en-US" dirty="0" err="1"/>
              <a:t>Borewicz</a:t>
            </a:r>
            <a:r>
              <a:rPr lang="en-US" dirty="0"/>
              <a:t> (Own work) [CC BY-SA 3.0 (http://creativecommons.org/licenses/by-sa/3.0)], via Wikimedia Commons</a:t>
            </a:r>
          </a:p>
          <a:p>
            <a:endParaRPr lang="en-US" dirty="0"/>
          </a:p>
        </p:txBody>
      </p:sp>
    </p:spTree>
    <p:extLst>
      <p:ext uri="{BB962C8B-B14F-4D97-AF65-F5344CB8AC3E}">
        <p14:creationId xmlns:p14="http://schemas.microsoft.com/office/powerpoint/2010/main" val="2831914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endParaRPr lang="en-US" dirty="0"/>
          </a:p>
        </p:txBody>
      </p:sp>
    </p:spTree>
    <p:extLst>
      <p:ext uri="{BB962C8B-B14F-4D97-AF65-F5344CB8AC3E}">
        <p14:creationId xmlns:p14="http://schemas.microsoft.com/office/powerpoint/2010/main" val="104157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60</a:t>
            </a:fld>
            <a:endParaRPr lang="en-US"/>
          </a:p>
        </p:txBody>
      </p:sp>
    </p:spTree>
    <p:extLst>
      <p:ext uri="{BB962C8B-B14F-4D97-AF65-F5344CB8AC3E}">
        <p14:creationId xmlns:p14="http://schemas.microsoft.com/office/powerpoint/2010/main" val="4186717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67</a:t>
            </a:fld>
            <a:endParaRPr lang="en-US"/>
          </a:p>
        </p:txBody>
      </p:sp>
    </p:spTree>
    <p:extLst>
      <p:ext uri="{BB962C8B-B14F-4D97-AF65-F5344CB8AC3E}">
        <p14:creationId xmlns:p14="http://schemas.microsoft.com/office/powerpoint/2010/main" val="415318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81</a:t>
            </a:fld>
            <a:endParaRPr lang="en-US"/>
          </a:p>
        </p:txBody>
      </p:sp>
    </p:spTree>
    <p:extLst>
      <p:ext uri="{BB962C8B-B14F-4D97-AF65-F5344CB8AC3E}">
        <p14:creationId xmlns:p14="http://schemas.microsoft.com/office/powerpoint/2010/main" val="1213912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82</a:t>
            </a:fld>
            <a:endParaRPr lang="en-US"/>
          </a:p>
        </p:txBody>
      </p:sp>
    </p:spTree>
    <p:extLst>
      <p:ext uri="{BB962C8B-B14F-4D97-AF65-F5344CB8AC3E}">
        <p14:creationId xmlns:p14="http://schemas.microsoft.com/office/powerpoint/2010/main" val="399553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83</a:t>
            </a:fld>
            <a:endParaRPr lang="en-US"/>
          </a:p>
        </p:txBody>
      </p:sp>
    </p:spTree>
    <p:extLst>
      <p:ext uri="{BB962C8B-B14F-4D97-AF65-F5344CB8AC3E}">
        <p14:creationId xmlns:p14="http://schemas.microsoft.com/office/powerpoint/2010/main" val="3196549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84</a:t>
            </a:fld>
            <a:endParaRPr lang="en-US"/>
          </a:p>
        </p:txBody>
      </p:sp>
    </p:spTree>
    <p:extLst>
      <p:ext uri="{BB962C8B-B14F-4D97-AF65-F5344CB8AC3E}">
        <p14:creationId xmlns:p14="http://schemas.microsoft.com/office/powerpoint/2010/main" val="61431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75CDAE-C9AA-4712-AACF-5FA6BFE67F7A}" type="slidenum">
              <a:rPr lang="en-US" smtClean="0"/>
              <a:pPr/>
              <a:t>10</a:t>
            </a:fld>
            <a:endParaRPr lang="en-US"/>
          </a:p>
        </p:txBody>
      </p:sp>
    </p:spTree>
    <p:extLst>
      <p:ext uri="{BB962C8B-B14F-4D97-AF65-F5344CB8AC3E}">
        <p14:creationId xmlns:p14="http://schemas.microsoft.com/office/powerpoint/2010/main" val="1663620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85</a:t>
            </a:fld>
            <a:endParaRPr lang="en-US"/>
          </a:p>
        </p:txBody>
      </p:sp>
    </p:spTree>
    <p:extLst>
      <p:ext uri="{BB962C8B-B14F-4D97-AF65-F5344CB8AC3E}">
        <p14:creationId xmlns:p14="http://schemas.microsoft.com/office/powerpoint/2010/main" val="3659682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87</a:t>
            </a:fld>
            <a:endParaRPr lang="en-US"/>
          </a:p>
        </p:txBody>
      </p:sp>
    </p:spTree>
    <p:extLst>
      <p:ext uri="{BB962C8B-B14F-4D97-AF65-F5344CB8AC3E}">
        <p14:creationId xmlns:p14="http://schemas.microsoft.com/office/powerpoint/2010/main" val="52203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90</a:t>
            </a:fld>
            <a:endParaRPr lang="en-US"/>
          </a:p>
        </p:txBody>
      </p:sp>
    </p:spTree>
    <p:extLst>
      <p:ext uri="{BB962C8B-B14F-4D97-AF65-F5344CB8AC3E}">
        <p14:creationId xmlns:p14="http://schemas.microsoft.com/office/powerpoint/2010/main" val="2697714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86CEF488-8904-6747-8C4E-51C6C83C329F}" type="slidenum">
              <a:rPr lang="en-US" altLang="x-none" b="0"/>
              <a:pPr eaLnBrk="1" hangingPunct="1"/>
              <a:t>94</a:t>
            </a:fld>
            <a:endParaRPr lang="en-US" altLang="x-none"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73187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96</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805825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97</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2413936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DE226B28-AD34-5A45-AF25-C726574A8CFB}" type="slidenum">
              <a:rPr lang="en-US" altLang="x-none" b="0"/>
              <a:pPr eaLnBrk="1" hangingPunct="1"/>
              <a:t>99</a:t>
            </a:fld>
            <a:endParaRPr lang="en-US" altLang="x-none"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6299411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3551327-1C6F-784B-89B6-A69357029122}" type="slidenum">
              <a:rPr lang="en-US" altLang="x-none" b="0"/>
              <a:pPr eaLnBrk="1" hangingPunct="1"/>
              <a:t>100</a:t>
            </a:fld>
            <a:endParaRPr lang="en-US" altLang="x-none"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603931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0A56B32-5AC3-3445-B882-CB99E905DEE0}" type="slidenum">
              <a:rPr lang="en-US" altLang="x-none" b="0"/>
              <a:pPr eaLnBrk="1" hangingPunct="1"/>
              <a:t>108</a:t>
            </a:fld>
            <a:endParaRPr lang="en-US" altLang="x-none"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608984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4055E2F-6624-114F-83A1-F12683170CF9}" type="slidenum">
              <a:rPr lang="en-US" altLang="x-none" b="0"/>
              <a:pPr eaLnBrk="1" hangingPunct="1"/>
              <a:t>112</a:t>
            </a:fld>
            <a:endParaRPr lang="en-US" altLang="x-none"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513466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Var</a:t>
            </a:r>
            <a:r>
              <a:rPr lang="en-US" dirty="0"/>
              <a:t>(X) = E[ (X-</a:t>
            </a:r>
            <a:r>
              <a:rPr lang="en-US" baseline="0" dirty="0"/>
              <a:t>mu)^2 ]</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2114209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DDFA78D-4A7B-7F4E-B2C9-DF39026EE1EF}" type="slidenum">
              <a:rPr lang="en-US" altLang="x-none" b="0"/>
              <a:pPr eaLnBrk="1" hangingPunct="1"/>
              <a:t>113</a:t>
            </a:fld>
            <a:endParaRPr lang="en-US" altLang="x-none" b="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9986960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BB9126C1-B20A-CA42-84ED-3D38CDCAE19A}" type="slidenum">
              <a:rPr lang="en-US" altLang="x-none" b="0"/>
              <a:pPr eaLnBrk="1" hangingPunct="1"/>
              <a:t>114</a:t>
            </a:fld>
            <a:endParaRPr lang="en-US" altLang="x-none" b="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71856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0A711F-421E-AD4B-947E-BB1104F89B0E}" type="slidenum">
              <a:rPr lang="en-US" smtClean="0"/>
              <a:t>119</a:t>
            </a:fld>
            <a:endParaRPr lang="en-US"/>
          </a:p>
        </p:txBody>
      </p:sp>
    </p:spTree>
    <p:extLst>
      <p:ext uri="{BB962C8B-B14F-4D97-AF65-F5344CB8AC3E}">
        <p14:creationId xmlns:p14="http://schemas.microsoft.com/office/powerpoint/2010/main" val="1065882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128</a:t>
            </a:fld>
            <a:endParaRPr lang="en-US"/>
          </a:p>
        </p:txBody>
      </p:sp>
    </p:spTree>
    <p:extLst>
      <p:ext uri="{BB962C8B-B14F-4D97-AF65-F5344CB8AC3E}">
        <p14:creationId xmlns:p14="http://schemas.microsoft.com/office/powerpoint/2010/main" val="2074590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146</a:t>
            </a:fld>
            <a:endParaRPr lang="en-US"/>
          </a:p>
        </p:txBody>
      </p:sp>
    </p:spTree>
    <p:extLst>
      <p:ext uri="{BB962C8B-B14F-4D97-AF65-F5344CB8AC3E}">
        <p14:creationId xmlns:p14="http://schemas.microsoft.com/office/powerpoint/2010/main" val="2757967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164</a:t>
            </a:fld>
            <a:endParaRPr lang="en-US"/>
          </a:p>
        </p:txBody>
      </p:sp>
    </p:spTree>
    <p:extLst>
      <p:ext uri="{BB962C8B-B14F-4D97-AF65-F5344CB8AC3E}">
        <p14:creationId xmlns:p14="http://schemas.microsoft.com/office/powerpoint/2010/main" val="1100792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165</a:t>
            </a:fld>
            <a:endParaRPr lang="en-US"/>
          </a:p>
        </p:txBody>
      </p:sp>
    </p:spTree>
    <p:extLst>
      <p:ext uri="{BB962C8B-B14F-4D97-AF65-F5344CB8AC3E}">
        <p14:creationId xmlns:p14="http://schemas.microsoft.com/office/powerpoint/2010/main" val="1078193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166</a:t>
            </a:fld>
            <a:endParaRPr lang="en-US"/>
          </a:p>
        </p:txBody>
      </p:sp>
    </p:spTree>
    <p:extLst>
      <p:ext uri="{BB962C8B-B14F-4D97-AF65-F5344CB8AC3E}">
        <p14:creationId xmlns:p14="http://schemas.microsoft.com/office/powerpoint/2010/main" val="17348191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167</a:t>
            </a:fld>
            <a:endParaRPr lang="en-US"/>
          </a:p>
        </p:txBody>
      </p:sp>
    </p:spTree>
    <p:extLst>
      <p:ext uri="{BB962C8B-B14F-4D97-AF65-F5344CB8AC3E}">
        <p14:creationId xmlns:p14="http://schemas.microsoft.com/office/powerpoint/2010/main" val="132295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168</a:t>
            </a:fld>
            <a:endParaRPr lang="en-US"/>
          </a:p>
        </p:txBody>
      </p:sp>
    </p:spTree>
    <p:extLst>
      <p:ext uri="{BB962C8B-B14F-4D97-AF65-F5344CB8AC3E}">
        <p14:creationId xmlns:p14="http://schemas.microsoft.com/office/powerpoint/2010/main" val="372338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degrees of freedom (DF) are the amount of information your data provide that you can "spend" to estimate the values of unknown population parameters, and calculate the variability of these estimates. This value is determined by the number of observations in your sample. Increasing your sample size provides more information about the population, and thus increases the degrees of freedom in your data.</a:t>
            </a:r>
          </a:p>
          <a:p>
            <a:r>
              <a:rPr lang="en-US" sz="1200" b="0" i="0" kern="1200" dirty="0">
                <a:solidFill>
                  <a:schemeClr val="tx1"/>
                </a:solidFill>
                <a:effectLst/>
                <a:latin typeface="+mn-lt"/>
                <a:ea typeface="+mn-ea"/>
                <a:cs typeface="+mn-cs"/>
              </a:rPr>
              <a:t>The 1-sample t-test estimates only one parameter: the population mean.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sample size of n constitutes n pieces of information for estimating the population mean and its variability. One degree of freedom is spent estimating the mean, and the remaining n-1 degrees of freedom estimate variability. Therefore, a 1-sample t-test uses a t-distribution with n-1 degrees of freedom</a:t>
            </a:r>
          </a:p>
          <a:p>
            <a:endParaRPr lang="en-US" dirty="0"/>
          </a:p>
          <a:p>
            <a:r>
              <a:rPr lang="en-US" dirty="0"/>
              <a:t>Source:</a:t>
            </a:r>
            <a:r>
              <a:rPr lang="en-US" baseline="0" dirty="0"/>
              <a:t> Minitab</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a:t>
            </a:fld>
            <a:endParaRPr lang="en-US"/>
          </a:p>
        </p:txBody>
      </p:sp>
    </p:spTree>
    <p:extLst>
      <p:ext uri="{BB962C8B-B14F-4D97-AF65-F5344CB8AC3E}">
        <p14:creationId xmlns:p14="http://schemas.microsoft.com/office/powerpoint/2010/main" val="2342657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169</a:t>
            </a:fld>
            <a:endParaRPr lang="en-US"/>
          </a:p>
        </p:txBody>
      </p:sp>
    </p:spTree>
    <p:extLst>
      <p:ext uri="{BB962C8B-B14F-4D97-AF65-F5344CB8AC3E}">
        <p14:creationId xmlns:p14="http://schemas.microsoft.com/office/powerpoint/2010/main" val="137545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hypothesis tests validity of a claim about a population (e.g., “men</a:t>
            </a:r>
            <a:r>
              <a:rPr lang="en-US" baseline="0" dirty="0"/>
              <a:t> and women do not score differently on CMSC320 exams.”)</a:t>
            </a:r>
          </a:p>
          <a:p>
            <a:endParaRPr lang="en-US" baseline="0" dirty="0"/>
          </a:p>
          <a:p>
            <a:r>
              <a:rPr lang="en-US" baseline="0" dirty="0"/>
              <a:t>Alternative hypothesis: men and women score differently / women score higher / women do not score higher   (two-sided vs one-sided)</a:t>
            </a:r>
          </a:p>
          <a:p>
            <a:endParaRPr lang="en-US" baseline="0" dirty="0"/>
          </a:p>
          <a:p>
            <a:r>
              <a:rPr lang="en-US" baseline="0" dirty="0" err="1"/>
              <a:t>Tp</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15008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20</a:t>
            </a:fld>
            <a:endParaRPr lang="en-US"/>
          </a:p>
        </p:txBody>
      </p:sp>
    </p:spTree>
    <p:extLst>
      <p:ext uri="{BB962C8B-B14F-4D97-AF65-F5344CB8AC3E}">
        <p14:creationId xmlns:p14="http://schemas.microsoft.com/office/powerpoint/2010/main" val="346831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128107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3759093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381000" y="1447800"/>
            <a:ext cx="8382000" cy="68580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381000" y="2243138"/>
            <a:ext cx="8375904" cy="392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E4A4924-7CC3-4BF6-9C5C-A8E770D15754}" type="slidenum">
              <a:rPr/>
              <a:pPr/>
              <a:t>‹#›</a:t>
            </a:fld>
            <a:endParaRPr/>
          </a:p>
        </p:txBody>
      </p:sp>
    </p:spTree>
    <p:extLst>
      <p:ext uri="{BB962C8B-B14F-4D97-AF65-F5344CB8AC3E}">
        <p14:creationId xmlns:p14="http://schemas.microsoft.com/office/powerpoint/2010/main" val="408348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11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0.ti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colab.research.google.com/drive/1JEJJQ74bSiG9RPbdGDMjUWhHlI98Om6E?usp=shar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nature.com/news/scientific-method-statistical-errors-1.1470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Epidemiological" TargetMode="External"/><Relationship Id="rId2" Type="http://schemas.openxmlformats.org/officeDocument/2006/relationships/hyperlink" Target="https://en.wikipedia.org/wiki/Causalit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http://www.horace.org/blog/wp-content/uploads/2012/05/How-to-Lie-With-Statistics-1954-Huff.pdf"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en.wikipedia.org/wiki/Terri_Schiavo_cas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ndrewgelman.com/2014/06/17/lie-statistics-example-2311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4.tif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Entropy_(information_theory)"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amstat.tandfonline.com/doi/pdf/10.1080/00031305.2016.1154108"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en.wikipedia.org/wiki/Misunderstandings_of_p-value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xkcd.com/882/"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sciencenews.org/blog/context/p-value-ban-small-step-journal-giant-leap-scienc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6"/>
            <a:ext cx="6858000" cy="914397"/>
          </a:xfrm>
        </p:spPr>
        <p:txBody>
          <a:bodyPr>
            <a:normAutofit/>
          </a:bodyPr>
          <a:lstStyle/>
          <a:p>
            <a:r>
              <a:rPr lang="en-US" dirty="0"/>
              <a:t>John P Dickerson</a:t>
            </a:r>
          </a:p>
        </p:txBody>
      </p:sp>
      <p:sp>
        <p:nvSpPr>
          <p:cNvPr id="5" name="TextBox 4"/>
          <p:cNvSpPr txBox="1"/>
          <p:nvPr/>
        </p:nvSpPr>
        <p:spPr>
          <a:xfrm>
            <a:off x="457200" y="4815791"/>
            <a:ext cx="3276600" cy="1815882"/>
          </a:xfrm>
          <a:prstGeom prst="rect">
            <a:avLst/>
          </a:prstGeom>
          <a:noFill/>
        </p:spPr>
        <p:txBody>
          <a:bodyPr wrap="square" rtlCol="0">
            <a:spAutoFit/>
          </a:bodyPr>
          <a:lstStyle/>
          <a:p>
            <a:r>
              <a:rPr lang="en-US" sz="1600" b="1" dirty="0"/>
              <a:t>Lecture #27 – 12/03/2020</a:t>
            </a:r>
          </a:p>
          <a:p>
            <a:r>
              <a:rPr lang="en-US" sz="1600" b="1" dirty="0"/>
              <a:t>Lecture #28 – 12/08/2020</a:t>
            </a:r>
          </a:p>
          <a:p>
            <a:endParaRPr lang="en-US" sz="1600" b="1" dirty="0"/>
          </a:p>
          <a:p>
            <a:r>
              <a:rPr lang="en-US" sz="1600" b="1" dirty="0"/>
              <a:t>CMSC320</a:t>
            </a:r>
          </a:p>
          <a:p>
            <a:r>
              <a:rPr lang="en-US" sz="1600" b="1" dirty="0"/>
              <a:t>Tuesdays &amp; Thursdays</a:t>
            </a:r>
          </a:p>
          <a:p>
            <a:r>
              <a:rPr lang="en-US" sz="1600" b="1" dirty="0"/>
              <a:t>5:00pm – 6:15pm</a:t>
            </a:r>
            <a:br>
              <a:rPr lang="en-US" sz="1600" b="1" dirty="0"/>
            </a:br>
            <a:r>
              <a:rPr lang="en-US" sz="1600" b="1" dirty="0">
                <a:solidFill>
                  <a:schemeClr val="tx1">
                    <a:lumMod val="50000"/>
                    <a:lumOff val="50000"/>
                  </a:schemeClr>
                </a:solidFill>
              </a:rPr>
              <a:t>(… or anytime on the Internet)</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4" name="Content Placeholder 3"/>
          <p:cNvSpPr>
            <a:spLocks noGrp="1"/>
          </p:cNvSpPr>
          <p:nvPr>
            <p:ph idx="1"/>
          </p:nvPr>
        </p:nvSpPr>
        <p:spPr>
          <a:xfrm>
            <a:off x="381000" y="1600200"/>
            <a:ext cx="8375904" cy="3929061"/>
          </a:xfrm>
        </p:spPr>
        <p:txBody>
          <a:bodyPr>
            <a:normAutofit fontScale="92500" lnSpcReduction="10000"/>
          </a:bodyPr>
          <a:lstStyle/>
          <a:p>
            <a:r>
              <a:rPr lang="en-US" dirty="0"/>
              <a:t>Hypothesis testing allows us to formulate beliefs about investment attributes and subject those beliefs to rigorous testing following the scientific method.</a:t>
            </a:r>
          </a:p>
          <a:p>
            <a:pPr lvl="1"/>
            <a:r>
              <a:rPr lang="en-US" dirty="0"/>
              <a:t>For parametric hypothesis testing, we formulate our beliefs (hypotheses), collect data, and calculate a value of the investment attribute in which we are interested (the test statistic) for that set of data (the sample), and then we compare that with a value determined under assumptions that describe the underlying population (the critical value). We can then assess the likelihood that our beliefs are true given the relationship between the test statistic and the critical value.</a:t>
            </a:r>
          </a:p>
          <a:p>
            <a:pPr lvl="1"/>
            <a:r>
              <a:rPr lang="en-US" dirty="0"/>
              <a:t>Commonly tested beliefs associated with the expected return and variance of returns for a given investment or investments can be formulated in </a:t>
            </a:r>
            <a:r>
              <a:rPr lang="en-US"/>
              <a:t>this way.</a:t>
            </a:r>
            <a:endParaRPr lang="en-US" dirty="0"/>
          </a:p>
        </p:txBody>
      </p:sp>
      <p:sp>
        <p:nvSpPr>
          <p:cNvPr id="5" name="Slide Number Placeholder 4"/>
          <p:cNvSpPr>
            <a:spLocks noGrp="1"/>
          </p:cNvSpPr>
          <p:nvPr>
            <p:ph type="sldNum" sz="quarter" idx="12"/>
          </p:nvPr>
        </p:nvSpPr>
        <p:spPr/>
        <p:txBody>
          <a:bodyPr/>
          <a:lstStyle/>
          <a:p>
            <a:fld id="{4E4A4924-7CC3-4BF6-9C5C-A8E770D15754}" type="slidenum">
              <a:rPr lang="en-US" smtClean="0"/>
              <a:pPr/>
              <a:t>10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1458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x-none"/>
              <a:t>Case Study: Netflix Prize</a:t>
            </a:r>
          </a:p>
        </p:txBody>
      </p:sp>
      <p:sp>
        <p:nvSpPr>
          <p:cNvPr id="572419" name="Rectangle 3"/>
          <p:cNvSpPr>
            <a:spLocks noGrp="1" noChangeArrowheads="1"/>
          </p:cNvSpPr>
          <p:nvPr>
            <p:ph type="body" idx="1"/>
          </p:nvPr>
        </p:nvSpPr>
        <p:spPr>
          <a:xfrm>
            <a:off x="457200" y="1524000"/>
            <a:ext cx="8534400" cy="4247317"/>
          </a:xfrm>
        </p:spPr>
        <p:txBody>
          <a:bodyPr>
            <a:normAutofit fontScale="85000" lnSpcReduction="20000"/>
          </a:bodyPr>
          <a:lstStyle/>
          <a:p>
            <a:pPr eaLnBrk="1" hangingPunct="1"/>
            <a:r>
              <a:rPr lang="en-US" altLang="x-none" dirty="0">
                <a:solidFill>
                  <a:srgbClr val="CC3300"/>
                </a:solidFill>
              </a:rPr>
              <a:t>Raw data</a:t>
            </a:r>
            <a:r>
              <a:rPr lang="en-US" altLang="x-none" dirty="0"/>
              <a:t>: 100M dated ratings from 480K users to 18K movies</a:t>
            </a:r>
          </a:p>
          <a:p>
            <a:pPr eaLnBrk="1" hangingPunct="1"/>
            <a:r>
              <a:rPr lang="en-US" altLang="x-none" dirty="0">
                <a:solidFill>
                  <a:srgbClr val="CC3300"/>
                </a:solidFill>
              </a:rPr>
              <a:t>Why released</a:t>
            </a:r>
            <a:r>
              <a:rPr lang="en-US" altLang="x-none" dirty="0"/>
              <a:t>: improve predicting ratings of unlabeled examples</a:t>
            </a:r>
            <a:endParaRPr lang="en-US" altLang="x-none" dirty="0">
              <a:sym typeface="Wingdings" charset="2"/>
            </a:endParaRPr>
          </a:p>
          <a:p>
            <a:pPr eaLnBrk="1" hangingPunct="1"/>
            <a:r>
              <a:rPr lang="en-US" altLang="x-none" dirty="0">
                <a:solidFill>
                  <a:srgbClr val="CC3300"/>
                </a:solidFill>
              </a:rPr>
              <a:t>How anonymized</a:t>
            </a:r>
            <a:r>
              <a:rPr lang="en-US" altLang="x-none" dirty="0"/>
              <a:t>: exact details not described by Netflix</a:t>
            </a:r>
          </a:p>
          <a:p>
            <a:pPr lvl="1" eaLnBrk="1" hangingPunct="1"/>
            <a:r>
              <a:rPr lang="en-US" altLang="x-none" dirty="0"/>
              <a:t>All direct customer information removed</a:t>
            </a:r>
          </a:p>
          <a:p>
            <a:pPr lvl="1" eaLnBrk="1" hangingPunct="1"/>
            <a:r>
              <a:rPr lang="en-US" altLang="x-none" dirty="0"/>
              <a:t>Only subset of full data; dates modified; some ratings deleted, </a:t>
            </a:r>
          </a:p>
          <a:p>
            <a:pPr lvl="1" eaLnBrk="1" hangingPunct="1"/>
            <a:r>
              <a:rPr lang="en-US" altLang="x-none" dirty="0"/>
              <a:t>Movie title and year published in full</a:t>
            </a:r>
          </a:p>
          <a:p>
            <a:pPr eaLnBrk="1" hangingPunct="1"/>
            <a:endParaRPr lang="en-US" altLang="x-none" dirty="0">
              <a:solidFill>
                <a:srgbClr val="CC3300"/>
              </a:solidFill>
            </a:endParaRPr>
          </a:p>
          <a:p>
            <a:pPr eaLnBrk="1" hangingPunct="1"/>
            <a:r>
              <a:rPr lang="en-US" altLang="x-none" dirty="0">
                <a:solidFill>
                  <a:srgbClr val="CC3300"/>
                </a:solidFill>
              </a:rPr>
              <a:t>Attacks</a:t>
            </a:r>
            <a:r>
              <a:rPr lang="en-US" altLang="x-none" dirty="0"/>
              <a:t>: dataset is claimed vulnerable </a:t>
            </a:r>
            <a:r>
              <a:rPr lang="en-US" altLang="x-none" dirty="0">
                <a:solidFill>
                  <a:schemeClr val="bg2"/>
                </a:solidFill>
                <a:latin typeface="Arial Narrow" charset="0"/>
              </a:rPr>
              <a:t>[Narayanan </a:t>
            </a:r>
            <a:r>
              <a:rPr lang="en-US" altLang="x-none" dirty="0" err="1">
                <a:solidFill>
                  <a:schemeClr val="bg2"/>
                </a:solidFill>
                <a:latin typeface="Arial Narrow" charset="0"/>
              </a:rPr>
              <a:t>Shmatikov</a:t>
            </a:r>
            <a:r>
              <a:rPr lang="en-US" altLang="x-none" dirty="0">
                <a:solidFill>
                  <a:schemeClr val="bg2"/>
                </a:solidFill>
                <a:latin typeface="Arial Narrow" charset="0"/>
              </a:rPr>
              <a:t> 08]</a:t>
            </a:r>
          </a:p>
          <a:p>
            <a:pPr lvl="1" eaLnBrk="1" hangingPunct="1"/>
            <a:r>
              <a:rPr lang="en-US" altLang="x-none" dirty="0"/>
              <a:t>Attack links data to IMDB where same users also rated movies</a:t>
            </a:r>
          </a:p>
          <a:p>
            <a:pPr lvl="1" eaLnBrk="1" hangingPunct="1"/>
            <a:r>
              <a:rPr lang="en-US" altLang="x-none" dirty="0"/>
              <a:t>Find matches based on similar ratings or dates in both</a:t>
            </a:r>
          </a:p>
          <a:p>
            <a:pPr eaLnBrk="1" hangingPunct="1"/>
            <a:endParaRPr lang="en-US" altLang="x-none" dirty="0">
              <a:solidFill>
                <a:srgbClr val="CC3300"/>
              </a:solidFill>
            </a:endParaRPr>
          </a:p>
          <a:p>
            <a:pPr eaLnBrk="1" hangingPunct="1"/>
            <a:r>
              <a:rPr lang="en-US" altLang="x-none" dirty="0">
                <a:solidFill>
                  <a:srgbClr val="CC3300"/>
                </a:solidFill>
              </a:rPr>
              <a:t>Consequences</a:t>
            </a:r>
            <a:r>
              <a:rPr lang="en-US" altLang="x-none" dirty="0"/>
              <a:t>: rich source of user data for researchers</a:t>
            </a:r>
          </a:p>
          <a:p>
            <a:pPr lvl="1" eaLnBrk="1" hangingPunct="1"/>
            <a:r>
              <a:rPr lang="en-US" altLang="x-none" dirty="0"/>
              <a:t>unclear if attacks are a threat—no lawsuits or apologies yet</a:t>
            </a:r>
          </a:p>
        </p:txBody>
      </p:sp>
      <p:pic>
        <p:nvPicPr>
          <p:cNvPr id="819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33375"/>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704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24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24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2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2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24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241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2419">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2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5" name="object 5"/>
          <p:cNvSpPr txBox="1">
            <a:spLocks noGrp="1"/>
          </p:cNvSpPr>
          <p:nvPr>
            <p:ph type="title"/>
          </p:nvPr>
        </p:nvSpPr>
        <p:spPr>
          <a:xfrm>
            <a:off x="1" y="10159"/>
            <a:ext cx="8716296" cy="1136208"/>
          </a:xfrm>
          <a:prstGeom prst="rect">
            <a:avLst/>
          </a:prstGeom>
        </p:spPr>
        <p:txBody>
          <a:bodyPr vert="horz" wrap="square" lIns="0" tIns="33020" rIns="0" bIns="0" rtlCol="0">
            <a:spAutoFit/>
          </a:bodyPr>
          <a:lstStyle/>
          <a:p>
            <a:pPr marL="12700" marR="5080" indent="381635">
              <a:lnSpc>
                <a:spcPts val="4300"/>
              </a:lnSpc>
              <a:spcBef>
                <a:spcPts val="260"/>
              </a:spcBef>
            </a:pPr>
            <a:r>
              <a:rPr sz="3200" spc="50">
                <a:solidFill>
                  <a:srgbClr val="1F497D"/>
                </a:solidFill>
              </a:rPr>
              <a:t>The</a:t>
            </a:r>
            <a:r>
              <a:rPr lang="en-US" sz="3200" spc="50">
                <a:solidFill>
                  <a:srgbClr val="1F497D"/>
                </a:solidFill>
              </a:rPr>
              <a:t> </a:t>
            </a:r>
            <a:r>
              <a:rPr sz="3200" spc="50" dirty="0">
                <a:solidFill>
                  <a:srgbClr val="1F497D"/>
                </a:solidFill>
              </a:rPr>
              <a:t>Massachuse</a:t>
            </a:r>
            <a:r>
              <a:rPr lang="en-US" sz="3200" spc="50" dirty="0">
                <a:solidFill>
                  <a:srgbClr val="1F497D"/>
                </a:solidFill>
              </a:rPr>
              <a:t>tt</a:t>
            </a:r>
            <a:r>
              <a:rPr sz="3200" spc="50" dirty="0">
                <a:solidFill>
                  <a:srgbClr val="1F497D"/>
                </a:solidFill>
              </a:rPr>
              <a:t>s</a:t>
            </a:r>
            <a:r>
              <a:rPr lang="en-US" sz="3200" spc="50" dirty="0">
                <a:solidFill>
                  <a:srgbClr val="1F497D"/>
                </a:solidFill>
              </a:rPr>
              <a:t> </a:t>
            </a:r>
            <a:r>
              <a:rPr sz="3200" spc="50" dirty="0">
                <a:solidFill>
                  <a:srgbClr val="1F497D"/>
                </a:solidFill>
              </a:rPr>
              <a:t>Governor</a:t>
            </a:r>
            <a:r>
              <a:rPr lang="en-US" sz="3200" spc="50" dirty="0">
                <a:solidFill>
                  <a:srgbClr val="1F497D"/>
                </a:solidFill>
              </a:rPr>
              <a:t>  </a:t>
            </a:r>
            <a:r>
              <a:rPr sz="3200" spc="50" dirty="0">
                <a:solidFill>
                  <a:srgbClr val="1F497D"/>
                </a:solidFill>
              </a:rPr>
              <a:t>  </a:t>
            </a:r>
            <a:r>
              <a:rPr sz="3200" dirty="0">
                <a:solidFill>
                  <a:srgbClr val="1F497D"/>
                </a:solidFill>
              </a:rPr>
              <a:t>P</a:t>
            </a:r>
            <a:r>
              <a:rPr sz="3200" spc="-5" dirty="0">
                <a:solidFill>
                  <a:srgbClr val="1F497D"/>
                </a:solidFill>
              </a:rPr>
              <a:t>r</a:t>
            </a:r>
            <a:r>
              <a:rPr sz="3200" dirty="0">
                <a:solidFill>
                  <a:srgbClr val="1F497D"/>
                </a:solidFill>
              </a:rPr>
              <a:t>iv</a:t>
            </a:r>
            <a:r>
              <a:rPr sz="3200" spc="-5" dirty="0">
                <a:solidFill>
                  <a:srgbClr val="1F497D"/>
                </a:solidFill>
              </a:rPr>
              <a:t>acy</a:t>
            </a:r>
            <a:r>
              <a:rPr lang="en-US" sz="3200" spc="10" dirty="0">
                <a:solidFill>
                  <a:srgbClr val="1F497D"/>
                </a:solidFill>
              </a:rPr>
              <a:t> </a:t>
            </a:r>
            <a:r>
              <a:rPr sz="3200" spc="-5" dirty="0">
                <a:solidFill>
                  <a:srgbClr val="1F497D"/>
                </a:solidFill>
              </a:rPr>
              <a:t>Br</a:t>
            </a:r>
            <a:r>
              <a:rPr sz="3200" dirty="0">
                <a:solidFill>
                  <a:srgbClr val="1F497D"/>
                </a:solidFill>
              </a:rPr>
              <a:t>e</a:t>
            </a:r>
            <a:r>
              <a:rPr sz="3200" spc="-5" dirty="0">
                <a:solidFill>
                  <a:srgbClr val="1F497D"/>
                </a:solidFill>
              </a:rPr>
              <a:t>ac</a:t>
            </a:r>
            <a:r>
              <a:rPr sz="3200" dirty="0">
                <a:solidFill>
                  <a:srgbClr val="1F497D"/>
                </a:solidFill>
              </a:rPr>
              <a:t>h</a:t>
            </a:r>
            <a:r>
              <a:rPr lang="en-US" sz="3200" spc="10" dirty="0">
                <a:solidFill>
                  <a:srgbClr val="1F497D"/>
                </a:solidFill>
              </a:rPr>
              <a:t> </a:t>
            </a:r>
            <a:r>
              <a:rPr sz="2400" spc="-5" dirty="0">
                <a:solidFill>
                  <a:srgbClr val="1F497D"/>
                </a:solidFill>
              </a:rPr>
              <a:t>[</a:t>
            </a:r>
            <a:r>
              <a:rPr sz="2400" dirty="0">
                <a:solidFill>
                  <a:srgbClr val="1F497D"/>
                </a:solidFill>
              </a:rPr>
              <a:t>S</a:t>
            </a:r>
            <a:r>
              <a:rPr sz="2400" spc="-5" dirty="0">
                <a:solidFill>
                  <a:srgbClr val="1F497D"/>
                </a:solidFill>
              </a:rPr>
              <a:t>w</a:t>
            </a:r>
            <a:r>
              <a:rPr sz="2400" dirty="0">
                <a:solidFill>
                  <a:srgbClr val="1F497D"/>
                </a:solidFill>
              </a:rPr>
              <a:t>eene</a:t>
            </a:r>
            <a:r>
              <a:rPr sz="2400" spc="-5" dirty="0">
                <a:solidFill>
                  <a:srgbClr val="1F497D"/>
                </a:solidFill>
              </a:rPr>
              <a:t>y</a:t>
            </a:r>
            <a:r>
              <a:rPr lang="en-US" sz="2400" spc="10" dirty="0">
                <a:solidFill>
                  <a:srgbClr val="1F497D"/>
                </a:solidFill>
              </a:rPr>
              <a:t> </a:t>
            </a:r>
            <a:r>
              <a:rPr sz="2400" dirty="0">
                <a:solidFill>
                  <a:srgbClr val="1F497D"/>
                </a:solidFill>
              </a:rPr>
              <a:t>I</a:t>
            </a:r>
            <a:r>
              <a:rPr sz="2400" spc="-5" dirty="0">
                <a:solidFill>
                  <a:srgbClr val="1F497D"/>
                </a:solidFill>
              </a:rPr>
              <a:t>J</a:t>
            </a:r>
            <a:r>
              <a:rPr sz="2400" dirty="0">
                <a:solidFill>
                  <a:srgbClr val="1F497D"/>
                </a:solidFill>
              </a:rPr>
              <a:t>UF</a:t>
            </a:r>
            <a:r>
              <a:rPr sz="2400" spc="-5" dirty="0">
                <a:solidFill>
                  <a:srgbClr val="1F497D"/>
                </a:solidFill>
              </a:rPr>
              <a:t>K</a:t>
            </a:r>
            <a:r>
              <a:rPr sz="2400" dirty="0">
                <a:solidFill>
                  <a:srgbClr val="1F497D"/>
                </a:solidFill>
              </a:rPr>
              <a:t>S</a:t>
            </a:r>
            <a:r>
              <a:rPr lang="en-US" sz="2400" spc="10" dirty="0">
                <a:solidFill>
                  <a:srgbClr val="1F497D"/>
                </a:solidFill>
              </a:rPr>
              <a:t> </a:t>
            </a:r>
            <a:r>
              <a:rPr sz="2400" spc="-5" dirty="0">
                <a:solidFill>
                  <a:srgbClr val="1F497D"/>
                </a:solidFill>
              </a:rPr>
              <a:t>2002</a:t>
            </a:r>
            <a:r>
              <a:rPr sz="2400" dirty="0">
                <a:solidFill>
                  <a:srgbClr val="1F497D"/>
                </a:solidFill>
              </a:rPr>
              <a:t>]</a:t>
            </a:r>
            <a:r>
              <a:rPr lang="en-US" sz="3200" spc="10" dirty="0">
                <a:solidFill>
                  <a:srgbClr val="1F497D"/>
                </a:solidFill>
              </a:rPr>
              <a:t> </a:t>
            </a:r>
            <a:endParaRPr sz="2400" dirty="0"/>
          </a:p>
        </p:txBody>
      </p:sp>
      <p:sp>
        <p:nvSpPr>
          <p:cNvPr id="6" name="object 6"/>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Font typeface="Calibri"/>
              <a:buChar char="•"/>
              <a:tabLst>
                <a:tab pos="165735" algn="l"/>
              </a:tabLst>
            </a:pPr>
            <a:r>
              <a:rPr sz="2400" spc="-35" dirty="0">
                <a:solidFill>
                  <a:srgbClr val="FF2600"/>
                </a:solidFill>
                <a:latin typeface="Helvetica"/>
                <a:cs typeface="Helvetica"/>
              </a:rPr>
              <a:t> </a:t>
            </a:r>
            <a:r>
              <a:rPr sz="2400" spc="-35" dirty="0">
                <a:solidFill>
                  <a:srgbClr val="FF2600"/>
                </a:solidFill>
                <a:latin typeface="Calibri"/>
                <a:cs typeface="Calibri"/>
              </a:rPr>
              <a:t>Diagnosis</a:t>
            </a:r>
            <a:r>
              <a:rPr lang="en-US" sz="2400" spc="-3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7" name="object 7"/>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8" name="object 8"/>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9" name="object 9"/>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0" name="object 10"/>
          <p:cNvSpPr txBox="1"/>
          <p:nvPr/>
        </p:nvSpPr>
        <p:spPr>
          <a:xfrm>
            <a:off x="2440939" y="2208828"/>
            <a:ext cx="54483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0" dirty="0">
                <a:latin typeface="Helvetica"/>
                <a:cs typeface="Helvetica"/>
              </a:rPr>
              <a:t> </a:t>
            </a:r>
            <a:r>
              <a:rPr sz="2000" spc="-5" dirty="0">
                <a:latin typeface="Trebuchet MS"/>
                <a:cs typeface="Trebuchet MS"/>
              </a:rPr>
              <a:t>Zip</a:t>
            </a:r>
            <a:endParaRPr sz="2000">
              <a:latin typeface="Trebuchet MS"/>
              <a:cs typeface="Trebuchet MS"/>
            </a:endParaRPr>
          </a:p>
        </p:txBody>
      </p:sp>
      <p:sp>
        <p:nvSpPr>
          <p:cNvPr id="11" name="object 11"/>
          <p:cNvSpPr txBox="1"/>
          <p:nvPr/>
        </p:nvSpPr>
        <p:spPr>
          <a:xfrm>
            <a:off x="2440938" y="2818428"/>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SzPct val="95000"/>
              <a:buFont typeface="Arial"/>
              <a:buChar char="•"/>
              <a:tabLst>
                <a:tab pos="102870" algn="l"/>
              </a:tabLst>
            </a:pPr>
            <a:r>
              <a:rPr sz="2000" dirty="0">
                <a:latin typeface="Helvetica"/>
                <a:cs typeface="Helvetica"/>
              </a:rPr>
              <a:t> </a:t>
            </a:r>
            <a:r>
              <a:rPr sz="2000" spc="-5" dirty="0">
                <a:latin typeface="Trebuchet MS"/>
                <a:cs typeface="Trebuchet MS"/>
              </a:rPr>
              <a:t>Birth  </a:t>
            </a:r>
            <a:r>
              <a:rPr sz="2000" dirty="0">
                <a:latin typeface="Trebuchet MS"/>
                <a:cs typeface="Trebuchet MS"/>
              </a:rPr>
              <a:t>date</a:t>
            </a:r>
          </a:p>
        </p:txBody>
      </p:sp>
      <p:sp>
        <p:nvSpPr>
          <p:cNvPr id="12" name="object 12"/>
          <p:cNvSpPr txBox="1"/>
          <p:nvPr/>
        </p:nvSpPr>
        <p:spPr>
          <a:xfrm>
            <a:off x="2440939" y="3732828"/>
            <a:ext cx="57912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5" dirty="0">
                <a:latin typeface="Helvetica"/>
                <a:cs typeface="Helvetica"/>
              </a:rPr>
              <a:t> </a:t>
            </a:r>
            <a:r>
              <a:rPr sz="2000" dirty="0">
                <a:latin typeface="Trebuchet MS"/>
                <a:cs typeface="Trebuchet MS"/>
              </a:rPr>
              <a:t>Sex</a:t>
            </a:r>
            <a:endParaRPr sz="2000">
              <a:latin typeface="Trebuchet MS"/>
              <a:cs typeface="Trebuchet MS"/>
            </a:endParaRPr>
          </a:p>
        </p:txBody>
      </p:sp>
    </p:spTree>
    <p:extLst>
      <p:ext uri="{BB962C8B-B14F-4D97-AF65-F5344CB8AC3E}">
        <p14:creationId xmlns:p14="http://schemas.microsoft.com/office/powerpoint/2010/main" val="28359365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Char char="•"/>
              <a:tabLst>
                <a:tab pos="190500" algn="l"/>
              </a:tabLst>
            </a:pPr>
            <a:r>
              <a:rPr sz="2800" spc="-645" dirty="0">
                <a:solidFill>
                  <a:srgbClr val="FF2600"/>
                </a:solidFill>
                <a:latin typeface="Calibri"/>
                <a:cs typeface="Calibri"/>
              </a:rPr>
              <a:t>S</a:t>
            </a:r>
            <a:r>
              <a:rPr sz="2800" spc="-645" dirty="0">
                <a:solidFill>
                  <a:srgbClr val="FF2600"/>
                </a:solidFill>
                <a:latin typeface="Helvetica"/>
                <a:cs typeface="Helvetica"/>
              </a:rPr>
              <a:t> </a:t>
            </a:r>
            <a:r>
              <a:rPr sz="2800" spc="-560" dirty="0">
                <a:solidFill>
                  <a:srgbClr val="FF2600"/>
                </a:solidFill>
                <a:latin typeface="Helvetica"/>
                <a:cs typeface="Helvetica"/>
              </a:rPr>
              <a:t> </a:t>
            </a:r>
            <a:r>
              <a:rPr sz="2800" dirty="0">
                <a:solidFill>
                  <a:srgbClr val="FF2600"/>
                </a:solidFill>
                <a:latin typeface="Calibri"/>
                <a:cs typeface="Calibri"/>
              </a:rPr>
              <a:t>SN</a:t>
            </a:r>
            <a:r>
              <a:rPr lang="en-US" sz="280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923414"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305435">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5080">
              <a:lnSpc>
                <a:spcPts val="2800"/>
              </a:lnSpc>
              <a:spcBef>
                <a:spcPts val="180"/>
              </a:spcBef>
              <a:buSzPct val="95833"/>
              <a:buChar char="•"/>
              <a:tabLst>
                <a:tab pos="165735" algn="l"/>
                <a:tab pos="177228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	</a:t>
            </a:r>
            <a:r>
              <a:rPr lang="en-US" sz="2400" spc="5" dirty="0">
                <a:latin typeface="Calibri"/>
                <a:cs typeface="Calibri"/>
              </a:rPr>
              <a:t>  </a:t>
            </a:r>
            <a:endParaRPr sz="2400" dirty="0">
              <a:latin typeface="Calibri"/>
              <a:cs typeface="Calibri"/>
            </a:endParaRPr>
          </a:p>
          <a:p>
            <a:pPr marL="12700" marR="58864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5" dirty="0">
                <a:solidFill>
                  <a:srgbClr val="0033CC"/>
                </a:solidFill>
                <a:latin typeface="Trebuchet MS"/>
                <a:cs typeface="Trebuchet MS"/>
              </a:rPr>
              <a:t>Birth  </a:t>
            </a:r>
            <a:r>
              <a:rPr sz="2000" dirty="0">
                <a:solidFill>
                  <a:srgbClr val="0033CC"/>
                </a:solidFill>
                <a:latin typeface="Trebuchet MS"/>
                <a:cs typeface="Trebuchet MS"/>
              </a:rPr>
              <a:t>date</a:t>
            </a:r>
            <a:endParaRPr sz="2000" dirty="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5" name="object 15"/>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16" name="object 16"/>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7"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3206044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4"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15" name="object 15"/>
          <p:cNvSpPr txBox="1"/>
          <p:nvPr/>
        </p:nvSpPr>
        <p:spPr>
          <a:xfrm>
            <a:off x="5336540" y="1645878"/>
            <a:ext cx="3275965" cy="1722120"/>
          </a:xfrm>
          <a:prstGeom prst="rect">
            <a:avLst/>
          </a:prstGeom>
        </p:spPr>
        <p:txBody>
          <a:bodyPr vert="horz" wrap="square" lIns="0" tIns="15875" rIns="0" bIns="0" rtlCol="0">
            <a:spAutoFit/>
          </a:bodyPr>
          <a:lstStyle/>
          <a:p>
            <a:pPr marL="12700" marR="5080">
              <a:lnSpc>
                <a:spcPct val="99200"/>
              </a:lnSpc>
              <a:spcBef>
                <a:spcPts val="125"/>
              </a:spcBef>
              <a:buSzPct val="96428"/>
              <a:buFont typeface="Calibri"/>
              <a:buChar char="•"/>
              <a:tabLst>
                <a:tab pos="190500" algn="l"/>
              </a:tabLst>
            </a:pPr>
            <a:r>
              <a:rPr sz="2800" spc="-25" dirty="0">
                <a:latin typeface="Helvetica"/>
                <a:cs typeface="Helvetica"/>
              </a:rPr>
              <a:t> </a:t>
            </a:r>
            <a:r>
              <a:rPr lang="en-US" sz="2800" spc="-25" dirty="0">
                <a:latin typeface="Calibri"/>
                <a:cs typeface="Calibri"/>
              </a:rPr>
              <a:t> </a:t>
            </a:r>
            <a:r>
              <a:rPr sz="2800" spc="-25" dirty="0">
                <a:solidFill>
                  <a:srgbClr val="006600"/>
                </a:solidFill>
                <a:latin typeface="Calibri"/>
                <a:cs typeface="Calibri"/>
              </a:rPr>
              <a:t>Governor</a:t>
            </a:r>
            <a:r>
              <a:rPr lang="en-US" sz="2800" spc="-25" dirty="0">
                <a:solidFill>
                  <a:srgbClr val="006600"/>
                </a:solidFill>
                <a:latin typeface="Calibri"/>
                <a:cs typeface="Calibri"/>
              </a:rPr>
              <a:t> </a:t>
            </a:r>
            <a:r>
              <a:rPr sz="2800" spc="-25" dirty="0">
                <a:solidFill>
                  <a:srgbClr val="006600"/>
                </a:solidFill>
                <a:latin typeface="Calibri"/>
                <a:cs typeface="Calibri"/>
              </a:rPr>
              <a:t>of</a:t>
            </a:r>
            <a:r>
              <a:rPr lang="en-US" sz="2800" spc="-25" dirty="0">
                <a:solidFill>
                  <a:srgbClr val="006600"/>
                </a:solidFill>
                <a:latin typeface="Calibri"/>
                <a:cs typeface="Calibri"/>
              </a:rPr>
              <a:t> </a:t>
            </a:r>
            <a:r>
              <a:rPr sz="2800" spc="-25" dirty="0">
                <a:solidFill>
                  <a:srgbClr val="006600"/>
                </a:solidFill>
                <a:latin typeface="Calibri"/>
                <a:cs typeface="Calibri"/>
              </a:rPr>
              <a:t>MA</a:t>
            </a:r>
            <a:r>
              <a:rPr lang="en-US" sz="2800" spc="-25" dirty="0">
                <a:latin typeface="Calibri"/>
                <a:cs typeface="Calibri"/>
              </a:rPr>
              <a:t> </a:t>
            </a:r>
            <a:r>
              <a:rPr sz="2800" spc="-2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a:t>
            </a:r>
            <a:r>
              <a:rPr sz="2800" b="1" spc="-114" dirty="0">
                <a:latin typeface="Calibri"/>
                <a:cs typeface="Calibri"/>
              </a:rPr>
              <a:t>iden</a:t>
            </a:r>
            <a:r>
              <a:rPr lang="en-US" sz="2800" b="1" spc="-114" dirty="0">
                <a:latin typeface="Calibri"/>
                <a:cs typeface="Calibri"/>
              </a:rPr>
              <a:t>ti</a:t>
            </a:r>
            <a:r>
              <a:rPr sz="2800" b="1" spc="-114" dirty="0">
                <a:latin typeface="Calibri"/>
                <a:cs typeface="Calibri"/>
              </a:rPr>
              <a:t>ﬁed</a:t>
            </a:r>
            <a:r>
              <a:rPr lang="en-US" sz="2800" spc="-114" dirty="0">
                <a:latin typeface="Calibri"/>
                <a:cs typeface="Calibri"/>
              </a:rPr>
              <a:t> </a:t>
            </a:r>
            <a:r>
              <a:rPr sz="2800" spc="-114" dirty="0">
                <a:latin typeface="Calibri"/>
                <a:cs typeface="Calibri"/>
              </a:rPr>
              <a:t>  </a:t>
            </a: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a:latin typeface="Calibri"/>
                <a:cs typeface="Calibri"/>
              </a:rPr>
              <a:t>ZipCode,</a:t>
            </a:r>
            <a:r>
              <a:rPr lang="en-US" sz="2800" dirty="0">
                <a:latin typeface="Calibri"/>
                <a:cs typeface="Calibri"/>
              </a:rPr>
              <a:t>  </a:t>
            </a:r>
            <a:r>
              <a:rPr sz="2800" dirty="0">
                <a:latin typeface="Calibri"/>
                <a:cs typeface="Calibri"/>
              </a:rPr>
              <a:t>  </a:t>
            </a: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endParaRPr sz="2800" dirty="0">
              <a:latin typeface="Calibri"/>
              <a:cs typeface="Calibri"/>
            </a:endParaRPr>
          </a:p>
        </p:txBody>
      </p:sp>
      <p:sp>
        <p:nvSpPr>
          <p:cNvPr id="16" name="object 16"/>
          <p:cNvSpPr txBox="1"/>
          <p:nvPr/>
        </p:nvSpPr>
        <p:spPr>
          <a:xfrm>
            <a:off x="5336540" y="3347677"/>
            <a:ext cx="427990"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7" name="object 17"/>
          <p:cNvSpPr txBox="1"/>
          <p:nvPr/>
        </p:nvSpPr>
        <p:spPr>
          <a:xfrm>
            <a:off x="5159682" y="3779477"/>
            <a:ext cx="4031615" cy="452120"/>
          </a:xfrm>
          <a:prstGeom prst="rect">
            <a:avLst/>
          </a:prstGeom>
        </p:spPr>
        <p:txBody>
          <a:bodyPr vert="horz" wrap="square" lIns="0" tIns="12700" rIns="0" bIns="0" rtlCol="0">
            <a:spAutoFit/>
          </a:bodyPr>
          <a:lstStyle/>
          <a:p>
            <a:pPr marL="12700">
              <a:lnSpc>
                <a:spcPct val="100000"/>
              </a:lnSpc>
              <a:spcBef>
                <a:spcPts val="100"/>
              </a:spcBef>
            </a:pPr>
            <a:r>
              <a:rPr lang="en-US" sz="3600" spc="7" baseline="41666" dirty="0">
                <a:latin typeface="Calibri"/>
                <a:cs typeface="Calibri"/>
              </a:rPr>
              <a:t>  </a:t>
            </a:r>
            <a:r>
              <a:rPr sz="3600" spc="-427" baseline="41666" dirty="0">
                <a:latin typeface="Calibri"/>
                <a:cs typeface="Calibri"/>
              </a:rPr>
              <a:t> </a:t>
            </a:r>
            <a:r>
              <a:rPr sz="2800" b="1" spc="-220" dirty="0">
                <a:solidFill>
                  <a:srgbClr val="FF0000"/>
                </a:solidFill>
                <a:latin typeface="Calibri"/>
                <a:cs typeface="Calibri"/>
              </a:rPr>
              <a:t>Name</a:t>
            </a:r>
            <a:r>
              <a:rPr lang="en-US" sz="2800" b="1" spc="-220" dirty="0">
                <a:solidFill>
                  <a:srgbClr val="FF0000"/>
                </a:solidFill>
                <a:latin typeface="Calibri"/>
                <a:cs typeface="Calibri"/>
              </a:rPr>
              <a:t> </a:t>
            </a:r>
            <a:r>
              <a:rPr sz="2800" b="1" spc="-220" dirty="0">
                <a:solidFill>
                  <a:srgbClr val="FF0000"/>
                </a:solidFill>
                <a:latin typeface="Calibri"/>
                <a:cs typeface="Calibri"/>
              </a:rPr>
              <a:t>linked</a:t>
            </a:r>
            <a:r>
              <a:rPr lang="en-US" sz="2800" b="1" spc="-220" dirty="0">
                <a:solidFill>
                  <a:srgbClr val="FF0000"/>
                </a:solidFill>
                <a:latin typeface="Calibri"/>
                <a:cs typeface="Calibri"/>
              </a:rPr>
              <a:t> </a:t>
            </a:r>
            <a:r>
              <a:rPr sz="2800" b="1" spc="-220" dirty="0">
                <a:solidFill>
                  <a:srgbClr val="FF0000"/>
                </a:solidFill>
                <a:latin typeface="Calibri"/>
                <a:cs typeface="Calibri"/>
              </a:rPr>
              <a:t>to</a:t>
            </a:r>
            <a:r>
              <a:rPr lang="en-US" sz="2800" b="1" spc="-220" dirty="0">
                <a:solidFill>
                  <a:srgbClr val="FF0000"/>
                </a:solidFill>
                <a:latin typeface="Calibri"/>
                <a:cs typeface="Calibri"/>
              </a:rPr>
              <a:t> </a:t>
            </a:r>
            <a:r>
              <a:rPr sz="2800" b="1" spc="-220" dirty="0">
                <a:solidFill>
                  <a:srgbClr val="FF0000"/>
                </a:solidFill>
                <a:latin typeface="Calibri"/>
                <a:cs typeface="Calibri"/>
              </a:rPr>
              <a:t>Diagnosis</a:t>
            </a:r>
            <a:r>
              <a:rPr lang="en-US" sz="2800" b="1" spc="-220" dirty="0">
                <a:solidFill>
                  <a:srgbClr val="FF0000"/>
                </a:solidFill>
                <a:latin typeface="Calibri"/>
                <a:cs typeface="Calibri"/>
              </a:rPr>
              <a:t> </a:t>
            </a:r>
            <a:endParaRPr sz="2800" dirty="0">
              <a:latin typeface="Calibri"/>
              <a:cs typeface="Calibri"/>
            </a:endParaRPr>
          </a:p>
        </p:txBody>
      </p:sp>
      <p:sp>
        <p:nvSpPr>
          <p:cNvPr id="18"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9"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20"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1"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32788374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5606737" y="1675594"/>
            <a:ext cx="2418715" cy="410369"/>
          </a:xfrm>
          <a:prstGeom prst="rect">
            <a:avLst/>
          </a:prstGeom>
        </p:spPr>
        <p:txBody>
          <a:bodyPr vert="horz" wrap="square" lIns="0" tIns="0" rIns="0" bIns="0" rtlCol="0">
            <a:spAutoFit/>
          </a:bodyPr>
          <a:lstStyle/>
          <a:p>
            <a:pPr>
              <a:lnSpc>
                <a:spcPts val="3225"/>
              </a:lnSpc>
            </a:pPr>
            <a:r>
              <a:rPr sz="2800" dirty="0">
                <a:solidFill>
                  <a:srgbClr val="006600"/>
                </a:solidFill>
                <a:latin typeface="Calibri"/>
                <a:cs typeface="Calibri"/>
              </a:rPr>
              <a:t>G</a:t>
            </a:r>
            <a:r>
              <a:rPr sz="2800" spc="-5" dirty="0">
                <a:solidFill>
                  <a:srgbClr val="006600"/>
                </a:solidFill>
                <a:latin typeface="Calibri"/>
                <a:cs typeface="Calibri"/>
              </a:rPr>
              <a:t>o</a:t>
            </a:r>
            <a:r>
              <a:rPr sz="2800" dirty="0">
                <a:solidFill>
                  <a:srgbClr val="006600"/>
                </a:solidFill>
                <a:latin typeface="Calibri"/>
                <a:cs typeface="Calibri"/>
              </a:rPr>
              <a:t>ve</a:t>
            </a:r>
            <a:r>
              <a:rPr sz="2800" spc="-5" dirty="0">
                <a:solidFill>
                  <a:srgbClr val="006600"/>
                </a:solidFill>
                <a:latin typeface="Calibri"/>
                <a:cs typeface="Calibri"/>
              </a:rPr>
              <a:t>r</a:t>
            </a:r>
            <a:r>
              <a:rPr sz="2800" dirty="0">
                <a:solidFill>
                  <a:srgbClr val="006600"/>
                </a:solidFill>
                <a:latin typeface="Calibri"/>
                <a:cs typeface="Calibri"/>
              </a:rPr>
              <a:t>n</a:t>
            </a:r>
            <a:r>
              <a:rPr sz="2800" spc="-5" dirty="0">
                <a:solidFill>
                  <a:srgbClr val="006600"/>
                </a:solidFill>
                <a:latin typeface="Calibri"/>
                <a:cs typeface="Calibri"/>
              </a:rPr>
              <a:t>or</a:t>
            </a:r>
            <a:r>
              <a:rPr lang="en-US" sz="2800" spc="10" dirty="0">
                <a:solidFill>
                  <a:srgbClr val="006600"/>
                </a:solidFill>
                <a:latin typeface="Calibri"/>
                <a:cs typeface="Calibri"/>
              </a:rPr>
              <a:t> </a:t>
            </a:r>
            <a:r>
              <a:rPr sz="2800" spc="-5" dirty="0">
                <a:solidFill>
                  <a:srgbClr val="006600"/>
                </a:solidFill>
                <a:latin typeface="Calibri"/>
                <a:cs typeface="Calibri"/>
              </a:rPr>
              <a:t>o</a:t>
            </a:r>
            <a:r>
              <a:rPr sz="2800" dirty="0">
                <a:solidFill>
                  <a:srgbClr val="006600"/>
                </a:solidFill>
                <a:latin typeface="Calibri"/>
                <a:cs typeface="Calibri"/>
              </a:rPr>
              <a:t>f</a:t>
            </a:r>
            <a:r>
              <a:rPr lang="en-US" sz="2800" spc="10" dirty="0">
                <a:solidFill>
                  <a:srgbClr val="006600"/>
                </a:solidFill>
                <a:latin typeface="Calibri"/>
                <a:cs typeface="Calibri"/>
              </a:rPr>
              <a:t> </a:t>
            </a:r>
            <a:r>
              <a:rPr sz="2800" dirty="0">
                <a:solidFill>
                  <a:srgbClr val="006600"/>
                </a:solidFill>
                <a:latin typeface="Calibri"/>
                <a:cs typeface="Calibri"/>
              </a:rPr>
              <a:t>M</a:t>
            </a:r>
            <a:r>
              <a:rPr sz="2800" spc="-5" dirty="0">
                <a:solidFill>
                  <a:srgbClr val="006600"/>
                </a:solidFill>
                <a:latin typeface="Calibri"/>
                <a:cs typeface="Calibri"/>
              </a:rPr>
              <a:t>A</a:t>
            </a:r>
            <a:r>
              <a:rPr lang="en-US" sz="2800" spc="10" dirty="0">
                <a:latin typeface="Calibri"/>
                <a:cs typeface="Calibri"/>
              </a:rPr>
              <a:t> </a:t>
            </a:r>
            <a:endParaRPr sz="2800" dirty="0">
              <a:latin typeface="Calibri"/>
              <a:cs typeface="Calibri"/>
            </a:endParaRPr>
          </a:p>
        </p:txBody>
      </p:sp>
      <p:sp>
        <p:nvSpPr>
          <p:cNvPr id="15" name="object 15"/>
          <p:cNvSpPr txBox="1"/>
          <p:nvPr/>
        </p:nvSpPr>
        <p:spPr>
          <a:xfrm>
            <a:off x="5336540" y="2496778"/>
            <a:ext cx="3275965" cy="884858"/>
          </a:xfrm>
          <a:prstGeom prst="rect">
            <a:avLst/>
          </a:prstGeom>
        </p:spPr>
        <p:txBody>
          <a:bodyPr vert="horz" wrap="square" lIns="0" tIns="12700" rIns="0" bIns="0" rtlCol="0">
            <a:spAutoFit/>
          </a:bodyPr>
          <a:lstStyle/>
          <a:p>
            <a:pPr marL="12700">
              <a:lnSpc>
                <a:spcPts val="3329"/>
              </a:lnSpc>
              <a:spcBef>
                <a:spcPts val="100"/>
              </a:spcBef>
            </a:pP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err="1">
                <a:latin typeface="Calibri"/>
                <a:cs typeface="Calibri"/>
              </a:rPr>
              <a:t>ZipCode</a:t>
            </a:r>
            <a:r>
              <a:rPr sz="2800" dirty="0">
                <a:latin typeface="Calibri"/>
                <a:cs typeface="Calibri"/>
              </a:rPr>
              <a:t>,</a:t>
            </a:r>
            <a:r>
              <a:rPr lang="en-US" sz="2800" dirty="0">
                <a:latin typeface="Calibri"/>
                <a:cs typeface="Calibri"/>
              </a:rPr>
              <a:t>  </a:t>
            </a:r>
            <a:endParaRPr sz="2800" dirty="0">
              <a:latin typeface="Calibri"/>
              <a:cs typeface="Calibri"/>
            </a:endParaRPr>
          </a:p>
          <a:p>
            <a:pPr marL="12700" marR="5080">
              <a:lnSpc>
                <a:spcPts val="3400"/>
              </a:lnSpc>
              <a:spcBef>
                <a:spcPts val="50"/>
              </a:spcBef>
            </a:pP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r>
              <a:rPr sz="2800" dirty="0">
                <a:latin typeface="Calibri"/>
                <a:cs typeface="Calibri"/>
              </a:rPr>
              <a:t>  </a:t>
            </a:r>
            <a:r>
              <a:rPr lang="en-US" sz="2800" spc="10" dirty="0">
                <a:latin typeface="Calibri"/>
                <a:cs typeface="Calibri"/>
              </a:rPr>
              <a:t>     </a:t>
            </a:r>
            <a:endParaRPr sz="2800" dirty="0">
              <a:latin typeface="Calibri"/>
              <a:cs typeface="Calibri"/>
            </a:endParaRPr>
          </a:p>
        </p:txBody>
      </p:sp>
      <p:sp>
        <p:nvSpPr>
          <p:cNvPr id="19" name="object 19"/>
          <p:cNvSpPr/>
          <p:nvPr/>
        </p:nvSpPr>
        <p:spPr>
          <a:xfrm>
            <a:off x="2988425" y="3636817"/>
            <a:ext cx="5403272" cy="1870363"/>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532120" y="4705003"/>
            <a:ext cx="2772294" cy="68580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021313" y="3667918"/>
            <a:ext cx="5285105" cy="1755139"/>
          </a:xfrm>
          <a:custGeom>
            <a:avLst/>
            <a:gdLst/>
            <a:ahLst/>
            <a:cxnLst/>
            <a:rect l="l" t="t" r="r" b="b"/>
            <a:pathLst>
              <a:path w="5285105" h="1755139">
                <a:moveTo>
                  <a:pt x="5284485" y="916739"/>
                </a:moveTo>
                <a:lnTo>
                  <a:pt x="2465085" y="916739"/>
                </a:lnTo>
                <a:lnTo>
                  <a:pt x="2465085" y="1754939"/>
                </a:lnTo>
                <a:lnTo>
                  <a:pt x="5284485" y="1754939"/>
                </a:lnTo>
                <a:lnTo>
                  <a:pt x="5284485" y="916739"/>
                </a:lnTo>
                <a:close/>
              </a:path>
              <a:path w="5285105" h="1755139">
                <a:moveTo>
                  <a:pt x="0" y="0"/>
                </a:moveTo>
                <a:lnTo>
                  <a:pt x="2934985" y="916739"/>
                </a:lnTo>
                <a:lnTo>
                  <a:pt x="3639835" y="916739"/>
                </a:lnTo>
                <a:lnTo>
                  <a:pt x="0" y="0"/>
                </a:lnTo>
                <a:close/>
              </a:path>
            </a:pathLst>
          </a:custGeom>
          <a:solidFill>
            <a:srgbClr val="C3E4ED"/>
          </a:solidFill>
        </p:spPr>
        <p:txBody>
          <a:bodyPr wrap="square" lIns="0" tIns="0" rIns="0" bIns="0" rtlCol="0"/>
          <a:lstStyle/>
          <a:p>
            <a:endParaRPr/>
          </a:p>
        </p:txBody>
      </p:sp>
      <p:sp>
        <p:nvSpPr>
          <p:cNvPr id="22" name="object 22"/>
          <p:cNvSpPr txBox="1"/>
          <p:nvPr/>
        </p:nvSpPr>
        <p:spPr>
          <a:xfrm>
            <a:off x="5579626" y="4747217"/>
            <a:ext cx="2689860" cy="513080"/>
          </a:xfrm>
          <a:prstGeom prst="rect">
            <a:avLst/>
          </a:prstGeom>
        </p:spPr>
        <p:txBody>
          <a:bodyPr vert="horz" wrap="square" lIns="0" tIns="12700" rIns="0" bIns="0" rtlCol="0">
            <a:spAutoFit/>
          </a:bodyPr>
          <a:lstStyle/>
          <a:p>
            <a:pPr marL="12700">
              <a:lnSpc>
                <a:spcPct val="100000"/>
              </a:lnSpc>
              <a:spcBef>
                <a:spcPts val="100"/>
              </a:spcBef>
            </a:pPr>
            <a:r>
              <a:rPr sz="3200" b="1" spc="-150" dirty="0">
                <a:latin typeface="Calibri"/>
                <a:cs typeface="Calibri"/>
              </a:rPr>
              <a:t>Quasi</a:t>
            </a:r>
            <a:r>
              <a:rPr lang="en-US" sz="3200" b="1" spc="-150" dirty="0">
                <a:latin typeface="Calibri"/>
                <a:cs typeface="Calibri"/>
              </a:rPr>
              <a:t>-</a:t>
            </a:r>
            <a:r>
              <a:rPr sz="3200" b="1" spc="-150" dirty="0">
                <a:latin typeface="Calibri"/>
                <a:cs typeface="Calibri"/>
              </a:rPr>
              <a:t>Iden</a:t>
            </a:r>
            <a:r>
              <a:rPr lang="en-US" sz="3200" b="1" spc="-150" dirty="0">
                <a:latin typeface="Calibri"/>
                <a:cs typeface="Calibri"/>
              </a:rPr>
              <a:t>ti</a:t>
            </a:r>
            <a:r>
              <a:rPr sz="3200" b="1" spc="-150" dirty="0">
                <a:latin typeface="Calibri"/>
                <a:cs typeface="Calibri"/>
              </a:rPr>
              <a:t>ﬁe</a:t>
            </a:r>
            <a:r>
              <a:rPr lang="en-US" sz="3200" b="1" spc="-150" dirty="0">
                <a:latin typeface="Calibri"/>
                <a:cs typeface="Calibri"/>
              </a:rPr>
              <a:t>rs</a:t>
            </a:r>
            <a:endParaRPr sz="1800" dirty="0">
              <a:latin typeface="Calibri"/>
              <a:cs typeface="Calibri"/>
            </a:endParaRPr>
          </a:p>
        </p:txBody>
      </p:sp>
      <p:sp>
        <p:nvSpPr>
          <p:cNvPr id="23" name="object 23"/>
          <p:cNvSpPr/>
          <p:nvPr/>
        </p:nvSpPr>
        <p:spPr>
          <a:xfrm>
            <a:off x="5577009" y="1623038"/>
            <a:ext cx="3415029" cy="523240"/>
          </a:xfrm>
          <a:custGeom>
            <a:avLst/>
            <a:gdLst/>
            <a:ahLst/>
            <a:cxnLst/>
            <a:rect l="l" t="t" r="r" b="b"/>
            <a:pathLst>
              <a:path w="3415029" h="523239">
                <a:moveTo>
                  <a:pt x="0" y="0"/>
                </a:moveTo>
                <a:lnTo>
                  <a:pt x="3414588" y="0"/>
                </a:lnTo>
                <a:lnTo>
                  <a:pt x="3414588" y="523219"/>
                </a:lnTo>
                <a:lnTo>
                  <a:pt x="0" y="523219"/>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5336540" y="1656058"/>
            <a:ext cx="3731260" cy="862416"/>
          </a:xfrm>
          <a:prstGeom prst="rect">
            <a:avLst/>
          </a:prstGeom>
        </p:spPr>
        <p:txBody>
          <a:bodyPr vert="horz" wrap="square" lIns="0" tIns="41275" rIns="0" bIns="0" rtlCol="0">
            <a:spAutoFit/>
          </a:bodyPr>
          <a:lstStyle/>
          <a:p>
            <a:pPr marL="12700" marR="5080">
              <a:lnSpc>
                <a:spcPts val="3220"/>
              </a:lnSpc>
              <a:spcBef>
                <a:spcPts val="325"/>
              </a:spcBef>
              <a:buSzPct val="96428"/>
              <a:buFont typeface="Calibri"/>
              <a:buChar char="•"/>
              <a:tabLst>
                <a:tab pos="190500" algn="l"/>
              </a:tabLst>
            </a:pPr>
            <a:r>
              <a:rPr sz="4200" spc="-284" baseline="1984" dirty="0">
                <a:latin typeface="Helvetica"/>
                <a:cs typeface="Helvetica"/>
              </a:rPr>
              <a:t> </a:t>
            </a:r>
            <a:r>
              <a:rPr lang="en-US" sz="4200" spc="-284" baseline="1984" dirty="0">
                <a:latin typeface="Calibri"/>
                <a:cs typeface="Calibri"/>
              </a:rPr>
              <a:t> </a:t>
            </a:r>
            <a:r>
              <a:rPr sz="4200" spc="-284" baseline="1984" dirty="0">
                <a:latin typeface="Calibri"/>
                <a:cs typeface="Calibri"/>
              </a:rPr>
              <a:t> </a:t>
            </a:r>
            <a:r>
              <a:rPr sz="2800" spc="5" dirty="0">
                <a:latin typeface="Calibri"/>
                <a:cs typeface="Calibri"/>
              </a:rPr>
              <a:t>87</a:t>
            </a:r>
            <a:r>
              <a:rPr lang="en-US" sz="2800" spc="5" dirty="0">
                <a:latin typeface="Calibri"/>
                <a:cs typeface="Calibri"/>
              </a:rPr>
              <a:t> </a:t>
            </a:r>
            <a:r>
              <a:rPr sz="2800" spc="5" dirty="0">
                <a:latin typeface="Calibri"/>
                <a:cs typeface="Calibri"/>
              </a:rPr>
              <a:t>%</a:t>
            </a:r>
            <a:r>
              <a:rPr lang="en-US" sz="2800" spc="5" dirty="0">
                <a:latin typeface="Calibri"/>
                <a:cs typeface="Calibri"/>
              </a:rPr>
              <a:t> </a:t>
            </a:r>
            <a:r>
              <a:rPr sz="2800" spc="5" dirty="0">
                <a:latin typeface="Calibri"/>
                <a:cs typeface="Calibri"/>
              </a:rPr>
              <a:t>of</a:t>
            </a:r>
            <a:r>
              <a:rPr lang="en-US" sz="2800" spc="5" dirty="0">
                <a:latin typeface="Calibri"/>
                <a:cs typeface="Calibri"/>
              </a:rPr>
              <a:t> </a:t>
            </a:r>
            <a:r>
              <a:rPr sz="2800" spc="5" dirty="0">
                <a:latin typeface="Calibri"/>
                <a:cs typeface="Calibri"/>
              </a:rPr>
              <a:t>US</a:t>
            </a:r>
            <a:r>
              <a:rPr lang="en-US" sz="2800" spc="5" dirty="0">
                <a:latin typeface="Calibri"/>
                <a:cs typeface="Calibri"/>
              </a:rPr>
              <a:t> </a:t>
            </a:r>
            <a:r>
              <a:rPr sz="2800" spc="5" dirty="0">
                <a:latin typeface="Calibri"/>
                <a:cs typeface="Calibri"/>
              </a:rPr>
              <a:t>popula</a:t>
            </a:r>
            <a:r>
              <a:rPr lang="en-US" sz="2800" spc="5" dirty="0">
                <a:latin typeface="Calibri"/>
                <a:cs typeface="Calibri"/>
              </a:rPr>
              <a:t>tion</a:t>
            </a:r>
            <a:r>
              <a:rPr lang="en-US" sz="1800" spc="5" dirty="0">
                <a:latin typeface="Calibri"/>
                <a:cs typeface="Calibri"/>
              </a:rPr>
              <a:t> </a:t>
            </a:r>
            <a:r>
              <a:rPr sz="1800" spc="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identified</a:t>
            </a:r>
            <a:endParaRPr sz="2800" dirty="0">
              <a:latin typeface="Calibri"/>
              <a:cs typeface="Calibri"/>
            </a:endParaRPr>
          </a:p>
        </p:txBody>
      </p:sp>
      <p:sp>
        <p:nvSpPr>
          <p:cNvPr id="27"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28"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29"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30"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31"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32"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33"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34"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35"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36"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37"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38"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5"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1177988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156461"/>
            <a:ext cx="841248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20" dirty="0">
                <a:latin typeface="Calibri"/>
                <a:cs typeface="Calibri"/>
              </a:rPr>
              <a:t> </a:t>
            </a:r>
            <a:r>
              <a:rPr sz="2400" spc="-5" dirty="0">
                <a:latin typeface="Calibri"/>
                <a:cs typeface="Calibri"/>
              </a:rPr>
              <a:t>queries.</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1576324" y="5842000"/>
            <a:ext cx="5882005" cy="0"/>
          </a:xfrm>
          <a:custGeom>
            <a:avLst/>
            <a:gdLst/>
            <a:ahLst/>
            <a:cxnLst/>
            <a:rect l="l" t="t" r="r" b="b"/>
            <a:pathLst>
              <a:path w="5882005">
                <a:moveTo>
                  <a:pt x="0" y="0"/>
                </a:moveTo>
                <a:lnTo>
                  <a:pt x="5881751" y="0"/>
                </a:lnTo>
              </a:path>
            </a:pathLst>
          </a:custGeom>
          <a:ln w="25400">
            <a:solidFill>
              <a:srgbClr val="1F487C"/>
            </a:solidFill>
          </a:ln>
        </p:spPr>
        <p:txBody>
          <a:bodyPr wrap="square" lIns="0" tIns="0" rIns="0" bIns="0" rtlCol="0"/>
          <a:lstStyle/>
          <a:p>
            <a:endParaRPr/>
          </a:p>
        </p:txBody>
      </p:sp>
      <p:sp>
        <p:nvSpPr>
          <p:cNvPr id="12" name="object 12"/>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047238" y="2117725"/>
            <a:ext cx="1905" cy="3582670"/>
          </a:xfrm>
          <a:custGeom>
            <a:avLst/>
            <a:gdLst/>
            <a:ahLst/>
            <a:cxnLst/>
            <a:rect l="l" t="t" r="r" b="b"/>
            <a:pathLst>
              <a:path w="1905" h="3582670">
                <a:moveTo>
                  <a:pt x="1524" y="0"/>
                </a:moveTo>
                <a:lnTo>
                  <a:pt x="0" y="3582187"/>
                </a:lnTo>
              </a:path>
            </a:pathLst>
          </a:custGeom>
          <a:ln w="25400">
            <a:solidFill>
              <a:srgbClr val="000000"/>
            </a:solidFill>
          </a:ln>
        </p:spPr>
        <p:txBody>
          <a:bodyPr wrap="square" lIns="0" tIns="0" rIns="0" bIns="0" rtlCol="0"/>
          <a:lstStyle/>
          <a:p>
            <a:endParaRPr/>
          </a:p>
        </p:txBody>
      </p:sp>
      <p:sp>
        <p:nvSpPr>
          <p:cNvPr id="14" name="object 14"/>
          <p:cNvSpPr txBox="1"/>
          <p:nvPr/>
        </p:nvSpPr>
        <p:spPr>
          <a:xfrm>
            <a:off x="1602994" y="2082545"/>
            <a:ext cx="1193800" cy="3684904"/>
          </a:xfrm>
          <a:prstGeom prst="rect">
            <a:avLst/>
          </a:prstGeom>
        </p:spPr>
        <p:txBody>
          <a:bodyPr vert="horz" wrap="square" lIns="0" tIns="13335" rIns="0" bIns="0" rtlCol="0">
            <a:spAutoFit/>
          </a:bodyPr>
          <a:lstStyle/>
          <a:p>
            <a:pPr marL="12700" marR="5080">
              <a:lnSpc>
                <a:spcPct val="100000"/>
              </a:lnSpc>
              <a:spcBef>
                <a:spcPts val="105"/>
              </a:spcBef>
            </a:pP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hw</a:t>
            </a:r>
            <a:r>
              <a:rPr sz="2000" b="1" dirty="0">
                <a:latin typeface="Calibri"/>
                <a:cs typeface="Calibri"/>
              </a:rPr>
              <a:t>in222  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spc="-10" dirty="0">
                <a:latin typeface="Calibri"/>
                <a:cs typeface="Calibri"/>
              </a:rPr>
              <a:t>Pankaj156  Pankaj156  </a:t>
            </a:r>
            <a:r>
              <a:rPr sz="2000" b="1" spc="-5" dirty="0">
                <a:latin typeface="Calibri"/>
                <a:cs typeface="Calibri"/>
              </a:rPr>
              <a:t>Cox12345  Cox12345  Cox12345  Cox12345</a:t>
            </a:r>
            <a:endParaRPr sz="2000">
              <a:latin typeface="Calibri"/>
              <a:cs typeface="Calibri"/>
            </a:endParaRPr>
          </a:p>
          <a:p>
            <a:pPr marL="12700">
              <a:lnSpc>
                <a:spcPct val="100000"/>
              </a:lnSpc>
              <a:spcBef>
                <a:spcPts val="5"/>
              </a:spcBef>
            </a:pPr>
            <a:r>
              <a:rPr sz="2000" b="1" dirty="0">
                <a:latin typeface="Calibri"/>
                <a:cs typeface="Calibri"/>
              </a:rPr>
              <a:t>As</a:t>
            </a:r>
            <a:r>
              <a:rPr sz="2000" b="1" spc="-10" dirty="0">
                <a:latin typeface="Calibri"/>
                <a:cs typeface="Calibri"/>
              </a:rPr>
              <a:t>hw</a:t>
            </a:r>
            <a:r>
              <a:rPr sz="2000" b="1" dirty="0">
                <a:latin typeface="Calibri"/>
                <a:cs typeface="Calibri"/>
              </a:rPr>
              <a:t>in222</a:t>
            </a:r>
            <a:endParaRPr sz="2000">
              <a:latin typeface="Calibri"/>
              <a:cs typeface="Calibri"/>
            </a:endParaRPr>
          </a:p>
          <a:p>
            <a:pPr marL="12700">
              <a:lnSpc>
                <a:spcPct val="100000"/>
              </a:lnSpc>
            </a:pPr>
            <a:r>
              <a:rPr sz="2000" b="1" spc="-5" dirty="0">
                <a:latin typeface="Calibri"/>
                <a:cs typeface="Calibri"/>
              </a:rPr>
              <a:t>Ashwin222</a:t>
            </a:r>
            <a:endParaRPr sz="2000">
              <a:latin typeface="Calibri"/>
              <a:cs typeface="Calibri"/>
            </a:endParaRPr>
          </a:p>
        </p:txBody>
      </p:sp>
      <p:sp>
        <p:nvSpPr>
          <p:cNvPr id="15" name="object 15"/>
          <p:cNvSpPr txBox="1"/>
          <p:nvPr/>
        </p:nvSpPr>
        <p:spPr>
          <a:xfrm>
            <a:off x="3355975" y="2082545"/>
            <a:ext cx="3002915" cy="3684904"/>
          </a:xfrm>
          <a:prstGeom prst="rect">
            <a:avLst/>
          </a:prstGeom>
        </p:spPr>
        <p:txBody>
          <a:bodyPr vert="horz" wrap="square" lIns="0" tIns="13335" rIns="0" bIns="0" rtlCol="0">
            <a:spAutoFit/>
          </a:bodyPr>
          <a:lstStyle/>
          <a:p>
            <a:pPr marL="12700">
              <a:lnSpc>
                <a:spcPct val="100000"/>
              </a:lnSpc>
              <a:spcBef>
                <a:spcPts val="105"/>
              </a:spcBef>
            </a:pPr>
            <a:r>
              <a:rPr sz="2000" spc="-15" dirty="0">
                <a:latin typeface="Calibri"/>
                <a:cs typeface="Calibri"/>
              </a:rPr>
              <a:t>Uefa </a:t>
            </a:r>
            <a:r>
              <a:rPr sz="2000" dirty="0">
                <a:latin typeface="Calibri"/>
                <a:cs typeface="Calibri"/>
              </a:rPr>
              <a:t>cup</a:t>
            </a:r>
          </a:p>
          <a:p>
            <a:pPr marL="12700" marR="5080">
              <a:lnSpc>
                <a:spcPct val="100000"/>
              </a:lnSpc>
            </a:pPr>
            <a:r>
              <a:rPr sz="2000" spc="-15" dirty="0">
                <a:latin typeface="Calibri"/>
                <a:cs typeface="Calibri"/>
              </a:rPr>
              <a:t>Uefa </a:t>
            </a:r>
            <a:r>
              <a:rPr sz="2000" dirty="0">
                <a:latin typeface="Calibri"/>
                <a:cs typeface="Calibri"/>
              </a:rPr>
              <a:t>champions league  </a:t>
            </a:r>
            <a:r>
              <a:rPr sz="2000" spc="-5" dirty="0">
                <a:latin typeface="Calibri"/>
                <a:cs typeface="Calibri"/>
              </a:rPr>
              <a:t>Champions </a:t>
            </a:r>
            <a:r>
              <a:rPr sz="2000" dirty="0">
                <a:latin typeface="Calibri"/>
                <a:cs typeface="Calibri"/>
              </a:rPr>
              <a:t>league </a:t>
            </a:r>
            <a:r>
              <a:rPr sz="2000" spc="-5" dirty="0">
                <a:latin typeface="Calibri"/>
                <a:cs typeface="Calibri"/>
              </a:rPr>
              <a:t>final  Champions </a:t>
            </a:r>
            <a:r>
              <a:rPr sz="2000" dirty="0">
                <a:latin typeface="Calibri"/>
                <a:cs typeface="Calibri"/>
              </a:rPr>
              <a:t>league </a:t>
            </a:r>
            <a:r>
              <a:rPr sz="2000" spc="-5" dirty="0">
                <a:latin typeface="Calibri"/>
                <a:cs typeface="Calibri"/>
              </a:rPr>
              <a:t>final </a:t>
            </a:r>
            <a:r>
              <a:rPr sz="2000" dirty="0">
                <a:latin typeface="Calibri"/>
                <a:cs typeface="Calibri"/>
              </a:rPr>
              <a:t>2007  </a:t>
            </a:r>
            <a:r>
              <a:rPr sz="2000" spc="-10" dirty="0">
                <a:latin typeface="Calibri"/>
                <a:cs typeface="Calibri"/>
              </a:rPr>
              <a:t>exchangeability</a:t>
            </a:r>
            <a:endParaRPr sz="2000" dirty="0">
              <a:latin typeface="Calibri"/>
              <a:cs typeface="Calibri"/>
            </a:endParaRPr>
          </a:p>
          <a:p>
            <a:pPr marL="12700" marR="137795">
              <a:lnSpc>
                <a:spcPct val="1000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 </a:t>
            </a:r>
            <a:r>
              <a:rPr sz="2000" spc="-5" dirty="0">
                <a:latin typeface="Calibri"/>
                <a:cs typeface="Calibri"/>
              </a:rPr>
              <a:t>theorem  </a:t>
            </a: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dirty="0">
              <a:latin typeface="Calibri"/>
              <a:cs typeface="Calibri"/>
            </a:endParaRPr>
          </a:p>
          <a:p>
            <a:pPr marL="12700">
              <a:lnSpc>
                <a:spcPct val="100000"/>
              </a:lnSpc>
            </a:pPr>
            <a:r>
              <a:rPr sz="2000" spc="-20" dirty="0">
                <a:latin typeface="Calibri"/>
                <a:cs typeface="Calibri"/>
              </a:rPr>
              <a:t>Warcraft</a:t>
            </a:r>
            <a:endParaRPr sz="2000" dirty="0">
              <a:latin typeface="Calibri"/>
              <a:cs typeface="Calibri"/>
            </a:endParaRPr>
          </a:p>
          <a:p>
            <a:pPr marL="12700" marR="1136015">
              <a:lnSpc>
                <a:spcPct val="100000"/>
              </a:lnSpc>
            </a:pPr>
            <a:r>
              <a:rPr sz="2000" spc="-5" dirty="0">
                <a:latin typeface="Calibri"/>
                <a:cs typeface="Calibri"/>
              </a:rPr>
              <a:t>Beatles</a:t>
            </a:r>
            <a:r>
              <a:rPr sz="2000" spc="-40" dirty="0">
                <a:latin typeface="Calibri"/>
                <a:cs typeface="Calibri"/>
              </a:rPr>
              <a:t> </a:t>
            </a:r>
            <a:r>
              <a:rPr sz="2000" spc="-5" dirty="0">
                <a:latin typeface="Calibri"/>
                <a:cs typeface="Calibri"/>
              </a:rPr>
              <a:t>anthology  Ubuntu</a:t>
            </a:r>
            <a:r>
              <a:rPr sz="2000" spc="-45" dirty="0">
                <a:latin typeface="Calibri"/>
                <a:cs typeface="Calibri"/>
              </a:rPr>
              <a:t> </a:t>
            </a:r>
            <a:r>
              <a:rPr sz="2000" spc="-20" dirty="0">
                <a:latin typeface="Calibri"/>
                <a:cs typeface="Calibri"/>
              </a:rPr>
              <a:t>breeze</a:t>
            </a:r>
            <a:endParaRPr sz="2000" dirty="0">
              <a:latin typeface="Calibri"/>
              <a:cs typeface="Calibri"/>
            </a:endParaRPr>
          </a:p>
          <a:p>
            <a:pPr marL="12700">
              <a:lnSpc>
                <a:spcPct val="100000"/>
              </a:lnSpc>
              <a:spcBef>
                <a:spcPts val="5"/>
              </a:spcBef>
            </a:pPr>
            <a:r>
              <a:rPr sz="2000" spc="-15" dirty="0">
                <a:latin typeface="Calibri"/>
                <a:cs typeface="Calibri"/>
              </a:rPr>
              <a:t>Grammy </a:t>
            </a:r>
            <a:r>
              <a:rPr sz="2000" dirty="0">
                <a:latin typeface="Calibri"/>
                <a:cs typeface="Calibri"/>
              </a:rPr>
              <a:t>2008</a:t>
            </a:r>
            <a:r>
              <a:rPr sz="2000" spc="-50" dirty="0">
                <a:latin typeface="Calibri"/>
                <a:cs typeface="Calibri"/>
              </a:rPr>
              <a:t> </a:t>
            </a:r>
            <a:r>
              <a:rPr sz="2000" spc="-5" dirty="0">
                <a:latin typeface="Calibri"/>
                <a:cs typeface="Calibri"/>
              </a:rPr>
              <a:t>nominees</a:t>
            </a:r>
            <a:endParaRPr sz="2000" dirty="0">
              <a:latin typeface="Calibri"/>
              <a:cs typeface="Calibri"/>
            </a:endParaRPr>
          </a:p>
          <a:p>
            <a:pPr marL="12700">
              <a:lnSpc>
                <a:spcPct val="100000"/>
              </a:lnSpc>
            </a:pPr>
            <a:r>
              <a:rPr sz="2000" spc="-15" dirty="0">
                <a:latin typeface="Calibri"/>
                <a:cs typeface="Calibri"/>
              </a:rPr>
              <a:t>Amy </a:t>
            </a:r>
            <a:r>
              <a:rPr sz="2000" dirty="0">
                <a:latin typeface="Calibri"/>
                <a:cs typeface="Calibri"/>
              </a:rPr>
              <a:t>Winehouse</a:t>
            </a:r>
            <a:r>
              <a:rPr sz="2000" spc="-45" dirty="0">
                <a:latin typeface="Calibri"/>
                <a:cs typeface="Calibri"/>
              </a:rPr>
              <a:t> </a:t>
            </a:r>
            <a:r>
              <a:rPr sz="2000" spc="-5" dirty="0">
                <a:latin typeface="Calibri"/>
                <a:cs typeface="Calibri"/>
              </a:rPr>
              <a:t>rehab</a:t>
            </a:r>
            <a:endParaRPr sz="2000" dirty="0">
              <a:latin typeface="Calibri"/>
              <a:cs typeface="Calibri"/>
            </a:endParaRPr>
          </a:p>
        </p:txBody>
      </p:sp>
      <p:sp>
        <p:nvSpPr>
          <p:cNvPr id="17"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12878217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083310"/>
            <a:ext cx="8411845" cy="903605"/>
          </a:xfrm>
          <a:prstGeom prst="rect">
            <a:avLst/>
          </a:prstGeom>
        </p:spPr>
        <p:txBody>
          <a:bodyPr vert="horz" wrap="square" lIns="0" tIns="85725" rIns="0" bIns="0" rtlCol="0">
            <a:spAutoFit/>
          </a:bodyPr>
          <a:lstStyle/>
          <a:p>
            <a:pPr marL="12700">
              <a:lnSpc>
                <a:spcPct val="100000"/>
              </a:lnSpc>
              <a:spcBef>
                <a:spcPts val="675"/>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30" dirty="0">
                <a:latin typeface="Calibri"/>
                <a:cs typeface="Calibri"/>
              </a:rPr>
              <a:t> </a:t>
            </a:r>
            <a:r>
              <a:rPr sz="2400" spc="-5" dirty="0">
                <a:latin typeface="Calibri"/>
                <a:cs typeface="Calibri"/>
              </a:rPr>
              <a:t>queries.</a:t>
            </a:r>
            <a:endParaRPr sz="2400">
              <a:latin typeface="Calibri"/>
              <a:cs typeface="Calibri"/>
            </a:endParaRPr>
          </a:p>
          <a:p>
            <a:pPr marL="12700">
              <a:lnSpc>
                <a:spcPct val="100000"/>
              </a:lnSpc>
              <a:spcBef>
                <a:spcPts val="575"/>
              </a:spcBef>
            </a:pPr>
            <a:r>
              <a:rPr sz="2400" b="1" spc="-5" dirty="0">
                <a:latin typeface="Calibri"/>
                <a:cs typeface="Calibri"/>
              </a:rPr>
              <a:t>UserIDs </a:t>
            </a:r>
            <a:r>
              <a:rPr sz="2400" b="1" spc="-15" dirty="0">
                <a:latin typeface="Calibri"/>
                <a:cs typeface="Calibri"/>
              </a:rPr>
              <a:t>were </a:t>
            </a:r>
            <a:r>
              <a:rPr sz="2400" b="1" spc="-10" dirty="0">
                <a:latin typeface="Calibri"/>
                <a:cs typeface="Calibri"/>
              </a:rPr>
              <a:t>replaced </a:t>
            </a:r>
            <a:r>
              <a:rPr sz="2400" b="1" spc="-15" dirty="0">
                <a:latin typeface="Calibri"/>
                <a:cs typeface="Calibri"/>
              </a:rPr>
              <a:t>by </a:t>
            </a:r>
            <a:r>
              <a:rPr sz="2400" b="1" spc="-10" dirty="0">
                <a:latin typeface="Calibri"/>
                <a:cs typeface="Calibri"/>
              </a:rPr>
              <a:t>random numbers</a:t>
            </a:r>
            <a:r>
              <a:rPr sz="2400" b="1" spc="5" dirty="0">
                <a:latin typeface="Calibri"/>
                <a:cs typeface="Calibri"/>
              </a:rPr>
              <a:t> </a:t>
            </a:r>
            <a:r>
              <a:rPr sz="2400" dirty="0">
                <a:latin typeface="Calibri"/>
                <a:cs typeface="Calibri"/>
              </a:rPr>
              <a:t>…</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1576324" y="2105025"/>
          <a:ext cx="5882005" cy="3734435"/>
        </p:xfrm>
        <a:graphic>
          <a:graphicData uri="http://schemas.openxmlformats.org/drawingml/2006/table">
            <a:tbl>
              <a:tblPr firstRow="1" bandRow="1">
                <a:tableStyleId>{2D5ABB26-0587-4C30-8999-92F81FD0307C}</a:tableStyleId>
              </a:tblPr>
              <a:tblGrid>
                <a:gridCol w="1471930">
                  <a:extLst>
                    <a:ext uri="{9D8B030D-6E8A-4147-A177-3AD203B41FA5}">
                      <a16:colId xmlns:a16="http://schemas.microsoft.com/office/drawing/2014/main" val="20000"/>
                    </a:ext>
                  </a:extLst>
                </a:gridCol>
                <a:gridCol w="4410075">
                  <a:extLst>
                    <a:ext uri="{9D8B030D-6E8A-4147-A177-3AD203B41FA5}">
                      <a16:colId xmlns:a16="http://schemas.microsoft.com/office/drawing/2014/main" val="20001"/>
                    </a:ext>
                  </a:extLst>
                </a:gridCol>
              </a:tblGrid>
              <a:tr h="333375">
                <a:tc>
                  <a:txBody>
                    <a:bodyPr/>
                    <a:lstStyle/>
                    <a:p>
                      <a:pPr marL="38735">
                        <a:lnSpc>
                          <a:spcPts val="2325"/>
                        </a:lnSpc>
                      </a:pPr>
                      <a:r>
                        <a:rPr sz="2000" b="1" dirty="0">
                          <a:latin typeface="Calibri"/>
                          <a:cs typeface="Calibri"/>
                        </a:rPr>
                        <a:t>865712345</a:t>
                      </a:r>
                      <a:endParaRPr sz="2000" dirty="0">
                        <a:latin typeface="Calibri"/>
                        <a:cs typeface="Calibri"/>
                      </a:endParaRPr>
                    </a:p>
                  </a:txBody>
                  <a:tcPr marL="0" marR="0" marT="0" marB="0">
                    <a:lnR w="28575">
                      <a:solidFill>
                        <a:srgbClr val="000000"/>
                      </a:solidFill>
                      <a:prstDash val="solid"/>
                    </a:lnR>
                  </a:tcPr>
                </a:tc>
                <a:tc>
                  <a:txBody>
                    <a:bodyPr/>
                    <a:lstStyle/>
                    <a:p>
                      <a:pPr marL="320040">
                        <a:lnSpc>
                          <a:spcPts val="2325"/>
                        </a:lnSpc>
                      </a:pPr>
                      <a:r>
                        <a:rPr sz="2000" spc="-15" dirty="0">
                          <a:latin typeface="Calibri"/>
                          <a:cs typeface="Calibri"/>
                        </a:rPr>
                        <a:t>Uefa </a:t>
                      </a:r>
                      <a:r>
                        <a:rPr sz="2000" dirty="0">
                          <a:latin typeface="Calibri"/>
                          <a:cs typeface="Calibri"/>
                        </a:rPr>
                        <a:t>cup</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0"/>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Uefa </a:t>
                      </a:r>
                      <a:r>
                        <a:rPr sz="2000" dirty="0">
                          <a:latin typeface="Calibri"/>
                          <a:cs typeface="Calibri"/>
                        </a:rPr>
                        <a:t>champions</a:t>
                      </a:r>
                      <a:r>
                        <a:rPr sz="2000" spc="-15" dirty="0">
                          <a:latin typeface="Calibri"/>
                          <a:cs typeface="Calibri"/>
                        </a:rPr>
                        <a:t> </a:t>
                      </a:r>
                      <a:r>
                        <a:rPr sz="2000" dirty="0">
                          <a:latin typeface="Calibri"/>
                          <a:cs typeface="Calibri"/>
                        </a:rPr>
                        <a:t>league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1"/>
                  </a:ext>
                </a:extLst>
              </a:tr>
              <a:tr h="304165">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a:t>
                      </a:r>
                      <a:r>
                        <a:rPr sz="2000" spc="-35" dirty="0">
                          <a:latin typeface="Calibri"/>
                          <a:cs typeface="Calibri"/>
                        </a:rPr>
                        <a:t> </a:t>
                      </a:r>
                      <a:r>
                        <a:rPr sz="2000" spc="-5" dirty="0">
                          <a:latin typeface="Calibri"/>
                          <a:cs typeface="Calibri"/>
                        </a:rPr>
                        <a:t>final</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2"/>
                  </a:ext>
                </a:extLst>
              </a:tr>
              <a:tr h="30480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 </a:t>
                      </a:r>
                      <a:r>
                        <a:rPr sz="2000" spc="-5" dirty="0">
                          <a:latin typeface="Calibri"/>
                          <a:cs typeface="Calibri"/>
                        </a:rPr>
                        <a:t>final</a:t>
                      </a:r>
                      <a:r>
                        <a:rPr sz="2000" spc="-35" dirty="0">
                          <a:latin typeface="Calibri"/>
                          <a:cs typeface="Calibri"/>
                        </a:rPr>
                        <a:t> </a:t>
                      </a:r>
                      <a:r>
                        <a:rPr sz="2000" dirty="0">
                          <a:latin typeface="Calibri"/>
                          <a:cs typeface="Calibri"/>
                        </a:rPr>
                        <a:t>2007</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3"/>
                  </a:ext>
                </a:extLst>
              </a:tr>
              <a:tr h="304165">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exchangeability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r h="304800">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a:t>
                      </a:r>
                      <a:r>
                        <a:rPr sz="2000" dirty="0">
                          <a:latin typeface="Calibri"/>
                          <a:cs typeface="Calibri"/>
                        </a:rPr>
                        <a:t> </a:t>
                      </a:r>
                      <a:r>
                        <a:rPr sz="2000" spc="-5" dirty="0">
                          <a:latin typeface="Calibri"/>
                          <a:cs typeface="Calibri"/>
                        </a:rPr>
                        <a:t>theorem</a:t>
                      </a:r>
                      <a:endParaRPr sz="2000" dirty="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5"/>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6"/>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20" dirty="0">
                          <a:latin typeface="Calibri"/>
                          <a:cs typeface="Calibri"/>
                        </a:rPr>
                        <a:t>Warcraft</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7"/>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Beatles</a:t>
                      </a:r>
                      <a:r>
                        <a:rPr sz="2000" spc="0" dirty="0">
                          <a:latin typeface="Calibri"/>
                          <a:cs typeface="Calibri"/>
                        </a:rPr>
                        <a:t> </a:t>
                      </a:r>
                      <a:r>
                        <a:rPr sz="2000" spc="-5" dirty="0">
                          <a:latin typeface="Calibri"/>
                          <a:cs typeface="Calibri"/>
                        </a:rPr>
                        <a:t>anthology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8"/>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Ubuntu</a:t>
                      </a:r>
                      <a:r>
                        <a:rPr sz="2000" spc="-40" dirty="0">
                          <a:latin typeface="Calibri"/>
                          <a:cs typeface="Calibri"/>
                        </a:rPr>
                        <a:t> </a:t>
                      </a:r>
                      <a:r>
                        <a:rPr sz="2000" spc="-20" dirty="0">
                          <a:latin typeface="Calibri"/>
                          <a:cs typeface="Calibri"/>
                        </a:rPr>
                        <a:t>breeze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9"/>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Grammy </a:t>
                      </a:r>
                      <a:r>
                        <a:rPr sz="2000" dirty="0">
                          <a:latin typeface="Calibri"/>
                          <a:cs typeface="Calibri"/>
                        </a:rPr>
                        <a:t>2008</a:t>
                      </a:r>
                      <a:r>
                        <a:rPr sz="2000" spc="-40" dirty="0">
                          <a:latin typeface="Calibri"/>
                          <a:cs typeface="Calibri"/>
                        </a:rPr>
                        <a:t> </a:t>
                      </a:r>
                      <a:r>
                        <a:rPr sz="2000" spc="-5" dirty="0">
                          <a:latin typeface="Calibri"/>
                          <a:cs typeface="Calibri"/>
                        </a:rPr>
                        <a:t>nominees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10"/>
                  </a:ext>
                </a:extLst>
              </a:tr>
              <a:tr h="35433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lnB w="28575">
                      <a:solidFill>
                        <a:srgbClr val="1F487C"/>
                      </a:solidFill>
                      <a:prstDash val="solid"/>
                    </a:lnB>
                  </a:tcPr>
                </a:tc>
                <a:tc>
                  <a:txBody>
                    <a:bodyPr/>
                    <a:lstStyle/>
                    <a:p>
                      <a:pPr marL="320040">
                        <a:lnSpc>
                          <a:spcPts val="2100"/>
                        </a:lnSpc>
                      </a:pPr>
                      <a:r>
                        <a:rPr sz="2000" spc="-15" dirty="0">
                          <a:latin typeface="Calibri"/>
                          <a:cs typeface="Calibri"/>
                        </a:rPr>
                        <a:t>Amy </a:t>
                      </a:r>
                      <a:r>
                        <a:rPr sz="2000" dirty="0">
                          <a:latin typeface="Calibri"/>
                          <a:cs typeface="Calibri"/>
                        </a:rPr>
                        <a:t>Winehouse</a:t>
                      </a:r>
                      <a:r>
                        <a:rPr sz="2000" spc="-40" dirty="0">
                          <a:latin typeface="Calibri"/>
                          <a:cs typeface="Calibri"/>
                        </a:rPr>
                        <a:t> </a:t>
                      </a:r>
                      <a:r>
                        <a:rPr sz="2000" spc="-5" dirty="0">
                          <a:latin typeface="Calibri"/>
                          <a:cs typeface="Calibri"/>
                        </a:rPr>
                        <a:t>rehab</a:t>
                      </a:r>
                      <a:endParaRPr sz="2000">
                        <a:latin typeface="Calibri"/>
                        <a:cs typeface="Calibri"/>
                      </a:endParaRPr>
                    </a:p>
                  </a:txBody>
                  <a:tcPr marL="0" marR="0" marT="0" marB="0">
                    <a:lnL w="28575">
                      <a:solidFill>
                        <a:srgbClr val="000000"/>
                      </a:solidFill>
                      <a:prstDash val="solid"/>
                    </a:lnL>
                    <a:lnB w="28575">
                      <a:solidFill>
                        <a:srgbClr val="1F487C"/>
                      </a:solidFill>
                      <a:prstDash val="solid"/>
                    </a:lnB>
                  </a:tcPr>
                </a:tc>
                <a:extLst>
                  <a:ext uri="{0D108BD9-81ED-4DB2-BD59-A6C34878D82A}">
                    <a16:rowId xmlns:a16="http://schemas.microsoft.com/office/drawing/2014/main" val="10011"/>
                  </a:ext>
                </a:extLst>
              </a:tr>
            </a:tbl>
          </a:graphicData>
        </a:graphic>
      </p:graphicFrame>
      <p:sp>
        <p:nvSpPr>
          <p:cNvPr id="14"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4288564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05" y="221945"/>
            <a:ext cx="3029585" cy="635000"/>
          </a:xfrm>
          <a:prstGeom prst="rect">
            <a:avLst/>
          </a:prstGeom>
        </p:spPr>
        <p:txBody>
          <a:bodyPr vert="horz" wrap="square" lIns="0" tIns="12065" rIns="0" bIns="0" rtlCol="0">
            <a:spAutoFit/>
          </a:bodyPr>
          <a:lstStyle/>
          <a:p>
            <a:pPr marL="12700">
              <a:lnSpc>
                <a:spcPct val="100000"/>
              </a:lnSpc>
              <a:spcBef>
                <a:spcPts val="95"/>
              </a:spcBef>
            </a:pPr>
            <a:r>
              <a:rPr sz="4000" spc="-15" dirty="0">
                <a:solidFill>
                  <a:srgbClr val="1F487C"/>
                </a:solidFill>
                <a:latin typeface="Calibri"/>
                <a:cs typeface="Calibri"/>
              </a:rPr>
              <a:t>Privacy</a:t>
            </a:r>
            <a:r>
              <a:rPr sz="4000" spc="-55" dirty="0">
                <a:solidFill>
                  <a:srgbClr val="1F487C"/>
                </a:solidFill>
                <a:latin typeface="Calibri"/>
                <a:cs typeface="Calibri"/>
              </a:rPr>
              <a:t> </a:t>
            </a:r>
            <a:r>
              <a:rPr sz="4000" spc="-15" dirty="0">
                <a:solidFill>
                  <a:srgbClr val="1F487C"/>
                </a:solidFill>
                <a:latin typeface="Calibri"/>
                <a:cs typeface="Calibri"/>
              </a:rPr>
              <a:t>Breach</a:t>
            </a:r>
            <a:endParaRPr sz="4000">
              <a:latin typeface="Calibri"/>
              <a:cs typeface="Calibri"/>
            </a:endParaRPr>
          </a:p>
        </p:txBody>
      </p:sp>
      <p:sp>
        <p:nvSpPr>
          <p:cNvPr id="3" name="object 3"/>
          <p:cNvSpPr/>
          <p:nvPr/>
        </p:nvSpPr>
        <p:spPr>
          <a:xfrm>
            <a:off x="338327" y="1252727"/>
            <a:ext cx="8805672" cy="18836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162" y="1447800"/>
            <a:ext cx="8224774"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276600"/>
            <a:ext cx="1809750"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58406" y="1093978"/>
            <a:ext cx="1624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mbria Math"/>
                <a:cs typeface="Cambria Math"/>
              </a:rPr>
              <a:t>[NYTimes</a:t>
            </a:r>
            <a:r>
              <a:rPr sz="1800" spc="-75" dirty="0">
                <a:latin typeface="Cambria Math"/>
                <a:cs typeface="Cambria Math"/>
              </a:rPr>
              <a:t> </a:t>
            </a:r>
            <a:r>
              <a:rPr sz="1800" spc="-5" dirty="0">
                <a:latin typeface="Cambria Math"/>
                <a:cs typeface="Cambria Math"/>
              </a:rPr>
              <a:t>2006]</a:t>
            </a:r>
            <a:endParaRPr sz="1800">
              <a:latin typeface="Cambria Math"/>
              <a:cs typeface="Cambria Math"/>
            </a:endParaRPr>
          </a:p>
        </p:txBody>
      </p:sp>
    </p:spTree>
    <p:extLst>
      <p:ext uri="{BB962C8B-B14F-4D97-AF65-F5344CB8AC3E}">
        <p14:creationId xmlns:p14="http://schemas.microsoft.com/office/powerpoint/2010/main" val="1128332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tLang="x-none"/>
              <a:t>Case Study: AOL Search Data</a:t>
            </a:r>
          </a:p>
        </p:txBody>
      </p:sp>
      <p:sp>
        <p:nvSpPr>
          <p:cNvPr id="571395" name="Rectangle 3"/>
          <p:cNvSpPr>
            <a:spLocks noGrp="1" noChangeArrowheads="1"/>
          </p:cNvSpPr>
          <p:nvPr>
            <p:ph type="body" idx="1"/>
          </p:nvPr>
        </p:nvSpPr>
        <p:spPr>
          <a:xfrm>
            <a:off x="457200" y="1524000"/>
            <a:ext cx="8686800" cy="4343400"/>
          </a:xfrm>
        </p:spPr>
        <p:txBody>
          <a:bodyPr/>
          <a:lstStyle/>
          <a:p>
            <a:pPr eaLnBrk="1" hangingPunct="1"/>
            <a:r>
              <a:rPr lang="en-US" altLang="x-none">
                <a:solidFill>
                  <a:srgbClr val="CC3300"/>
                </a:solidFill>
              </a:rPr>
              <a:t>Raw data</a:t>
            </a:r>
            <a:r>
              <a:rPr lang="en-US" altLang="x-none"/>
              <a:t>: 20M search queries for 650K users from 2006</a:t>
            </a:r>
          </a:p>
          <a:p>
            <a:pPr eaLnBrk="1" hangingPunct="1"/>
            <a:r>
              <a:rPr lang="en-US" altLang="x-none">
                <a:solidFill>
                  <a:srgbClr val="CC3300"/>
                </a:solidFill>
              </a:rPr>
              <a:t>Why released</a:t>
            </a:r>
            <a:r>
              <a:rPr lang="en-US" altLang="x-none"/>
              <a:t>: allow researchers to understand search patterns</a:t>
            </a:r>
          </a:p>
          <a:p>
            <a:pPr eaLnBrk="1" hangingPunct="1"/>
            <a:r>
              <a:rPr lang="en-US" altLang="x-none">
                <a:solidFill>
                  <a:srgbClr val="CC3300"/>
                </a:solidFill>
              </a:rPr>
              <a:t>How anonymized</a:t>
            </a:r>
            <a:r>
              <a:rPr lang="en-US" altLang="x-none"/>
              <a:t>: user identifiers removed</a:t>
            </a:r>
          </a:p>
          <a:p>
            <a:pPr lvl="1" eaLnBrk="1" hangingPunct="1"/>
            <a:r>
              <a:rPr lang="en-US" altLang="x-none"/>
              <a:t>All searches from same user linked by an arbitrary identifier</a:t>
            </a:r>
          </a:p>
          <a:p>
            <a:pPr eaLnBrk="1" hangingPunct="1"/>
            <a:r>
              <a:rPr lang="en-US" altLang="x-none">
                <a:solidFill>
                  <a:srgbClr val="CC3300"/>
                </a:solidFill>
              </a:rPr>
              <a:t>Attacks</a:t>
            </a:r>
            <a:r>
              <a:rPr lang="en-US" altLang="x-none"/>
              <a:t>: many successful attacks identified individual users</a:t>
            </a:r>
          </a:p>
          <a:p>
            <a:pPr lvl="1" eaLnBrk="1" hangingPunct="1"/>
            <a:r>
              <a:rPr lang="en-US" altLang="x-none"/>
              <a:t>Ego-surfers: people typed in their own names</a:t>
            </a:r>
          </a:p>
          <a:p>
            <a:pPr lvl="1" eaLnBrk="1" hangingPunct="1"/>
            <a:r>
              <a:rPr lang="en-US" altLang="x-none"/>
              <a:t>Zip codes and town names identify an area</a:t>
            </a:r>
          </a:p>
          <a:p>
            <a:pPr lvl="1" eaLnBrk="1" hangingPunct="1"/>
            <a:r>
              <a:rPr lang="en-US" altLang="x-none"/>
              <a:t>NY Times identified 4417749 as 62yr old GA widow </a:t>
            </a:r>
            <a:r>
              <a:rPr lang="en-US" altLang="x-none" sz="2000">
                <a:solidFill>
                  <a:schemeClr val="bg2"/>
                </a:solidFill>
                <a:latin typeface="Arial Narrow" charset="0"/>
              </a:rPr>
              <a:t>[Barbaro Zeller 06]</a:t>
            </a:r>
          </a:p>
          <a:p>
            <a:pPr eaLnBrk="1" hangingPunct="1"/>
            <a:r>
              <a:rPr lang="en-US" altLang="x-none">
                <a:solidFill>
                  <a:srgbClr val="CC3300"/>
                </a:solidFill>
              </a:rPr>
              <a:t>Consequences</a:t>
            </a:r>
            <a:r>
              <a:rPr lang="en-US" altLang="x-none"/>
              <a:t>: CTO resigned, two researchers fired</a:t>
            </a:r>
          </a:p>
          <a:p>
            <a:pPr lvl="1" eaLnBrk="1" hangingPunct="1"/>
            <a:r>
              <a:rPr lang="en-US" altLang="x-none"/>
              <a:t>Well-intentioned effort failed due to inadequate anonymization</a:t>
            </a:r>
          </a:p>
          <a:p>
            <a:pPr lvl="1" eaLnBrk="1" hangingPunct="1"/>
            <a:endParaRPr lang="en-US" altLang="x-none"/>
          </a:p>
        </p:txBody>
      </p:sp>
      <p:pic>
        <p:nvPicPr>
          <p:cNvPr id="922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147638"/>
            <a:ext cx="18383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49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1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13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385" y="684144"/>
            <a:ext cx="65424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Can</a:t>
            </a:r>
            <a:r>
              <a:rPr lang="en-US" sz="4000" dirty="0">
                <a:solidFill>
                  <a:srgbClr val="1F497D"/>
                </a:solidFill>
              </a:rPr>
              <a:t> </a:t>
            </a:r>
            <a:r>
              <a:rPr sz="4000" dirty="0">
                <a:solidFill>
                  <a:srgbClr val="1F497D"/>
                </a:solidFill>
              </a:rPr>
              <a:t>we</a:t>
            </a:r>
            <a:r>
              <a:rPr lang="en-US" sz="4000" dirty="0">
                <a:solidFill>
                  <a:srgbClr val="1F497D"/>
                </a:solidFill>
              </a:rPr>
              <a:t> </a:t>
            </a:r>
            <a:r>
              <a:rPr sz="4000" dirty="0">
                <a:solidFill>
                  <a:srgbClr val="1F497D"/>
                </a:solidFill>
              </a:rPr>
              <a:t>release</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alone?</a:t>
            </a:r>
            <a:r>
              <a:rPr lang="en-US" sz="4000" dirty="0">
                <a:solidFill>
                  <a:srgbClr val="1F497D"/>
                </a:solidFill>
              </a:rPr>
              <a:t> </a:t>
            </a:r>
            <a:endParaRPr sz="4000" dirty="0"/>
          </a:p>
        </p:txBody>
      </p:sp>
      <p:sp>
        <p:nvSpPr>
          <p:cNvPr id="4" name="object 4"/>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9" name="object 9"/>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0" name="object 10"/>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1" name="object 11"/>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2" name="object 12"/>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3" name="object 13"/>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5" name="object 15"/>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6" name="object 16"/>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8" name="object 18"/>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9" name="object 19"/>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20" name="object 20"/>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4" name="object 24"/>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6" name="object 26"/>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7" name="object 27"/>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8" name="object 28"/>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9" name="object 29"/>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1" name="object 31"/>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2" name="object 32"/>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4" name="object 34"/>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5" name="object 35"/>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7" name="object 37"/>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8" name="object 38"/>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9" name="object 39"/>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40" name="object 40"/>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1" name="object 41"/>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2" name="object 42"/>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3" name="object 43"/>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4" name="object 44"/>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5" name="object 45"/>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7" name="object 47"/>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49807" y="1629075"/>
            <a:ext cx="3143885" cy="1633220"/>
          </a:xfrm>
          <a:custGeom>
            <a:avLst/>
            <a:gdLst/>
            <a:ahLst/>
            <a:cxnLst/>
            <a:rect l="l" t="t" r="r" b="b"/>
            <a:pathLst>
              <a:path w="3143885" h="1633220">
                <a:moveTo>
                  <a:pt x="0" y="0"/>
                </a:moveTo>
                <a:lnTo>
                  <a:pt x="3143411" y="0"/>
                </a:lnTo>
                <a:lnTo>
                  <a:pt x="3143411" y="1632959"/>
                </a:lnTo>
                <a:lnTo>
                  <a:pt x="0" y="1632959"/>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249807" y="1629076"/>
            <a:ext cx="3143885" cy="1633220"/>
          </a:xfrm>
          <a:custGeom>
            <a:avLst/>
            <a:gdLst/>
            <a:ahLst/>
            <a:cxnLst/>
            <a:rect l="l" t="t" r="r" b="b"/>
            <a:pathLst>
              <a:path w="3143885" h="1633220">
                <a:moveTo>
                  <a:pt x="0" y="0"/>
                </a:moveTo>
                <a:lnTo>
                  <a:pt x="3143411" y="0"/>
                </a:lnTo>
                <a:lnTo>
                  <a:pt x="3143411" y="1632958"/>
                </a:lnTo>
                <a:lnTo>
                  <a:pt x="0" y="1632958"/>
                </a:lnTo>
                <a:lnTo>
                  <a:pt x="0" y="0"/>
                </a:lnTo>
                <a:close/>
              </a:path>
            </a:pathLst>
          </a:custGeom>
          <a:ln w="25399">
            <a:solidFill>
              <a:srgbClr val="000000"/>
            </a:solidFill>
          </a:ln>
        </p:spPr>
        <p:txBody>
          <a:bodyPr wrap="square" lIns="0" tIns="0" rIns="0" bIns="0" rtlCol="0"/>
          <a:lstStyle/>
          <a:p>
            <a:endParaRPr/>
          </a:p>
        </p:txBody>
      </p:sp>
      <p:sp>
        <p:nvSpPr>
          <p:cNvPr id="50" name="object 50"/>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51" name="object 51"/>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52" name="object 52"/>
          <p:cNvSpPr txBox="1"/>
          <p:nvPr/>
        </p:nvSpPr>
        <p:spPr>
          <a:xfrm>
            <a:off x="237107" y="1792776"/>
            <a:ext cx="3169285" cy="1303020"/>
          </a:xfrm>
          <a:prstGeom prst="rect">
            <a:avLst/>
          </a:prstGeom>
        </p:spPr>
        <p:txBody>
          <a:bodyPr vert="horz" wrap="square" lIns="0" tIns="13970" rIns="0" bIns="0" rtlCol="0">
            <a:spAutoFit/>
          </a:bodyPr>
          <a:lstStyle/>
          <a:p>
            <a:pPr marL="275590" marR="182245" algn="ctr">
              <a:lnSpc>
                <a:spcPct val="99700"/>
              </a:lnSpc>
              <a:spcBef>
                <a:spcPts val="110"/>
              </a:spcBef>
            </a:pP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the</a:t>
            </a:r>
            <a:r>
              <a:rPr lang="en-US" sz="2800" dirty="0">
                <a:solidFill>
                  <a:srgbClr val="FFFFFF"/>
                </a:solidFill>
                <a:latin typeface="Calibri"/>
                <a:cs typeface="Calibri"/>
              </a:rPr>
              <a:t> </a:t>
            </a:r>
            <a:r>
              <a:rPr sz="2800" dirty="0">
                <a:solidFill>
                  <a:srgbClr val="FFFFFF"/>
                </a:solidFill>
                <a:latin typeface="Calibri"/>
                <a:cs typeface="Calibri"/>
              </a:rPr>
              <a:t>data</a:t>
            </a:r>
            <a:r>
              <a:rPr lang="en-US" sz="2800" dirty="0">
                <a:solidFill>
                  <a:srgbClr val="FFFFFF"/>
                </a:solidFill>
                <a:latin typeface="Calibri"/>
                <a:cs typeface="Calibri"/>
              </a:rPr>
              <a:t> </a:t>
            </a:r>
            <a:r>
              <a:rPr sz="2800" dirty="0">
                <a:solidFill>
                  <a:srgbClr val="FFFFFF"/>
                </a:solidFill>
                <a:latin typeface="Calibri"/>
                <a:cs typeface="Calibri"/>
              </a:rPr>
              <a:t>  “</a:t>
            </a:r>
            <a:r>
              <a:rPr sz="2800" spc="-5" dirty="0">
                <a:solidFill>
                  <a:srgbClr val="FFFFFF"/>
                </a:solidFill>
                <a:latin typeface="Calibri"/>
                <a:cs typeface="Calibri"/>
              </a:rPr>
              <a:t>a</a:t>
            </a:r>
            <a:r>
              <a:rPr sz="2800" dirty="0">
                <a:solidFill>
                  <a:srgbClr val="FFFFFF"/>
                </a:solidFill>
                <a:latin typeface="Calibri"/>
                <a:cs typeface="Calibri"/>
              </a:rPr>
              <a:t>n</a:t>
            </a:r>
            <a:r>
              <a:rPr sz="2800" spc="-5" dirty="0">
                <a:solidFill>
                  <a:srgbClr val="FFFFFF"/>
                </a:solidFill>
                <a:latin typeface="Calibri"/>
                <a:cs typeface="Calibri"/>
              </a:rPr>
              <a:t>o</a:t>
            </a:r>
            <a:r>
              <a:rPr sz="2800" dirty="0">
                <a:solidFill>
                  <a:srgbClr val="FFFFFF"/>
                </a:solidFill>
                <a:latin typeface="Calibri"/>
                <a:cs typeface="Calibri"/>
              </a:rPr>
              <a:t>n</a:t>
            </a:r>
            <a:r>
              <a:rPr sz="2800" spc="-5" dirty="0">
                <a:solidFill>
                  <a:srgbClr val="FFFFFF"/>
                </a:solidFill>
                <a:latin typeface="Calibri"/>
                <a:cs typeface="Calibri"/>
              </a:rPr>
              <a:t>ymo</a:t>
            </a:r>
            <a:r>
              <a:rPr sz="2800" dirty="0">
                <a:solidFill>
                  <a:srgbClr val="FFFFFF"/>
                </a:solidFill>
                <a:latin typeface="Calibri"/>
                <a:cs typeface="Calibri"/>
              </a:rPr>
              <a:t>u</a:t>
            </a:r>
            <a:r>
              <a:rPr sz="2800" spc="-5" dirty="0">
                <a:solidFill>
                  <a:srgbClr val="FFFFFF"/>
                </a:solidFill>
                <a:latin typeface="Calibri"/>
                <a:cs typeface="Calibri"/>
              </a:rPr>
              <a:t>s</a:t>
            </a:r>
            <a:r>
              <a:rPr sz="2800" dirty="0">
                <a:solidFill>
                  <a:srgbClr val="FFFFFF"/>
                </a:solidFill>
                <a:latin typeface="Calibri"/>
                <a:cs typeface="Calibri"/>
              </a:rPr>
              <a:t>l</a:t>
            </a:r>
            <a:r>
              <a:rPr sz="2800" spc="-5" dirty="0">
                <a:solidFill>
                  <a:srgbClr val="FFFFFF"/>
                </a:solidFill>
                <a:latin typeface="Calibri"/>
                <a:cs typeface="Calibri"/>
              </a:rPr>
              <a:t>y</a:t>
            </a:r>
            <a:r>
              <a:rPr sz="2800" dirty="0">
                <a:solidFill>
                  <a:srgbClr val="FFFFFF"/>
                </a:solidFill>
                <a:latin typeface="Calibri"/>
                <a:cs typeface="Calibri"/>
              </a:rPr>
              <a:t>”</a:t>
            </a:r>
            <a:r>
              <a:rPr lang="en-US" sz="2800" spc="10" dirty="0">
                <a:solidFill>
                  <a:srgbClr val="FFFFFF"/>
                </a:solidFill>
                <a:latin typeface="Calibri"/>
                <a:cs typeface="Calibri"/>
              </a:rPr>
              <a:t> </a:t>
            </a:r>
            <a:r>
              <a:rPr sz="2800" spc="-5" dirty="0">
                <a:solidFill>
                  <a:srgbClr val="FFFFFF"/>
                </a:solidFill>
                <a:latin typeface="Calibri"/>
                <a:cs typeface="Calibri"/>
              </a:rPr>
              <a:t>or</a:t>
            </a:r>
            <a:r>
              <a:rPr lang="en-US" sz="2800" spc="10" dirty="0">
                <a:solidFill>
                  <a:srgbClr val="FFFFFF"/>
                </a:solidFill>
                <a:latin typeface="Calibri"/>
                <a:cs typeface="Calibri"/>
              </a:rPr>
              <a:t> </a:t>
            </a:r>
            <a:r>
              <a:rPr sz="2800" spc="10" dirty="0">
                <a:solidFill>
                  <a:srgbClr val="FFFFFF"/>
                </a:solidFill>
                <a:latin typeface="Calibri"/>
                <a:cs typeface="Calibri"/>
              </a:rPr>
              <a:t>  </a:t>
            </a: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a</a:t>
            </a:r>
            <a:r>
              <a:rPr lang="en-US" sz="2800" dirty="0">
                <a:solidFill>
                  <a:srgbClr val="FFFFFF"/>
                </a:solidFill>
                <a:latin typeface="Calibri"/>
                <a:cs typeface="Calibri"/>
              </a:rPr>
              <a:t> </a:t>
            </a:r>
            <a:r>
              <a:rPr sz="2800" dirty="0">
                <a:solidFill>
                  <a:srgbClr val="FFFFFF"/>
                </a:solidFill>
                <a:latin typeface="Calibri"/>
                <a:cs typeface="Calibri"/>
              </a:rPr>
              <a:t>model</a:t>
            </a:r>
            <a:r>
              <a:rPr lang="en-US" sz="2800" dirty="0">
                <a:solidFill>
                  <a:srgbClr val="FFFFFF"/>
                </a:solidFill>
                <a:latin typeface="Calibri"/>
                <a:cs typeface="Calibri"/>
              </a:rPr>
              <a:t> </a:t>
            </a:r>
            <a:endParaRPr sz="2800" dirty="0">
              <a:latin typeface="Calibri"/>
              <a:cs typeface="Calibri"/>
            </a:endParaRPr>
          </a:p>
        </p:txBody>
      </p:sp>
      <p:sp>
        <p:nvSpPr>
          <p:cNvPr id="53" name="object 53"/>
          <p:cNvSpPr/>
          <p:nvPr/>
        </p:nvSpPr>
        <p:spPr>
          <a:xfrm>
            <a:off x="901930" y="2173777"/>
            <a:ext cx="1550323" cy="502920"/>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951674" y="2200135"/>
            <a:ext cx="1449449" cy="4003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51674" y="2200135"/>
            <a:ext cx="1449705" cy="400685"/>
          </a:xfrm>
          <a:custGeom>
            <a:avLst/>
            <a:gdLst/>
            <a:ahLst/>
            <a:cxnLst/>
            <a:rect l="l" t="t" r="r" b="b"/>
            <a:pathLst>
              <a:path w="1449705" h="400685">
                <a:moveTo>
                  <a:pt x="0" y="123149"/>
                </a:moveTo>
                <a:lnTo>
                  <a:pt x="23945" y="0"/>
                </a:lnTo>
                <a:lnTo>
                  <a:pt x="724724" y="136261"/>
                </a:lnTo>
                <a:lnTo>
                  <a:pt x="1425503" y="0"/>
                </a:lnTo>
                <a:lnTo>
                  <a:pt x="1449449" y="123149"/>
                </a:lnTo>
                <a:lnTo>
                  <a:pt x="1053366" y="200164"/>
                </a:lnTo>
                <a:lnTo>
                  <a:pt x="1449449" y="277180"/>
                </a:lnTo>
                <a:lnTo>
                  <a:pt x="1425503" y="400329"/>
                </a:lnTo>
                <a:lnTo>
                  <a:pt x="724724" y="264067"/>
                </a:lnTo>
                <a:lnTo>
                  <a:pt x="23945" y="400329"/>
                </a:lnTo>
                <a:lnTo>
                  <a:pt x="0" y="277180"/>
                </a:lnTo>
                <a:lnTo>
                  <a:pt x="396082" y="200164"/>
                </a:lnTo>
                <a:lnTo>
                  <a:pt x="0" y="123149"/>
                </a:lnTo>
                <a:close/>
              </a:path>
            </a:pathLst>
          </a:custGeom>
          <a:ln w="9524">
            <a:solidFill>
              <a:srgbClr val="CC615A"/>
            </a:solidFill>
          </a:ln>
        </p:spPr>
        <p:txBody>
          <a:bodyPr wrap="square" lIns="0" tIns="0" rIns="0" bIns="0" rtlCol="0"/>
          <a:lstStyle/>
          <a:p>
            <a:endParaRPr/>
          </a:p>
        </p:txBody>
      </p:sp>
    </p:spTree>
    <p:extLst>
      <p:ext uri="{BB962C8B-B14F-4D97-AF65-F5344CB8AC3E}">
        <p14:creationId xmlns:p14="http://schemas.microsoft.com/office/powerpoint/2010/main" val="1310713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11</a:t>
            </a:fld>
            <a:endParaRPr lang="uk-UA"/>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26049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900" y="640216"/>
            <a:ext cx="719455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Releasing</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can</a:t>
            </a:r>
            <a:r>
              <a:rPr lang="en-US" sz="4000" dirty="0">
                <a:solidFill>
                  <a:srgbClr val="1F497D"/>
                </a:solidFill>
              </a:rPr>
              <a:t> </a:t>
            </a:r>
            <a:r>
              <a:rPr sz="4000" dirty="0">
                <a:solidFill>
                  <a:srgbClr val="1F497D"/>
                </a:solidFill>
              </a:rPr>
              <a:t>also</a:t>
            </a:r>
            <a:r>
              <a:rPr lang="en-US" sz="4000" dirty="0">
                <a:solidFill>
                  <a:srgbClr val="1F497D"/>
                </a:solidFill>
              </a:rPr>
              <a:t> </a:t>
            </a:r>
            <a:r>
              <a:rPr sz="4000" dirty="0">
                <a:solidFill>
                  <a:srgbClr val="1F497D"/>
                </a:solidFill>
              </a:rPr>
              <a:t>be</a:t>
            </a:r>
            <a:r>
              <a:rPr lang="en-US" sz="4000" dirty="0">
                <a:solidFill>
                  <a:srgbClr val="1F497D"/>
                </a:solidFill>
              </a:rPr>
              <a:t> </a:t>
            </a:r>
            <a:r>
              <a:rPr sz="4000" dirty="0">
                <a:solidFill>
                  <a:srgbClr val="1F497D"/>
                </a:solidFill>
              </a:rPr>
              <a:t>bad</a:t>
            </a:r>
            <a:r>
              <a:rPr lang="en-US" sz="4000" dirty="0">
                <a:solidFill>
                  <a:srgbClr val="1F497D"/>
                </a:solidFill>
              </a:rPr>
              <a:t> </a:t>
            </a:r>
            <a:endParaRPr sz="4000" dirty="0"/>
          </a:p>
        </p:txBody>
      </p:sp>
      <p:sp>
        <p:nvSpPr>
          <p:cNvPr id="4" name="object 4"/>
          <p:cNvSpPr txBox="1"/>
          <p:nvPr/>
        </p:nvSpPr>
        <p:spPr>
          <a:xfrm>
            <a:off x="231140" y="1709420"/>
            <a:ext cx="165862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Calibri"/>
                <a:cs typeface="Calibri"/>
              </a:rPr>
              <a:t>Facebook</a:t>
            </a:r>
            <a:r>
              <a:rPr lang="en-US" sz="1800" b="1" spc="-114" dirty="0">
                <a:latin typeface="Calibri"/>
                <a:cs typeface="Calibri"/>
              </a:rPr>
              <a:t> p</a:t>
            </a:r>
            <a:r>
              <a:rPr sz="1800" b="1" spc="-114" dirty="0">
                <a:latin typeface="Calibri"/>
                <a:cs typeface="Calibri"/>
              </a:rPr>
              <a:t>roﬁle</a:t>
            </a:r>
            <a:endParaRPr sz="1800" dirty="0">
              <a:latin typeface="Calibri"/>
              <a:cs typeface="Calibri"/>
            </a:endParaRPr>
          </a:p>
        </p:txBody>
      </p:sp>
      <p:sp>
        <p:nvSpPr>
          <p:cNvPr id="5" name="object 5"/>
          <p:cNvSpPr txBox="1"/>
          <p:nvPr/>
        </p:nvSpPr>
        <p:spPr>
          <a:xfrm>
            <a:off x="383540" y="3536341"/>
            <a:ext cx="1204595" cy="999490"/>
          </a:xfrm>
          <a:prstGeom prst="rect">
            <a:avLst/>
          </a:prstGeom>
        </p:spPr>
        <p:txBody>
          <a:bodyPr vert="horz" wrap="square" lIns="0" tIns="178435" rIns="0" bIns="0" rtlCol="0">
            <a:spAutoFit/>
          </a:bodyPr>
          <a:lstStyle/>
          <a:p>
            <a:pPr marR="27940" algn="ctr">
              <a:lnSpc>
                <a:spcPct val="100000"/>
              </a:lnSpc>
              <a:spcBef>
                <a:spcPts val="1405"/>
              </a:spcBef>
            </a:pPr>
            <a:r>
              <a:rPr lang="en-US" sz="2800" b="1" spc="-434" dirty="0">
                <a:latin typeface="Calibri"/>
                <a:cs typeface="Calibri"/>
              </a:rPr>
              <a:t>+</a:t>
            </a:r>
            <a:endParaRPr sz="1800" dirty="0">
              <a:latin typeface="Calibri"/>
              <a:cs typeface="Calibri"/>
            </a:endParaRPr>
          </a:p>
          <a:p>
            <a:pPr algn="ctr">
              <a:lnSpc>
                <a:spcPct val="100000"/>
              </a:lnSpc>
              <a:spcBef>
                <a:spcPts val="840"/>
              </a:spcBef>
            </a:pPr>
            <a:r>
              <a:rPr sz="1800" b="1" spc="-150" dirty="0">
                <a:latin typeface="Calibri"/>
                <a:cs typeface="Calibri"/>
              </a:rPr>
              <a:t>Online</a:t>
            </a:r>
            <a:r>
              <a:rPr lang="en-US" sz="1800" b="1" spc="-150" dirty="0">
                <a:latin typeface="Calibri"/>
                <a:cs typeface="Calibri"/>
              </a:rPr>
              <a:t> </a:t>
            </a:r>
            <a:r>
              <a:rPr sz="1800" b="1" spc="-150" dirty="0">
                <a:latin typeface="Calibri"/>
                <a:cs typeface="Calibri"/>
              </a:rPr>
              <a:t>Data</a:t>
            </a:r>
            <a:endParaRPr sz="1800" dirty="0">
              <a:latin typeface="Calibri"/>
              <a:cs typeface="Calibri"/>
            </a:endParaRPr>
          </a:p>
        </p:txBody>
      </p:sp>
      <p:sp>
        <p:nvSpPr>
          <p:cNvPr id="6" name="object 6"/>
          <p:cNvSpPr/>
          <p:nvPr/>
        </p:nvSpPr>
        <p:spPr>
          <a:xfrm>
            <a:off x="76200" y="2209800"/>
            <a:ext cx="2209800" cy="146478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146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8" name="object 8"/>
          <p:cNvSpPr/>
          <p:nvPr/>
        </p:nvSpPr>
        <p:spPr>
          <a:xfrm>
            <a:off x="25146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9" name="object 9"/>
          <p:cNvSpPr/>
          <p:nvPr/>
        </p:nvSpPr>
        <p:spPr>
          <a:xfrm>
            <a:off x="2772294" y="2389908"/>
            <a:ext cx="2456411" cy="24938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71800" y="2590800"/>
            <a:ext cx="1857373" cy="189547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6679055" y="852110"/>
            <a:ext cx="2107565" cy="85280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1F497D"/>
                </a:solidFill>
                <a:latin typeface="Calibri"/>
                <a:cs typeface="Calibri"/>
              </a:rPr>
              <a:t>[Korolova</a:t>
            </a:r>
            <a:r>
              <a:rPr lang="en-US" sz="2000" spc="-5" dirty="0">
                <a:solidFill>
                  <a:srgbClr val="1F497D"/>
                </a:solidFill>
                <a:latin typeface="Calibri"/>
                <a:cs typeface="Calibri"/>
              </a:rPr>
              <a:t> </a:t>
            </a:r>
            <a:r>
              <a:rPr sz="2000" spc="-5" dirty="0">
                <a:solidFill>
                  <a:srgbClr val="1F497D"/>
                </a:solidFill>
                <a:latin typeface="Calibri"/>
                <a:cs typeface="Calibri"/>
              </a:rPr>
              <a:t>JPC</a:t>
            </a:r>
            <a:r>
              <a:rPr lang="en-US" sz="2000" spc="-5" dirty="0">
                <a:solidFill>
                  <a:srgbClr val="1F497D"/>
                </a:solidFill>
                <a:latin typeface="Calibri"/>
                <a:cs typeface="Calibri"/>
              </a:rPr>
              <a:t> </a:t>
            </a:r>
            <a:r>
              <a:rPr sz="2000" spc="-5" dirty="0">
                <a:solidFill>
                  <a:srgbClr val="1F497D"/>
                </a:solidFill>
                <a:latin typeface="Calibri"/>
                <a:cs typeface="Calibri"/>
              </a:rPr>
              <a:t>2011]</a:t>
            </a:r>
            <a:r>
              <a:rPr lang="en-US" sz="1100" spc="-5" dirty="0">
                <a:latin typeface="Calibri"/>
                <a:cs typeface="Calibri"/>
              </a:rPr>
              <a:t> </a:t>
            </a:r>
            <a:endParaRPr sz="1100" dirty="0">
              <a:latin typeface="Calibri"/>
              <a:cs typeface="Calibri"/>
            </a:endParaRPr>
          </a:p>
          <a:p>
            <a:pPr marL="955675">
              <a:lnSpc>
                <a:spcPct val="100000"/>
              </a:lnSpc>
              <a:spcBef>
                <a:spcPts val="1950"/>
              </a:spcBef>
            </a:pPr>
            <a:r>
              <a:rPr sz="1800" b="1" spc="-240" dirty="0">
                <a:latin typeface="Calibri"/>
                <a:cs typeface="Calibri"/>
              </a:rPr>
              <a:t>Number</a:t>
            </a:r>
            <a:r>
              <a:rPr lang="en-US" sz="1800" b="1" spc="-240" dirty="0">
                <a:latin typeface="Calibri"/>
                <a:cs typeface="Calibri"/>
              </a:rPr>
              <a:t> </a:t>
            </a:r>
            <a:r>
              <a:rPr sz="1800" b="1" spc="-240" dirty="0">
                <a:latin typeface="Calibri"/>
                <a:cs typeface="Calibri"/>
              </a:rPr>
              <a:t>of</a:t>
            </a:r>
            <a:endParaRPr sz="1800" dirty="0">
              <a:latin typeface="Calibri"/>
              <a:cs typeface="Calibri"/>
            </a:endParaRPr>
          </a:p>
        </p:txBody>
      </p:sp>
      <p:sp>
        <p:nvSpPr>
          <p:cNvPr id="12" name="object 12"/>
          <p:cNvSpPr/>
          <p:nvPr/>
        </p:nvSpPr>
        <p:spPr>
          <a:xfrm>
            <a:off x="51054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13" name="object 13"/>
          <p:cNvSpPr/>
          <p:nvPr/>
        </p:nvSpPr>
        <p:spPr>
          <a:xfrm>
            <a:off x="51054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14" name="object 14"/>
          <p:cNvSpPr/>
          <p:nvPr/>
        </p:nvSpPr>
        <p:spPr>
          <a:xfrm>
            <a:off x="5629118" y="1891145"/>
            <a:ext cx="1758115" cy="99752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827221" y="1895302"/>
            <a:ext cx="1346662" cy="1005839"/>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638798" y="19050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220" dirty="0">
                <a:latin typeface="Calibri"/>
                <a:cs typeface="Calibri"/>
              </a:rPr>
              <a:t>Men</a:t>
            </a:r>
            <a:endParaRPr sz="1800" dirty="0">
              <a:latin typeface="Calibri"/>
              <a:cs typeface="Calibri"/>
            </a:endParaRPr>
          </a:p>
        </p:txBody>
      </p:sp>
      <p:sp>
        <p:nvSpPr>
          <p:cNvPr id="17" name="object 17"/>
          <p:cNvSpPr/>
          <p:nvPr/>
        </p:nvSpPr>
        <p:spPr>
          <a:xfrm>
            <a:off x="5629118" y="3566159"/>
            <a:ext cx="1758115" cy="99752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827221" y="3570316"/>
            <a:ext cx="1346662" cy="1005840"/>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5638798" y="35814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150" dirty="0">
                <a:latin typeface="Calibri"/>
                <a:cs typeface="Calibri"/>
              </a:rPr>
              <a:t>Women</a:t>
            </a:r>
            <a:endParaRPr sz="1800" dirty="0">
              <a:latin typeface="Calibri"/>
              <a:cs typeface="Calibri"/>
            </a:endParaRPr>
          </a:p>
        </p:txBody>
      </p:sp>
      <p:sp>
        <p:nvSpPr>
          <p:cNvPr id="20" name="object 20"/>
          <p:cNvSpPr txBox="1"/>
          <p:nvPr/>
        </p:nvSpPr>
        <p:spPr>
          <a:xfrm>
            <a:off x="7622538" y="1671320"/>
            <a:ext cx="1218565" cy="886460"/>
          </a:xfrm>
          <a:prstGeom prst="rect">
            <a:avLst/>
          </a:prstGeom>
        </p:spPr>
        <p:txBody>
          <a:bodyPr vert="horz" wrap="square" lIns="0" tIns="12700" rIns="0" bIns="0" rtlCol="0">
            <a:spAutoFit/>
          </a:bodyPr>
          <a:lstStyle/>
          <a:p>
            <a:pPr algn="ctr">
              <a:lnSpc>
                <a:spcPct val="100000"/>
              </a:lnSpc>
              <a:spcBef>
                <a:spcPts val="100"/>
              </a:spcBef>
            </a:pPr>
            <a:r>
              <a:rPr sz="1800" b="1" spc="-80" dirty="0">
                <a:latin typeface="Calibri"/>
                <a:cs typeface="Calibri"/>
              </a:rPr>
              <a:t>Impressions</a:t>
            </a:r>
            <a:endParaRPr sz="1800" dirty="0">
              <a:latin typeface="Calibri"/>
              <a:cs typeface="Calibri"/>
            </a:endParaRPr>
          </a:p>
          <a:p>
            <a:pPr marR="85090" algn="ctr">
              <a:lnSpc>
                <a:spcPct val="100000"/>
              </a:lnSpc>
              <a:spcBef>
                <a:spcPts val="1740"/>
              </a:spcBef>
            </a:pPr>
            <a:r>
              <a:rPr sz="2400" dirty="0">
                <a:latin typeface="Cambria Math"/>
                <a:cs typeface="Cambria Math"/>
              </a:rPr>
              <a:t>25</a:t>
            </a:r>
          </a:p>
        </p:txBody>
      </p:sp>
      <p:sp>
        <p:nvSpPr>
          <p:cNvPr id="21" name="object 21"/>
          <p:cNvSpPr txBox="1"/>
          <p:nvPr/>
        </p:nvSpPr>
        <p:spPr>
          <a:xfrm>
            <a:off x="8079738" y="3843020"/>
            <a:ext cx="1943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mbria Math"/>
                <a:cs typeface="Cambria Math"/>
              </a:rPr>
              <a:t>0</a:t>
            </a:r>
            <a:endParaRPr sz="2400">
              <a:latin typeface="Cambria Math"/>
              <a:cs typeface="Cambria Math"/>
            </a:endParaRPr>
          </a:p>
        </p:txBody>
      </p:sp>
      <p:sp>
        <p:nvSpPr>
          <p:cNvPr id="22" name="object 22"/>
          <p:cNvSpPr txBox="1"/>
          <p:nvPr/>
        </p:nvSpPr>
        <p:spPr>
          <a:xfrm>
            <a:off x="688339" y="5367020"/>
            <a:ext cx="813879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Calibri"/>
                <a:cs typeface="Calibri"/>
              </a:rPr>
              <a:t>Facebook</a:t>
            </a:r>
            <a:r>
              <a:rPr lang="en-US" sz="2000" dirty="0">
                <a:solidFill>
                  <a:srgbClr val="FF0000"/>
                </a:solidFill>
                <a:latin typeface="Calibri"/>
                <a:cs typeface="Calibri"/>
              </a:rPr>
              <a:t>'</a:t>
            </a:r>
            <a:r>
              <a:rPr sz="2000" dirty="0">
                <a:solidFill>
                  <a:srgbClr val="FF0000"/>
                </a:solidFill>
                <a:latin typeface="Calibri"/>
                <a:cs typeface="Calibri"/>
              </a:rPr>
              <a:t>s</a:t>
            </a:r>
            <a:r>
              <a:rPr lang="en-US" sz="2000" dirty="0">
                <a:solidFill>
                  <a:srgbClr val="FF0000"/>
                </a:solidFill>
                <a:latin typeface="Calibri"/>
                <a:cs typeface="Calibri"/>
              </a:rPr>
              <a:t> </a:t>
            </a:r>
            <a:r>
              <a:rPr sz="2000" dirty="0">
                <a:solidFill>
                  <a:srgbClr val="FF0000"/>
                </a:solidFill>
                <a:latin typeface="Calibri"/>
                <a:cs typeface="Calibri"/>
              </a:rPr>
              <a:t>learning</a:t>
            </a:r>
            <a:r>
              <a:rPr lang="en-US" sz="2000" dirty="0">
                <a:solidFill>
                  <a:srgbClr val="FF0000"/>
                </a:solidFill>
                <a:latin typeface="Calibri"/>
                <a:cs typeface="Calibri"/>
              </a:rPr>
              <a:t> </a:t>
            </a:r>
            <a:r>
              <a:rPr sz="2000" dirty="0">
                <a:solidFill>
                  <a:srgbClr val="FF0000"/>
                </a:solidFill>
                <a:latin typeface="Calibri"/>
                <a:cs typeface="Calibri"/>
              </a:rPr>
              <a:t>algorithm</a:t>
            </a:r>
            <a:r>
              <a:rPr lang="en-US" sz="2000" dirty="0">
                <a:solidFill>
                  <a:srgbClr val="FF0000"/>
                </a:solidFill>
                <a:latin typeface="Calibri"/>
                <a:cs typeface="Calibri"/>
              </a:rPr>
              <a:t> </a:t>
            </a:r>
            <a:r>
              <a:rPr sz="2000" dirty="0">
                <a:solidFill>
                  <a:srgbClr val="FF0000"/>
                </a:solidFill>
                <a:latin typeface="Calibri"/>
                <a:cs typeface="Calibri"/>
              </a:rPr>
              <a:t>uses</a:t>
            </a:r>
            <a:r>
              <a:rPr lang="en-US" sz="2000" dirty="0">
                <a:solidFill>
                  <a:srgbClr val="FF0000"/>
                </a:solidFill>
                <a:latin typeface="Calibri"/>
                <a:cs typeface="Calibri"/>
              </a:rPr>
              <a:t> </a:t>
            </a:r>
            <a:r>
              <a:rPr sz="2000" dirty="0">
                <a:solidFill>
                  <a:srgbClr val="FF0000"/>
                </a:solidFill>
                <a:latin typeface="Calibri"/>
                <a:cs typeface="Calibri"/>
              </a:rPr>
              <a:t>private</a:t>
            </a:r>
            <a:r>
              <a:rPr lang="en-US" sz="2000" dirty="0">
                <a:solidFill>
                  <a:srgbClr val="FF0000"/>
                </a:solidFill>
                <a:latin typeface="Calibri"/>
                <a:cs typeface="Calibri"/>
              </a:rPr>
              <a:t> </a:t>
            </a:r>
            <a:r>
              <a:rPr sz="2000" dirty="0">
                <a:solidFill>
                  <a:srgbClr val="FF0000"/>
                </a:solidFill>
                <a:latin typeface="Calibri"/>
                <a:cs typeface="Calibri"/>
              </a:rPr>
              <a:t>informa</a:t>
            </a:r>
            <a:r>
              <a:rPr lang="en-US" sz="2000" dirty="0">
                <a:solidFill>
                  <a:srgbClr val="FF0000"/>
                </a:solidFill>
                <a:latin typeface="Calibri"/>
                <a:cs typeface="Calibri"/>
              </a:rPr>
              <a:t>ti</a:t>
            </a:r>
            <a:r>
              <a:rPr sz="2000" dirty="0">
                <a:solidFill>
                  <a:srgbClr val="FF0000"/>
                </a:solidFill>
                <a:latin typeface="Calibri"/>
                <a:cs typeface="Calibri"/>
              </a:rPr>
              <a:t>on</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predict</a:t>
            </a:r>
            <a:r>
              <a:rPr lang="en-US" sz="2000" dirty="0">
                <a:solidFill>
                  <a:srgbClr val="FF0000"/>
                </a:solidFill>
                <a:latin typeface="Calibri"/>
                <a:cs typeface="Calibri"/>
              </a:rPr>
              <a:t> </a:t>
            </a:r>
            <a:r>
              <a:rPr sz="2000" dirty="0">
                <a:solidFill>
                  <a:srgbClr val="FF0000"/>
                </a:solidFill>
                <a:latin typeface="Calibri"/>
                <a:cs typeface="Calibri"/>
              </a:rPr>
              <a:t>match</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ad</a:t>
            </a:r>
            <a:r>
              <a:rPr lang="en-US" sz="2000" dirty="0">
                <a:solidFill>
                  <a:srgbClr val="FF0000"/>
                </a:solidFill>
                <a:latin typeface="Calibri"/>
                <a:cs typeface="Calibri"/>
              </a:rPr>
              <a:t> </a:t>
            </a:r>
            <a:endParaRPr sz="2000" dirty="0">
              <a:latin typeface="Calibri"/>
              <a:cs typeface="Calibri"/>
            </a:endParaRPr>
          </a:p>
        </p:txBody>
      </p:sp>
    </p:spTree>
    <p:extLst>
      <p:ext uri="{BB962C8B-B14F-4D97-AF65-F5344CB8AC3E}">
        <p14:creationId xmlns:p14="http://schemas.microsoft.com/office/powerpoint/2010/main" val="26913796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604771"/>
            <a:ext cx="8517890" cy="753155"/>
          </a:xfrm>
          <a:prstGeom prst="rect">
            <a:avLst/>
          </a:prstGeom>
        </p:spPr>
        <p:txBody>
          <a:bodyPr vert="horz" wrap="square" lIns="0" tIns="6985" rIns="0" bIns="0" rtlCol="0">
            <a:spAutoFit/>
          </a:bodyPr>
          <a:lstStyle/>
          <a:p>
            <a:pPr marL="355600" marR="5080" indent="-342900">
              <a:lnSpc>
                <a:spcPct val="101499"/>
              </a:lnSpc>
              <a:spcBef>
                <a:spcPts val="55"/>
              </a:spcBef>
              <a:buSzPct val="95833"/>
              <a:buFont typeface="Arial"/>
              <a:buChar char="•"/>
              <a:tabLst>
                <a:tab pos="120650" algn="l"/>
                <a:tab pos="354965" algn="l"/>
              </a:tabLst>
            </a:pPr>
            <a:r>
              <a:rPr sz="2400" dirty="0">
                <a:latin typeface="Helvetica"/>
                <a:cs typeface="Helvetica"/>
              </a:rPr>
              <a:t> </a:t>
            </a:r>
            <a:r>
              <a:rPr sz="2400" spc="-5" dirty="0">
                <a:latin typeface="Calibri"/>
                <a:cs typeface="Calibri"/>
              </a:rPr>
              <a:t>A</a:t>
            </a:r>
            <a:r>
              <a:rPr sz="2400" dirty="0">
                <a:latin typeface="Calibri"/>
                <a:cs typeface="Calibri"/>
              </a:rPr>
              <a:t>n</a:t>
            </a:r>
            <a:r>
              <a:rPr lang="en-US" sz="2400" dirty="0">
                <a:latin typeface="Calibri"/>
                <a:cs typeface="Calibri"/>
              </a:rPr>
              <a:t> attacker</a:t>
            </a:r>
            <a:r>
              <a:rPr sz="2400" spc="-5" dirty="0">
                <a:latin typeface="Calibri"/>
                <a:cs typeface="Calibri"/>
              </a:rPr>
              <a:t>,</a:t>
            </a:r>
            <a:r>
              <a:rPr lang="en-US" sz="2400" spc="5" dirty="0">
                <a:latin typeface="Calibri"/>
                <a:cs typeface="Calibri"/>
              </a:rPr>
              <a:t> </a:t>
            </a:r>
            <a:r>
              <a:rPr sz="2400" dirty="0">
                <a:latin typeface="Calibri"/>
                <a:cs typeface="Calibri"/>
              </a:rPr>
              <a:t>given</a:t>
            </a:r>
            <a:r>
              <a:rPr lang="en-US" sz="2400" spc="5" dirty="0">
                <a:latin typeface="Calibri"/>
                <a:cs typeface="Calibri"/>
              </a:rPr>
              <a:t> </a:t>
            </a:r>
            <a:r>
              <a:rPr sz="2400" dirty="0">
                <a:latin typeface="Calibri"/>
                <a:cs typeface="Calibri"/>
              </a:rPr>
              <a:t>the</a:t>
            </a:r>
            <a:r>
              <a:rPr lang="en-US" sz="2400" spc="5" dirty="0">
                <a:latin typeface="Calibri"/>
                <a:cs typeface="Calibri"/>
              </a:rPr>
              <a:t> </a:t>
            </a:r>
            <a:r>
              <a:rPr sz="2400" spc="-5" dirty="0">
                <a:latin typeface="Calibri"/>
                <a:cs typeface="Calibri"/>
              </a:rPr>
              <a:t>mo</a:t>
            </a:r>
            <a:r>
              <a:rPr sz="2400" dirty="0">
                <a:latin typeface="Calibri"/>
                <a:cs typeface="Calibri"/>
              </a:rPr>
              <a:t>del</a:t>
            </a:r>
            <a:r>
              <a:rPr lang="en-US" sz="2400" spc="5" dirty="0">
                <a:latin typeface="Calibri"/>
                <a:cs typeface="Calibri"/>
              </a:rPr>
              <a:t> </a:t>
            </a:r>
            <a:r>
              <a:rPr sz="2400" dirty="0">
                <a:latin typeface="Calibri"/>
                <a:cs typeface="Calibri"/>
              </a:rPr>
              <a:t>and</a:t>
            </a:r>
            <a:r>
              <a:rPr lang="en-US" sz="2400" spc="5" dirty="0">
                <a:latin typeface="Calibri"/>
                <a:cs typeface="Calibri"/>
              </a:rPr>
              <a:t> </a:t>
            </a:r>
            <a:r>
              <a:rPr sz="2400" spc="-5" dirty="0">
                <a:latin typeface="Calibri"/>
                <a:cs typeface="Calibri"/>
              </a:rPr>
              <a:t>som</a:t>
            </a:r>
            <a:r>
              <a:rPr sz="2400" dirty="0">
                <a:latin typeface="Calibri"/>
                <a:cs typeface="Calibri"/>
              </a:rPr>
              <a:t>e</a:t>
            </a:r>
            <a:r>
              <a:rPr lang="en-US" sz="2400" spc="5" dirty="0">
                <a:latin typeface="Calibri"/>
                <a:cs typeface="Calibri"/>
              </a:rPr>
              <a:t> </a:t>
            </a:r>
            <a:r>
              <a:rPr sz="2400" dirty="0">
                <a:latin typeface="Calibri"/>
                <a:cs typeface="Calibri"/>
              </a:rPr>
              <a:t>de</a:t>
            </a:r>
            <a:r>
              <a:rPr sz="2400" spc="-5" dirty="0">
                <a:latin typeface="Calibri"/>
                <a:cs typeface="Calibri"/>
              </a:rPr>
              <a:t>mo</a:t>
            </a:r>
            <a:r>
              <a:rPr sz="2400" dirty="0">
                <a:latin typeface="Calibri"/>
                <a:cs typeface="Calibri"/>
              </a:rPr>
              <a:t>g</a:t>
            </a:r>
            <a:r>
              <a:rPr sz="2400" spc="-5" dirty="0">
                <a:latin typeface="Calibri"/>
                <a:cs typeface="Calibri"/>
              </a:rPr>
              <a:t>r</a:t>
            </a:r>
            <a:r>
              <a:rPr sz="2400" dirty="0">
                <a:latin typeface="Calibri"/>
                <a:cs typeface="Calibri"/>
              </a:rPr>
              <a:t>aphic</a:t>
            </a:r>
            <a:r>
              <a:rPr lang="en-US" sz="2400" spc="5" dirty="0">
                <a:latin typeface="Calibri"/>
                <a:cs typeface="Calibri"/>
              </a:rPr>
              <a:t> </a:t>
            </a:r>
            <a:r>
              <a:rPr sz="2400" dirty="0">
                <a:latin typeface="Calibri"/>
                <a:cs typeface="Calibri"/>
              </a:rPr>
              <a:t>inf</a:t>
            </a:r>
            <a:r>
              <a:rPr sz="2400" spc="-5" dirty="0">
                <a:latin typeface="Calibri"/>
                <a:cs typeface="Calibri"/>
              </a:rPr>
              <a:t>orm</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a:t>
            </a:r>
            <a:r>
              <a:rPr lang="en-US" sz="2400" spc="5" dirty="0">
                <a:latin typeface="Calibri"/>
                <a:cs typeface="Calibri"/>
              </a:rPr>
              <a:t> </a:t>
            </a:r>
            <a:r>
              <a:rPr sz="2400" spc="5" dirty="0">
                <a:latin typeface="Calibri"/>
                <a:cs typeface="Calibri"/>
              </a:rPr>
              <a:t>  about</a:t>
            </a:r>
            <a:r>
              <a:rPr lang="en-US" sz="2400" spc="5" dirty="0">
                <a:latin typeface="Calibri"/>
                <a:cs typeface="Calibri"/>
              </a:rPr>
              <a:t> </a:t>
            </a:r>
            <a:r>
              <a:rPr sz="2400" spc="5" dirty="0">
                <a:latin typeface="Calibri"/>
                <a:cs typeface="Calibri"/>
              </a:rPr>
              <a:t>a</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 </a:t>
            </a:r>
            <a:r>
              <a:rPr sz="2400" spc="5" dirty="0">
                <a:latin typeface="Calibri"/>
                <a:cs typeface="Calibri"/>
              </a:rPr>
              <a:t>can</a:t>
            </a:r>
            <a:r>
              <a:rPr lang="en-US" sz="2400" spc="5" dirty="0">
                <a:latin typeface="Calibri"/>
                <a:cs typeface="Calibri"/>
              </a:rPr>
              <a:t> </a:t>
            </a:r>
            <a:r>
              <a:rPr sz="2400" spc="5" dirty="0">
                <a:latin typeface="Calibri"/>
                <a:cs typeface="Calibri"/>
              </a:rPr>
              <a:t>predict</a:t>
            </a:r>
            <a:r>
              <a:rPr lang="en-US" sz="2400" spc="5" dirty="0">
                <a:latin typeface="Calibri"/>
                <a:cs typeface="Calibri"/>
              </a:rPr>
              <a:t> </a:t>
            </a:r>
            <a:r>
              <a:rPr sz="2400" spc="5" dirty="0">
                <a:latin typeface="Calibri"/>
                <a:cs typeface="Calibri"/>
              </a:rPr>
              <a:t>the</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a:t>
            </a:r>
            <a:r>
              <a:rPr sz="2400" spc="5" dirty="0">
                <a:latin typeface="Calibri"/>
                <a:cs typeface="Calibri"/>
              </a:rPr>
              <a:t>s</a:t>
            </a:r>
            <a:r>
              <a:rPr lang="en-US" sz="2400" spc="5" dirty="0">
                <a:latin typeface="Calibri"/>
                <a:cs typeface="Calibri"/>
              </a:rPr>
              <a:t> </a:t>
            </a:r>
            <a:r>
              <a:rPr sz="2400" spc="5" dirty="0">
                <a:latin typeface="Calibri"/>
                <a:cs typeface="Calibri"/>
              </a:rPr>
              <a:t>gene</a:t>
            </a:r>
            <a:r>
              <a:rPr lang="en-US" sz="2400" spc="5" dirty="0">
                <a:latin typeface="Calibri"/>
                <a:cs typeface="Calibri"/>
              </a:rPr>
              <a:t>ti</a:t>
            </a:r>
            <a:r>
              <a:rPr sz="2400" spc="5" dirty="0">
                <a:latin typeface="Calibri"/>
                <a:cs typeface="Calibri"/>
              </a:rPr>
              <a:t>c</a:t>
            </a:r>
            <a:r>
              <a:rPr lang="en-US" sz="2400" spc="5" dirty="0">
                <a:latin typeface="Calibri"/>
                <a:cs typeface="Calibri"/>
              </a:rPr>
              <a:t> </a:t>
            </a:r>
            <a:r>
              <a:rPr sz="2400" spc="5" dirty="0">
                <a:latin typeface="Calibri"/>
                <a:cs typeface="Calibri"/>
              </a:rPr>
              <a:t>markers.</a:t>
            </a:r>
            <a:r>
              <a:rPr lang="en-US" sz="2400" spc="5" dirty="0">
                <a:latin typeface="Calibri"/>
                <a:cs typeface="Calibri"/>
              </a:rPr>
              <a:t> </a:t>
            </a:r>
            <a:endParaRPr sz="2400" dirty="0">
              <a:latin typeface="Calibri"/>
              <a:cs typeface="Calibri"/>
            </a:endParaRPr>
          </a:p>
        </p:txBody>
      </p:sp>
      <p:sp>
        <p:nvSpPr>
          <p:cNvPr id="4" name="object 4"/>
          <p:cNvSpPr txBox="1"/>
          <p:nvPr/>
        </p:nvSpPr>
        <p:spPr>
          <a:xfrm>
            <a:off x="2883058" y="67736"/>
            <a:ext cx="6184742" cy="1183016"/>
          </a:xfrm>
          <a:prstGeom prst="rect">
            <a:avLst/>
          </a:prstGeom>
        </p:spPr>
        <p:txBody>
          <a:bodyPr vert="horz" wrap="square" lIns="0" tIns="198755" rIns="0" bIns="0" rtlCol="0">
            <a:spAutoFit/>
          </a:bodyPr>
          <a:lstStyle/>
          <a:p>
            <a:pPr marL="12700">
              <a:lnSpc>
                <a:spcPct val="100000"/>
              </a:lnSpc>
              <a:spcBef>
                <a:spcPts val="1565"/>
              </a:spcBef>
            </a:pPr>
            <a:r>
              <a:rPr sz="4000" dirty="0">
                <a:solidFill>
                  <a:srgbClr val="1F497D"/>
                </a:solidFill>
                <a:latin typeface="Calibri"/>
                <a:cs typeface="Calibri"/>
              </a:rPr>
              <a:t>Model</a:t>
            </a:r>
            <a:r>
              <a:rPr lang="en-US" sz="4000" dirty="0">
                <a:solidFill>
                  <a:srgbClr val="1F497D"/>
                </a:solidFill>
                <a:latin typeface="Calibri"/>
                <a:cs typeface="Calibri"/>
              </a:rPr>
              <a:t> </a:t>
            </a:r>
            <a:r>
              <a:rPr sz="4000" dirty="0">
                <a:solidFill>
                  <a:srgbClr val="1F497D"/>
                </a:solidFill>
                <a:latin typeface="Calibri"/>
                <a:cs typeface="Calibri"/>
              </a:rPr>
              <a:t>Inversion</a:t>
            </a:r>
            <a:r>
              <a:rPr lang="en-US" sz="4000" dirty="0">
                <a:solidFill>
                  <a:srgbClr val="1F497D"/>
                </a:solidFill>
                <a:latin typeface="Calibri"/>
                <a:cs typeface="Calibri"/>
              </a:rPr>
              <a:t> </a:t>
            </a:r>
            <a:endParaRPr sz="4000" dirty="0">
              <a:latin typeface="Calibri"/>
              <a:cs typeface="Calibri"/>
            </a:endParaRPr>
          </a:p>
          <a:p>
            <a:pPr marL="2084705">
              <a:lnSpc>
                <a:spcPct val="100000"/>
              </a:lnSpc>
              <a:spcBef>
                <a:spcPts val="660"/>
              </a:spcBef>
            </a:pPr>
            <a:r>
              <a:rPr sz="1800" spc="-5" dirty="0">
                <a:latin typeface="Calibri"/>
                <a:cs typeface="Calibri"/>
              </a:rPr>
              <a:t>[Frederickson</a:t>
            </a:r>
            <a:r>
              <a:rPr lang="en-US" sz="1800" spc="-5" dirty="0">
                <a:latin typeface="Calibri"/>
                <a:cs typeface="Calibri"/>
              </a:rPr>
              <a:t> </a:t>
            </a:r>
            <a:r>
              <a:rPr sz="1800" spc="-5" dirty="0">
                <a:latin typeface="Calibri"/>
                <a:cs typeface="Calibri"/>
              </a:rPr>
              <a:t>et</a:t>
            </a:r>
            <a:r>
              <a:rPr lang="en-US" sz="1800" spc="-5" dirty="0">
                <a:latin typeface="Calibri"/>
                <a:cs typeface="Calibri"/>
              </a:rPr>
              <a:t> </a:t>
            </a:r>
            <a:r>
              <a:rPr sz="1800" spc="-5" dirty="0">
                <a:latin typeface="Calibri"/>
                <a:cs typeface="Calibri"/>
              </a:rPr>
              <a:t>al</a:t>
            </a:r>
            <a:r>
              <a:rPr lang="en-US" sz="1800" spc="-5" dirty="0">
                <a:latin typeface="Calibri"/>
                <a:cs typeface="Calibri"/>
              </a:rPr>
              <a:t>., </a:t>
            </a:r>
            <a:r>
              <a:rPr sz="1800" spc="-5" dirty="0">
                <a:latin typeface="Calibri"/>
                <a:cs typeface="Calibri"/>
              </a:rPr>
              <a:t>USENIX</a:t>
            </a:r>
            <a:r>
              <a:rPr lang="en-US" sz="1800" spc="-5" dirty="0">
                <a:latin typeface="Calibri"/>
                <a:cs typeface="Calibri"/>
              </a:rPr>
              <a:t> </a:t>
            </a:r>
            <a:r>
              <a:rPr sz="1800" spc="-5" dirty="0">
                <a:latin typeface="Calibri"/>
                <a:cs typeface="Calibri"/>
              </a:rPr>
              <a:t>Security</a:t>
            </a:r>
            <a:r>
              <a:rPr lang="en-US" sz="1800" spc="-5" dirty="0">
                <a:latin typeface="Calibri"/>
                <a:cs typeface="Calibri"/>
              </a:rPr>
              <a:t> </a:t>
            </a:r>
            <a:r>
              <a:rPr sz="1800" spc="-5" dirty="0">
                <a:latin typeface="Calibri"/>
                <a:cs typeface="Calibri"/>
              </a:rPr>
              <a:t>2014]</a:t>
            </a:r>
            <a:r>
              <a:rPr lang="en-US" sz="1800" spc="-5" dirty="0">
                <a:latin typeface="Calibri"/>
                <a:cs typeface="Calibri"/>
              </a:rPr>
              <a:t> </a:t>
            </a:r>
            <a:endParaRPr sz="1800" dirty="0">
              <a:latin typeface="Calibri"/>
              <a:cs typeface="Calibri"/>
            </a:endParaRPr>
          </a:p>
        </p:txBody>
      </p:sp>
      <p:pic>
        <p:nvPicPr>
          <p:cNvPr id="7" name="Picture 6"/>
          <p:cNvPicPr>
            <a:picLocks noChangeAspect="1"/>
          </p:cNvPicPr>
          <p:nvPr/>
        </p:nvPicPr>
        <p:blipFill>
          <a:blip r:embed="rId2"/>
          <a:stretch>
            <a:fillRect/>
          </a:stretch>
        </p:blipFill>
        <p:spPr>
          <a:xfrm>
            <a:off x="2133600" y="2895600"/>
            <a:ext cx="4495800" cy="3740203"/>
          </a:xfrm>
          <a:prstGeom prst="rect">
            <a:avLst/>
          </a:prstGeom>
        </p:spPr>
      </p:pic>
    </p:spTree>
    <p:extLst>
      <p:ext uri="{BB962C8B-B14F-4D97-AF65-F5344CB8AC3E}">
        <p14:creationId xmlns:p14="http://schemas.microsoft.com/office/powerpoint/2010/main" val="5643623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x-none"/>
              <a:t>Models of Anonymization</a:t>
            </a:r>
          </a:p>
        </p:txBody>
      </p:sp>
      <p:sp>
        <p:nvSpPr>
          <p:cNvPr id="574467" name="Rectangle 3"/>
          <p:cNvSpPr>
            <a:spLocks noGrp="1" noChangeArrowheads="1"/>
          </p:cNvSpPr>
          <p:nvPr>
            <p:ph type="body" idx="1"/>
          </p:nvPr>
        </p:nvSpPr>
        <p:spPr>
          <a:xfrm>
            <a:off x="457200" y="1524000"/>
            <a:ext cx="8382000" cy="4648200"/>
          </a:xfrm>
        </p:spPr>
        <p:txBody>
          <a:bodyPr/>
          <a:lstStyle/>
          <a:p>
            <a:pPr eaLnBrk="1" hangingPunct="1"/>
            <a:r>
              <a:rPr lang="en-US" altLang="x-none" dirty="0">
                <a:solidFill>
                  <a:srgbClr val="CC3300"/>
                </a:solidFill>
              </a:rPr>
              <a:t>Interactive Model</a:t>
            </a:r>
            <a:r>
              <a:rPr lang="en-US" altLang="x-none" dirty="0"/>
              <a:t> (akin to statistical databases)</a:t>
            </a:r>
          </a:p>
          <a:p>
            <a:pPr lvl="1" eaLnBrk="1" hangingPunct="1"/>
            <a:r>
              <a:rPr lang="en-US" altLang="x-none" dirty="0"/>
              <a:t>Data owner acts as “gatekeeper” to data</a:t>
            </a:r>
          </a:p>
          <a:p>
            <a:pPr lvl="1" eaLnBrk="1" hangingPunct="1"/>
            <a:r>
              <a:rPr lang="en-US" altLang="x-none" dirty="0"/>
              <a:t>Researchers pose queries in some agreed language</a:t>
            </a:r>
          </a:p>
          <a:p>
            <a:pPr lvl="1" eaLnBrk="1" hangingPunct="1"/>
            <a:r>
              <a:rPr lang="en-US" altLang="x-none" dirty="0"/>
              <a:t>Gatekeeper gives an (anonymized) answer, or refuses to answer</a:t>
            </a:r>
          </a:p>
          <a:p>
            <a:pPr eaLnBrk="1" hangingPunct="1"/>
            <a:r>
              <a:rPr lang="en-US" altLang="x-none" dirty="0"/>
              <a:t>“</a:t>
            </a:r>
            <a:r>
              <a:rPr lang="en-US" altLang="x-none" dirty="0">
                <a:solidFill>
                  <a:srgbClr val="CC3300"/>
                </a:solidFill>
              </a:rPr>
              <a:t>Send me your code</a:t>
            </a:r>
            <a:r>
              <a:rPr lang="en-US" altLang="x-none" dirty="0"/>
              <a:t>” model</a:t>
            </a:r>
          </a:p>
          <a:p>
            <a:pPr lvl="1" eaLnBrk="1" hangingPunct="1"/>
            <a:r>
              <a:rPr lang="en-US" altLang="x-none" dirty="0"/>
              <a:t>Data owner executes code on their system and reports result</a:t>
            </a:r>
          </a:p>
          <a:p>
            <a:pPr lvl="1" eaLnBrk="1" hangingPunct="1"/>
            <a:r>
              <a:rPr lang="en-US" altLang="x-none" dirty="0"/>
              <a:t>Cannot be sure that the code is not malicious</a:t>
            </a:r>
          </a:p>
          <a:p>
            <a:pPr eaLnBrk="1" hangingPunct="1"/>
            <a:r>
              <a:rPr lang="en-US" altLang="x-none" dirty="0">
                <a:solidFill>
                  <a:srgbClr val="CC3300"/>
                </a:solidFill>
              </a:rPr>
              <a:t>Offline</a:t>
            </a:r>
            <a:r>
              <a:rPr lang="en-US" altLang="x-none" dirty="0"/>
              <a:t>, aka “publish and be damned” model</a:t>
            </a:r>
          </a:p>
          <a:p>
            <a:pPr lvl="1" eaLnBrk="1" hangingPunct="1"/>
            <a:r>
              <a:rPr lang="en-US" altLang="x-none" dirty="0"/>
              <a:t>Data owner somehow anonymizes data set </a:t>
            </a:r>
          </a:p>
          <a:p>
            <a:pPr lvl="1" eaLnBrk="1" hangingPunct="1"/>
            <a:r>
              <a:rPr lang="en-US" altLang="x-none" dirty="0"/>
              <a:t>Publishes the results to the world, and retires</a:t>
            </a:r>
          </a:p>
          <a:p>
            <a:pPr lvl="1" eaLnBrk="1" hangingPunct="1"/>
            <a:r>
              <a:rPr lang="en-US" altLang="x-none" dirty="0"/>
              <a:t>Our focus in this tutorial – seems to model most real releases</a:t>
            </a:r>
          </a:p>
        </p:txBody>
      </p:sp>
      <p:grpSp>
        <p:nvGrpSpPr>
          <p:cNvPr id="2" name="Group 79"/>
          <p:cNvGrpSpPr>
            <a:grpSpLocks/>
          </p:cNvGrpSpPr>
          <p:nvPr/>
        </p:nvGrpSpPr>
        <p:grpSpPr bwMode="auto">
          <a:xfrm>
            <a:off x="6934200" y="4435475"/>
            <a:ext cx="1054100" cy="1279525"/>
            <a:chOff x="4424" y="2016"/>
            <a:chExt cx="664" cy="806"/>
          </a:xfrm>
        </p:grpSpPr>
        <p:sp>
          <p:nvSpPr>
            <p:cNvPr id="11314" name="Freeform 9"/>
            <p:cNvSpPr>
              <a:spLocks/>
            </p:cNvSpPr>
            <p:nvPr/>
          </p:nvSpPr>
          <p:spPr bwMode="auto">
            <a:xfrm>
              <a:off x="4424" y="2016"/>
              <a:ext cx="664" cy="245"/>
            </a:xfrm>
            <a:custGeom>
              <a:avLst/>
              <a:gdLst>
                <a:gd name="T0" fmla="*/ 70 w 1992"/>
                <a:gd name="T1" fmla="*/ 5 h 734"/>
                <a:gd name="T2" fmla="*/ 68 w 1992"/>
                <a:gd name="T3" fmla="*/ 4 h 734"/>
                <a:gd name="T4" fmla="*/ 65 w 1992"/>
                <a:gd name="T5" fmla="*/ 3 h 734"/>
                <a:gd name="T6" fmla="*/ 61 w 1992"/>
                <a:gd name="T7" fmla="*/ 1 h 734"/>
                <a:gd name="T8" fmla="*/ 57 w 1992"/>
                <a:gd name="T9" fmla="*/ 1 h 734"/>
                <a:gd name="T10" fmla="*/ 53 w 1992"/>
                <a:gd name="T11" fmla="*/ 0 h 734"/>
                <a:gd name="T12" fmla="*/ 49 w 1992"/>
                <a:gd name="T13" fmla="*/ 1 h 734"/>
                <a:gd name="T14" fmla="*/ 45 w 1992"/>
                <a:gd name="T15" fmla="*/ 3 h 734"/>
                <a:gd name="T16" fmla="*/ 41 w 1992"/>
                <a:gd name="T17" fmla="*/ 4 h 734"/>
                <a:gd name="T18" fmla="*/ 38 w 1992"/>
                <a:gd name="T19" fmla="*/ 6 h 734"/>
                <a:gd name="T20" fmla="*/ 37 w 1992"/>
                <a:gd name="T21" fmla="*/ 6 h 734"/>
                <a:gd name="T22" fmla="*/ 36 w 1992"/>
                <a:gd name="T23" fmla="*/ 6 h 734"/>
                <a:gd name="T24" fmla="*/ 32 w 1992"/>
                <a:gd name="T25" fmla="*/ 4 h 734"/>
                <a:gd name="T26" fmla="*/ 28 w 1992"/>
                <a:gd name="T27" fmla="*/ 2 h 734"/>
                <a:gd name="T28" fmla="*/ 23 w 1992"/>
                <a:gd name="T29" fmla="*/ 1 h 734"/>
                <a:gd name="T30" fmla="*/ 18 w 1992"/>
                <a:gd name="T31" fmla="*/ 0 h 734"/>
                <a:gd name="T32" fmla="*/ 14 w 1992"/>
                <a:gd name="T33" fmla="*/ 0 h 734"/>
                <a:gd name="T34" fmla="*/ 10 w 1992"/>
                <a:gd name="T35" fmla="*/ 2 h 734"/>
                <a:gd name="T36" fmla="*/ 7 w 1992"/>
                <a:gd name="T37" fmla="*/ 3 h 734"/>
                <a:gd name="T38" fmla="*/ 4 w 1992"/>
                <a:gd name="T39" fmla="*/ 5 h 734"/>
                <a:gd name="T40" fmla="*/ 3 w 1992"/>
                <a:gd name="T41" fmla="*/ 6 h 734"/>
                <a:gd name="T42" fmla="*/ 1 w 1992"/>
                <a:gd name="T43" fmla="*/ 13 h 734"/>
                <a:gd name="T44" fmla="*/ 1 w 1992"/>
                <a:gd name="T45" fmla="*/ 25 h 734"/>
                <a:gd name="T46" fmla="*/ 3 w 1992"/>
                <a:gd name="T47" fmla="*/ 24 h 734"/>
                <a:gd name="T48" fmla="*/ 8 w 1992"/>
                <a:gd name="T49" fmla="*/ 22 h 734"/>
                <a:gd name="T50" fmla="*/ 13 w 1992"/>
                <a:gd name="T51" fmla="*/ 21 h 734"/>
                <a:gd name="T52" fmla="*/ 18 w 1992"/>
                <a:gd name="T53" fmla="*/ 20 h 734"/>
                <a:gd name="T54" fmla="*/ 21 w 1992"/>
                <a:gd name="T55" fmla="*/ 20 h 734"/>
                <a:gd name="T56" fmla="*/ 25 w 1992"/>
                <a:gd name="T57" fmla="*/ 21 h 734"/>
                <a:gd name="T58" fmla="*/ 28 w 1992"/>
                <a:gd name="T59" fmla="*/ 22 h 734"/>
                <a:gd name="T60" fmla="*/ 30 w 1992"/>
                <a:gd name="T61" fmla="*/ 24 h 734"/>
                <a:gd name="T62" fmla="*/ 32 w 1992"/>
                <a:gd name="T63" fmla="*/ 25 h 734"/>
                <a:gd name="T64" fmla="*/ 32 w 1992"/>
                <a:gd name="T65" fmla="*/ 25 h 734"/>
                <a:gd name="T66" fmla="*/ 42 w 1992"/>
                <a:gd name="T67" fmla="*/ 25 h 734"/>
                <a:gd name="T68" fmla="*/ 44 w 1992"/>
                <a:gd name="T69" fmla="*/ 24 h 734"/>
                <a:gd name="T70" fmla="*/ 46 w 1992"/>
                <a:gd name="T71" fmla="*/ 23 h 734"/>
                <a:gd name="T72" fmla="*/ 49 w 1992"/>
                <a:gd name="T73" fmla="*/ 21 h 734"/>
                <a:gd name="T74" fmla="*/ 52 w 1992"/>
                <a:gd name="T75" fmla="*/ 21 h 734"/>
                <a:gd name="T76" fmla="*/ 55 w 1992"/>
                <a:gd name="T77" fmla="*/ 20 h 734"/>
                <a:gd name="T78" fmla="*/ 59 w 1992"/>
                <a:gd name="T79" fmla="*/ 21 h 734"/>
                <a:gd name="T80" fmla="*/ 64 w 1992"/>
                <a:gd name="T81" fmla="*/ 23 h 734"/>
                <a:gd name="T82" fmla="*/ 69 w 1992"/>
                <a:gd name="T83" fmla="*/ 25 h 734"/>
                <a:gd name="T84" fmla="*/ 72 w 1992"/>
                <a:gd name="T85" fmla="*/ 27 h 734"/>
                <a:gd name="T86" fmla="*/ 74 w 1992"/>
                <a:gd name="T87" fmla="*/ 27 h 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2"/>
                <a:gd name="T133" fmla="*/ 0 h 734"/>
                <a:gd name="T134" fmla="*/ 1992 w 1992"/>
                <a:gd name="T135" fmla="*/ 734 h 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2" h="734">
                  <a:moveTo>
                    <a:pt x="1914" y="140"/>
                  </a:moveTo>
                  <a:lnTo>
                    <a:pt x="1910" y="139"/>
                  </a:lnTo>
                  <a:lnTo>
                    <a:pt x="1902" y="134"/>
                  </a:lnTo>
                  <a:lnTo>
                    <a:pt x="1888" y="128"/>
                  </a:lnTo>
                  <a:lnTo>
                    <a:pt x="1868" y="120"/>
                  </a:lnTo>
                  <a:lnTo>
                    <a:pt x="1845" y="110"/>
                  </a:lnTo>
                  <a:lnTo>
                    <a:pt x="1819" y="99"/>
                  </a:lnTo>
                  <a:lnTo>
                    <a:pt x="1788" y="87"/>
                  </a:lnTo>
                  <a:lnTo>
                    <a:pt x="1756" y="74"/>
                  </a:lnTo>
                  <a:lnTo>
                    <a:pt x="1721" y="63"/>
                  </a:lnTo>
                  <a:lnTo>
                    <a:pt x="1685" y="51"/>
                  </a:lnTo>
                  <a:lnTo>
                    <a:pt x="1647" y="40"/>
                  </a:lnTo>
                  <a:lnTo>
                    <a:pt x="1609" y="30"/>
                  </a:lnTo>
                  <a:lnTo>
                    <a:pt x="1572" y="22"/>
                  </a:lnTo>
                  <a:lnTo>
                    <a:pt x="1535" y="16"/>
                  </a:lnTo>
                  <a:lnTo>
                    <a:pt x="1499" y="11"/>
                  </a:lnTo>
                  <a:lnTo>
                    <a:pt x="1466" y="10"/>
                  </a:lnTo>
                  <a:lnTo>
                    <a:pt x="1431" y="11"/>
                  </a:lnTo>
                  <a:lnTo>
                    <a:pt x="1395" y="16"/>
                  </a:lnTo>
                  <a:lnTo>
                    <a:pt x="1357" y="25"/>
                  </a:lnTo>
                  <a:lnTo>
                    <a:pt x="1319" y="35"/>
                  </a:lnTo>
                  <a:lnTo>
                    <a:pt x="1280" y="46"/>
                  </a:lnTo>
                  <a:lnTo>
                    <a:pt x="1241" y="59"/>
                  </a:lnTo>
                  <a:lnTo>
                    <a:pt x="1203" y="73"/>
                  </a:lnTo>
                  <a:lnTo>
                    <a:pt x="1166" y="87"/>
                  </a:lnTo>
                  <a:lnTo>
                    <a:pt x="1132" y="102"/>
                  </a:lnTo>
                  <a:lnTo>
                    <a:pt x="1101" y="115"/>
                  </a:lnTo>
                  <a:lnTo>
                    <a:pt x="1072" y="129"/>
                  </a:lnTo>
                  <a:lnTo>
                    <a:pt x="1047" y="140"/>
                  </a:lnTo>
                  <a:lnTo>
                    <a:pt x="1028" y="150"/>
                  </a:lnTo>
                  <a:lnTo>
                    <a:pt x="1011" y="158"/>
                  </a:lnTo>
                  <a:lnTo>
                    <a:pt x="1003" y="163"/>
                  </a:lnTo>
                  <a:lnTo>
                    <a:pt x="999" y="165"/>
                  </a:lnTo>
                  <a:lnTo>
                    <a:pt x="995" y="163"/>
                  </a:lnTo>
                  <a:lnTo>
                    <a:pt x="983" y="157"/>
                  </a:lnTo>
                  <a:lnTo>
                    <a:pt x="964" y="150"/>
                  </a:lnTo>
                  <a:lnTo>
                    <a:pt x="938" y="139"/>
                  </a:lnTo>
                  <a:lnTo>
                    <a:pt x="909" y="126"/>
                  </a:lnTo>
                  <a:lnTo>
                    <a:pt x="873" y="113"/>
                  </a:lnTo>
                  <a:lnTo>
                    <a:pt x="834" y="98"/>
                  </a:lnTo>
                  <a:lnTo>
                    <a:pt x="792" y="82"/>
                  </a:lnTo>
                  <a:lnTo>
                    <a:pt x="748" y="67"/>
                  </a:lnTo>
                  <a:lnTo>
                    <a:pt x="702" y="52"/>
                  </a:lnTo>
                  <a:lnTo>
                    <a:pt x="656" y="38"/>
                  </a:lnTo>
                  <a:lnTo>
                    <a:pt x="610" y="26"/>
                  </a:lnTo>
                  <a:lnTo>
                    <a:pt x="566" y="15"/>
                  </a:lnTo>
                  <a:lnTo>
                    <a:pt x="522" y="7"/>
                  </a:lnTo>
                  <a:lnTo>
                    <a:pt x="483" y="1"/>
                  </a:lnTo>
                  <a:lnTo>
                    <a:pt x="446" y="0"/>
                  </a:lnTo>
                  <a:lnTo>
                    <a:pt x="411" y="2"/>
                  </a:lnTo>
                  <a:lnTo>
                    <a:pt x="376" y="7"/>
                  </a:lnTo>
                  <a:lnTo>
                    <a:pt x="342" y="16"/>
                  </a:lnTo>
                  <a:lnTo>
                    <a:pt x="308" y="27"/>
                  </a:lnTo>
                  <a:lnTo>
                    <a:pt x="276" y="41"/>
                  </a:lnTo>
                  <a:lnTo>
                    <a:pt x="245" y="56"/>
                  </a:lnTo>
                  <a:lnTo>
                    <a:pt x="215" y="71"/>
                  </a:lnTo>
                  <a:lnTo>
                    <a:pt x="187" y="87"/>
                  </a:lnTo>
                  <a:lnTo>
                    <a:pt x="161" y="104"/>
                  </a:lnTo>
                  <a:lnTo>
                    <a:pt x="139" y="119"/>
                  </a:lnTo>
                  <a:lnTo>
                    <a:pt x="118" y="134"/>
                  </a:lnTo>
                  <a:lnTo>
                    <a:pt x="100" y="147"/>
                  </a:lnTo>
                  <a:lnTo>
                    <a:pt x="85" y="158"/>
                  </a:lnTo>
                  <a:lnTo>
                    <a:pt x="76" y="167"/>
                  </a:lnTo>
                  <a:lnTo>
                    <a:pt x="69" y="172"/>
                  </a:lnTo>
                  <a:lnTo>
                    <a:pt x="67" y="175"/>
                  </a:lnTo>
                  <a:lnTo>
                    <a:pt x="19" y="349"/>
                  </a:lnTo>
                  <a:lnTo>
                    <a:pt x="0" y="692"/>
                  </a:lnTo>
                  <a:lnTo>
                    <a:pt x="4" y="690"/>
                  </a:lnTo>
                  <a:lnTo>
                    <a:pt x="16" y="685"/>
                  </a:lnTo>
                  <a:lnTo>
                    <a:pt x="36" y="676"/>
                  </a:lnTo>
                  <a:lnTo>
                    <a:pt x="62" y="665"/>
                  </a:lnTo>
                  <a:lnTo>
                    <a:pt x="93" y="651"/>
                  </a:lnTo>
                  <a:lnTo>
                    <a:pt x="129" y="638"/>
                  </a:lnTo>
                  <a:lnTo>
                    <a:pt x="167" y="622"/>
                  </a:lnTo>
                  <a:lnTo>
                    <a:pt x="209" y="605"/>
                  </a:lnTo>
                  <a:lnTo>
                    <a:pt x="254" y="591"/>
                  </a:lnTo>
                  <a:lnTo>
                    <a:pt x="298" y="576"/>
                  </a:lnTo>
                  <a:lnTo>
                    <a:pt x="344" y="562"/>
                  </a:lnTo>
                  <a:lnTo>
                    <a:pt x="389" y="551"/>
                  </a:lnTo>
                  <a:lnTo>
                    <a:pt x="432" y="541"/>
                  </a:lnTo>
                  <a:lnTo>
                    <a:pt x="473" y="535"/>
                  </a:lnTo>
                  <a:lnTo>
                    <a:pt x="510" y="532"/>
                  </a:lnTo>
                  <a:lnTo>
                    <a:pt x="543" y="534"/>
                  </a:lnTo>
                  <a:lnTo>
                    <a:pt x="574" y="539"/>
                  </a:lnTo>
                  <a:lnTo>
                    <a:pt x="605" y="545"/>
                  </a:lnTo>
                  <a:lnTo>
                    <a:pt x="635" y="553"/>
                  </a:lnTo>
                  <a:lnTo>
                    <a:pt x="665" y="565"/>
                  </a:lnTo>
                  <a:lnTo>
                    <a:pt x="693" y="576"/>
                  </a:lnTo>
                  <a:lnTo>
                    <a:pt x="721" y="587"/>
                  </a:lnTo>
                  <a:lnTo>
                    <a:pt x="747" y="599"/>
                  </a:lnTo>
                  <a:lnTo>
                    <a:pt x="770" y="612"/>
                  </a:lnTo>
                  <a:lnTo>
                    <a:pt x="792" y="624"/>
                  </a:lnTo>
                  <a:lnTo>
                    <a:pt x="813" y="635"/>
                  </a:lnTo>
                  <a:lnTo>
                    <a:pt x="831" y="646"/>
                  </a:lnTo>
                  <a:lnTo>
                    <a:pt x="846" y="655"/>
                  </a:lnTo>
                  <a:lnTo>
                    <a:pt x="858" y="664"/>
                  </a:lnTo>
                  <a:lnTo>
                    <a:pt x="867" y="670"/>
                  </a:lnTo>
                  <a:lnTo>
                    <a:pt x="872" y="674"/>
                  </a:lnTo>
                  <a:lnTo>
                    <a:pt x="874" y="675"/>
                  </a:lnTo>
                  <a:lnTo>
                    <a:pt x="1125" y="684"/>
                  </a:lnTo>
                  <a:lnTo>
                    <a:pt x="1128" y="682"/>
                  </a:lnTo>
                  <a:lnTo>
                    <a:pt x="1134" y="677"/>
                  </a:lnTo>
                  <a:lnTo>
                    <a:pt x="1145" y="671"/>
                  </a:lnTo>
                  <a:lnTo>
                    <a:pt x="1160" y="662"/>
                  </a:lnTo>
                  <a:lnTo>
                    <a:pt x="1177" y="651"/>
                  </a:lnTo>
                  <a:lnTo>
                    <a:pt x="1197" y="640"/>
                  </a:lnTo>
                  <a:lnTo>
                    <a:pt x="1219" y="628"/>
                  </a:lnTo>
                  <a:lnTo>
                    <a:pt x="1243" y="615"/>
                  </a:lnTo>
                  <a:lnTo>
                    <a:pt x="1268" y="603"/>
                  </a:lnTo>
                  <a:lnTo>
                    <a:pt x="1294" y="591"/>
                  </a:lnTo>
                  <a:lnTo>
                    <a:pt x="1320" y="578"/>
                  </a:lnTo>
                  <a:lnTo>
                    <a:pt x="1346" y="568"/>
                  </a:lnTo>
                  <a:lnTo>
                    <a:pt x="1371" y="560"/>
                  </a:lnTo>
                  <a:lnTo>
                    <a:pt x="1394" y="553"/>
                  </a:lnTo>
                  <a:lnTo>
                    <a:pt x="1416" y="550"/>
                  </a:lnTo>
                  <a:lnTo>
                    <a:pt x="1436" y="549"/>
                  </a:lnTo>
                  <a:lnTo>
                    <a:pt x="1473" y="551"/>
                  </a:lnTo>
                  <a:lnTo>
                    <a:pt x="1513" y="557"/>
                  </a:lnTo>
                  <a:lnTo>
                    <a:pt x="1556" y="567"/>
                  </a:lnTo>
                  <a:lnTo>
                    <a:pt x="1601" y="579"/>
                  </a:lnTo>
                  <a:lnTo>
                    <a:pt x="1648" y="593"/>
                  </a:lnTo>
                  <a:lnTo>
                    <a:pt x="1694" y="609"/>
                  </a:lnTo>
                  <a:lnTo>
                    <a:pt x="1739" y="625"/>
                  </a:lnTo>
                  <a:lnTo>
                    <a:pt x="1784" y="643"/>
                  </a:lnTo>
                  <a:lnTo>
                    <a:pt x="1826" y="660"/>
                  </a:lnTo>
                  <a:lnTo>
                    <a:pt x="1864" y="676"/>
                  </a:lnTo>
                  <a:lnTo>
                    <a:pt x="1900" y="692"/>
                  </a:lnTo>
                  <a:lnTo>
                    <a:pt x="1931" y="706"/>
                  </a:lnTo>
                  <a:lnTo>
                    <a:pt x="1956" y="717"/>
                  </a:lnTo>
                  <a:lnTo>
                    <a:pt x="1976" y="727"/>
                  </a:lnTo>
                  <a:lnTo>
                    <a:pt x="1988" y="732"/>
                  </a:lnTo>
                  <a:lnTo>
                    <a:pt x="1992" y="734"/>
                  </a:lnTo>
                  <a:lnTo>
                    <a:pt x="1990" y="349"/>
                  </a:lnTo>
                  <a:lnTo>
                    <a:pt x="1914" y="1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5" name="Freeform 10"/>
            <p:cNvSpPr>
              <a:spLocks/>
            </p:cNvSpPr>
            <p:nvPr/>
          </p:nvSpPr>
          <p:spPr bwMode="auto">
            <a:xfrm>
              <a:off x="4441" y="2125"/>
              <a:ext cx="630" cy="106"/>
            </a:xfrm>
            <a:custGeom>
              <a:avLst/>
              <a:gdLst>
                <a:gd name="T0" fmla="*/ 70 w 1891"/>
                <a:gd name="T1" fmla="*/ 6 h 319"/>
                <a:gd name="T2" fmla="*/ 70 w 1891"/>
                <a:gd name="T3" fmla="*/ 3 h 319"/>
                <a:gd name="T4" fmla="*/ 69 w 1891"/>
                <a:gd name="T5" fmla="*/ 3 h 319"/>
                <a:gd name="T6" fmla="*/ 65 w 1891"/>
                <a:gd name="T7" fmla="*/ 2 h 319"/>
                <a:gd name="T8" fmla="*/ 61 w 1891"/>
                <a:gd name="T9" fmla="*/ 2 h 319"/>
                <a:gd name="T10" fmla="*/ 56 w 1891"/>
                <a:gd name="T11" fmla="*/ 1 h 319"/>
                <a:gd name="T12" fmla="*/ 52 w 1891"/>
                <a:gd name="T13" fmla="*/ 1 h 319"/>
                <a:gd name="T14" fmla="*/ 48 w 1891"/>
                <a:gd name="T15" fmla="*/ 2 h 319"/>
                <a:gd name="T16" fmla="*/ 44 w 1891"/>
                <a:gd name="T17" fmla="*/ 3 h 319"/>
                <a:gd name="T18" fmla="*/ 41 w 1891"/>
                <a:gd name="T19" fmla="*/ 5 h 319"/>
                <a:gd name="T20" fmla="*/ 38 w 1891"/>
                <a:gd name="T21" fmla="*/ 6 h 319"/>
                <a:gd name="T22" fmla="*/ 36 w 1891"/>
                <a:gd name="T23" fmla="*/ 7 h 319"/>
                <a:gd name="T24" fmla="*/ 35 w 1891"/>
                <a:gd name="T25" fmla="*/ 7 h 319"/>
                <a:gd name="T26" fmla="*/ 34 w 1891"/>
                <a:gd name="T27" fmla="*/ 6 h 319"/>
                <a:gd name="T28" fmla="*/ 31 w 1891"/>
                <a:gd name="T29" fmla="*/ 5 h 319"/>
                <a:gd name="T30" fmla="*/ 26 w 1891"/>
                <a:gd name="T31" fmla="*/ 3 h 319"/>
                <a:gd name="T32" fmla="*/ 22 w 1891"/>
                <a:gd name="T33" fmla="*/ 1 h 319"/>
                <a:gd name="T34" fmla="*/ 17 w 1891"/>
                <a:gd name="T35" fmla="*/ 0 h 319"/>
                <a:gd name="T36" fmla="*/ 12 w 1891"/>
                <a:gd name="T37" fmla="*/ 0 h 319"/>
                <a:gd name="T38" fmla="*/ 8 w 1891"/>
                <a:gd name="T39" fmla="*/ 1 h 319"/>
                <a:gd name="T40" fmla="*/ 4 w 1891"/>
                <a:gd name="T41" fmla="*/ 1 h 319"/>
                <a:gd name="T42" fmla="*/ 2 w 1891"/>
                <a:gd name="T43" fmla="*/ 2 h 319"/>
                <a:gd name="T44" fmla="*/ 1 w 1891"/>
                <a:gd name="T45" fmla="*/ 3 h 319"/>
                <a:gd name="T46" fmla="*/ 0 w 1891"/>
                <a:gd name="T47" fmla="*/ 6 h 319"/>
                <a:gd name="T48" fmla="*/ 0 w 1891"/>
                <a:gd name="T49" fmla="*/ 10 h 319"/>
                <a:gd name="T50" fmla="*/ 2 w 1891"/>
                <a:gd name="T51" fmla="*/ 9 h 319"/>
                <a:gd name="T52" fmla="*/ 5 w 1891"/>
                <a:gd name="T53" fmla="*/ 8 h 319"/>
                <a:gd name="T54" fmla="*/ 9 w 1891"/>
                <a:gd name="T55" fmla="*/ 7 h 319"/>
                <a:gd name="T56" fmla="*/ 13 w 1891"/>
                <a:gd name="T57" fmla="*/ 6 h 319"/>
                <a:gd name="T58" fmla="*/ 17 w 1891"/>
                <a:gd name="T59" fmla="*/ 6 h 319"/>
                <a:gd name="T60" fmla="*/ 21 w 1891"/>
                <a:gd name="T61" fmla="*/ 6 h 319"/>
                <a:gd name="T62" fmla="*/ 25 w 1891"/>
                <a:gd name="T63" fmla="*/ 7 h 319"/>
                <a:gd name="T64" fmla="*/ 28 w 1891"/>
                <a:gd name="T65" fmla="*/ 9 h 319"/>
                <a:gd name="T66" fmla="*/ 31 w 1891"/>
                <a:gd name="T67" fmla="*/ 10 h 319"/>
                <a:gd name="T68" fmla="*/ 33 w 1891"/>
                <a:gd name="T69" fmla="*/ 11 h 319"/>
                <a:gd name="T70" fmla="*/ 39 w 1891"/>
                <a:gd name="T71" fmla="*/ 11 h 319"/>
                <a:gd name="T72" fmla="*/ 40 w 1891"/>
                <a:gd name="T73" fmla="*/ 10 h 319"/>
                <a:gd name="T74" fmla="*/ 41 w 1891"/>
                <a:gd name="T75" fmla="*/ 9 h 319"/>
                <a:gd name="T76" fmla="*/ 44 w 1891"/>
                <a:gd name="T77" fmla="*/ 8 h 319"/>
                <a:gd name="T78" fmla="*/ 47 w 1891"/>
                <a:gd name="T79" fmla="*/ 7 h 319"/>
                <a:gd name="T80" fmla="*/ 51 w 1891"/>
                <a:gd name="T81" fmla="*/ 6 h 319"/>
                <a:gd name="T82" fmla="*/ 56 w 1891"/>
                <a:gd name="T83" fmla="*/ 7 h 319"/>
                <a:gd name="T84" fmla="*/ 61 w 1891"/>
                <a:gd name="T85" fmla="*/ 8 h 319"/>
                <a:gd name="T86" fmla="*/ 65 w 1891"/>
                <a:gd name="T87" fmla="*/ 10 h 319"/>
                <a:gd name="T88" fmla="*/ 68 w 1891"/>
                <a:gd name="T89" fmla="*/ 11 h 319"/>
                <a:gd name="T90" fmla="*/ 70 w 1891"/>
                <a:gd name="T91" fmla="*/ 12 h 319"/>
                <a:gd name="T92" fmla="*/ 65 w 1891"/>
                <a:gd name="T93" fmla="*/ 7 h 3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1"/>
                <a:gd name="T142" fmla="*/ 0 h 319"/>
                <a:gd name="T143" fmla="*/ 1891 w 1891"/>
                <a:gd name="T144" fmla="*/ 319 h 3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1" h="319">
                  <a:moveTo>
                    <a:pt x="1766" y="187"/>
                  </a:moveTo>
                  <a:lnTo>
                    <a:pt x="1891" y="237"/>
                  </a:lnTo>
                  <a:lnTo>
                    <a:pt x="1891" y="159"/>
                  </a:lnTo>
                  <a:lnTo>
                    <a:pt x="1626" y="84"/>
                  </a:lnTo>
                  <a:lnTo>
                    <a:pt x="1891" y="117"/>
                  </a:lnTo>
                  <a:lnTo>
                    <a:pt x="1891" y="80"/>
                  </a:lnTo>
                  <a:lnTo>
                    <a:pt x="1888" y="79"/>
                  </a:lnTo>
                  <a:lnTo>
                    <a:pt x="1875" y="78"/>
                  </a:lnTo>
                  <a:lnTo>
                    <a:pt x="1857" y="74"/>
                  </a:lnTo>
                  <a:lnTo>
                    <a:pt x="1833" y="69"/>
                  </a:lnTo>
                  <a:lnTo>
                    <a:pt x="1803" y="64"/>
                  </a:lnTo>
                  <a:lnTo>
                    <a:pt x="1769" y="59"/>
                  </a:lnTo>
                  <a:lnTo>
                    <a:pt x="1732" y="53"/>
                  </a:lnTo>
                  <a:lnTo>
                    <a:pt x="1691" y="48"/>
                  </a:lnTo>
                  <a:lnTo>
                    <a:pt x="1649" y="43"/>
                  </a:lnTo>
                  <a:lnTo>
                    <a:pt x="1605" y="38"/>
                  </a:lnTo>
                  <a:lnTo>
                    <a:pt x="1562" y="34"/>
                  </a:lnTo>
                  <a:lnTo>
                    <a:pt x="1519" y="32"/>
                  </a:lnTo>
                  <a:lnTo>
                    <a:pt x="1476" y="31"/>
                  </a:lnTo>
                  <a:lnTo>
                    <a:pt x="1437" y="32"/>
                  </a:lnTo>
                  <a:lnTo>
                    <a:pt x="1400" y="33"/>
                  </a:lnTo>
                  <a:lnTo>
                    <a:pt x="1366" y="38"/>
                  </a:lnTo>
                  <a:lnTo>
                    <a:pt x="1334" y="44"/>
                  </a:lnTo>
                  <a:lnTo>
                    <a:pt x="1301" y="53"/>
                  </a:lnTo>
                  <a:lnTo>
                    <a:pt x="1267" y="63"/>
                  </a:lnTo>
                  <a:lnTo>
                    <a:pt x="1231" y="75"/>
                  </a:lnTo>
                  <a:lnTo>
                    <a:pt x="1197" y="88"/>
                  </a:lnTo>
                  <a:lnTo>
                    <a:pt x="1163" y="101"/>
                  </a:lnTo>
                  <a:lnTo>
                    <a:pt x="1130" y="115"/>
                  </a:lnTo>
                  <a:lnTo>
                    <a:pt x="1098" y="128"/>
                  </a:lnTo>
                  <a:lnTo>
                    <a:pt x="1068" y="142"/>
                  </a:lnTo>
                  <a:lnTo>
                    <a:pt x="1041" y="154"/>
                  </a:lnTo>
                  <a:lnTo>
                    <a:pt x="1016" y="167"/>
                  </a:lnTo>
                  <a:lnTo>
                    <a:pt x="995" y="177"/>
                  </a:lnTo>
                  <a:lnTo>
                    <a:pt x="978" y="185"/>
                  </a:lnTo>
                  <a:lnTo>
                    <a:pt x="965" y="192"/>
                  </a:lnTo>
                  <a:lnTo>
                    <a:pt x="957" y="197"/>
                  </a:lnTo>
                  <a:lnTo>
                    <a:pt x="954" y="198"/>
                  </a:lnTo>
                  <a:lnTo>
                    <a:pt x="952" y="195"/>
                  </a:lnTo>
                  <a:lnTo>
                    <a:pt x="942" y="190"/>
                  </a:lnTo>
                  <a:lnTo>
                    <a:pt x="928" y="182"/>
                  </a:lnTo>
                  <a:lnTo>
                    <a:pt x="909" y="171"/>
                  </a:lnTo>
                  <a:lnTo>
                    <a:pt x="886" y="157"/>
                  </a:lnTo>
                  <a:lnTo>
                    <a:pt x="857" y="142"/>
                  </a:lnTo>
                  <a:lnTo>
                    <a:pt x="827" y="126"/>
                  </a:lnTo>
                  <a:lnTo>
                    <a:pt x="792" y="109"/>
                  </a:lnTo>
                  <a:lnTo>
                    <a:pt x="755" y="91"/>
                  </a:lnTo>
                  <a:lnTo>
                    <a:pt x="715" y="75"/>
                  </a:lnTo>
                  <a:lnTo>
                    <a:pt x="673" y="58"/>
                  </a:lnTo>
                  <a:lnTo>
                    <a:pt x="630" y="43"/>
                  </a:lnTo>
                  <a:lnTo>
                    <a:pt x="586" y="29"/>
                  </a:lnTo>
                  <a:lnTo>
                    <a:pt x="541" y="18"/>
                  </a:lnTo>
                  <a:lnTo>
                    <a:pt x="496" y="10"/>
                  </a:lnTo>
                  <a:lnTo>
                    <a:pt x="450" y="3"/>
                  </a:lnTo>
                  <a:lnTo>
                    <a:pt x="406" y="1"/>
                  </a:lnTo>
                  <a:lnTo>
                    <a:pt x="362" y="0"/>
                  </a:lnTo>
                  <a:lnTo>
                    <a:pt x="320" y="2"/>
                  </a:lnTo>
                  <a:lnTo>
                    <a:pt x="281" y="5"/>
                  </a:lnTo>
                  <a:lnTo>
                    <a:pt x="242" y="10"/>
                  </a:lnTo>
                  <a:lnTo>
                    <a:pt x="206" y="16"/>
                  </a:lnTo>
                  <a:lnTo>
                    <a:pt x="173" y="23"/>
                  </a:lnTo>
                  <a:lnTo>
                    <a:pt x="142" y="31"/>
                  </a:lnTo>
                  <a:lnTo>
                    <a:pt x="113" y="39"/>
                  </a:lnTo>
                  <a:lnTo>
                    <a:pt x="89" y="47"/>
                  </a:lnTo>
                  <a:lnTo>
                    <a:pt x="66" y="54"/>
                  </a:lnTo>
                  <a:lnTo>
                    <a:pt x="48" y="60"/>
                  </a:lnTo>
                  <a:lnTo>
                    <a:pt x="33" y="67"/>
                  </a:lnTo>
                  <a:lnTo>
                    <a:pt x="22" y="71"/>
                  </a:lnTo>
                  <a:lnTo>
                    <a:pt x="16" y="74"/>
                  </a:lnTo>
                  <a:lnTo>
                    <a:pt x="13" y="75"/>
                  </a:lnTo>
                  <a:lnTo>
                    <a:pt x="12" y="104"/>
                  </a:lnTo>
                  <a:lnTo>
                    <a:pt x="8" y="167"/>
                  </a:lnTo>
                  <a:lnTo>
                    <a:pt x="3" y="232"/>
                  </a:lnTo>
                  <a:lnTo>
                    <a:pt x="0" y="268"/>
                  </a:lnTo>
                  <a:lnTo>
                    <a:pt x="3" y="267"/>
                  </a:lnTo>
                  <a:lnTo>
                    <a:pt x="12" y="263"/>
                  </a:lnTo>
                  <a:lnTo>
                    <a:pt x="27" y="258"/>
                  </a:lnTo>
                  <a:lnTo>
                    <a:pt x="47" y="252"/>
                  </a:lnTo>
                  <a:lnTo>
                    <a:pt x="70" y="244"/>
                  </a:lnTo>
                  <a:lnTo>
                    <a:pt x="99" y="235"/>
                  </a:lnTo>
                  <a:lnTo>
                    <a:pt x="130" y="225"/>
                  </a:lnTo>
                  <a:lnTo>
                    <a:pt x="163" y="214"/>
                  </a:lnTo>
                  <a:lnTo>
                    <a:pt x="199" y="204"/>
                  </a:lnTo>
                  <a:lnTo>
                    <a:pt x="236" y="193"/>
                  </a:lnTo>
                  <a:lnTo>
                    <a:pt x="274" y="183"/>
                  </a:lnTo>
                  <a:lnTo>
                    <a:pt x="313" y="174"/>
                  </a:lnTo>
                  <a:lnTo>
                    <a:pt x="351" y="166"/>
                  </a:lnTo>
                  <a:lnTo>
                    <a:pt x="388" y="159"/>
                  </a:lnTo>
                  <a:lnTo>
                    <a:pt x="424" y="154"/>
                  </a:lnTo>
                  <a:lnTo>
                    <a:pt x="459" y="151"/>
                  </a:lnTo>
                  <a:lnTo>
                    <a:pt x="492" y="151"/>
                  </a:lnTo>
                  <a:lnTo>
                    <a:pt x="527" y="153"/>
                  </a:lnTo>
                  <a:lnTo>
                    <a:pt x="563" y="161"/>
                  </a:lnTo>
                  <a:lnTo>
                    <a:pt x="599" y="169"/>
                  </a:lnTo>
                  <a:lnTo>
                    <a:pt x="635" y="180"/>
                  </a:lnTo>
                  <a:lnTo>
                    <a:pt x="669" y="193"/>
                  </a:lnTo>
                  <a:lnTo>
                    <a:pt x="704" y="206"/>
                  </a:lnTo>
                  <a:lnTo>
                    <a:pt x="736" y="221"/>
                  </a:lnTo>
                  <a:lnTo>
                    <a:pt x="767" y="236"/>
                  </a:lnTo>
                  <a:lnTo>
                    <a:pt x="796" y="251"/>
                  </a:lnTo>
                  <a:lnTo>
                    <a:pt x="820" y="265"/>
                  </a:lnTo>
                  <a:lnTo>
                    <a:pt x="841" y="277"/>
                  </a:lnTo>
                  <a:lnTo>
                    <a:pt x="859" y="287"/>
                  </a:lnTo>
                  <a:lnTo>
                    <a:pt x="872" y="294"/>
                  </a:lnTo>
                  <a:lnTo>
                    <a:pt x="881" y="301"/>
                  </a:lnTo>
                  <a:lnTo>
                    <a:pt x="883" y="302"/>
                  </a:lnTo>
                  <a:lnTo>
                    <a:pt x="1056" y="302"/>
                  </a:lnTo>
                  <a:lnTo>
                    <a:pt x="1057" y="301"/>
                  </a:lnTo>
                  <a:lnTo>
                    <a:pt x="1061" y="297"/>
                  </a:lnTo>
                  <a:lnTo>
                    <a:pt x="1067" y="289"/>
                  </a:lnTo>
                  <a:lnTo>
                    <a:pt x="1075" y="282"/>
                  </a:lnTo>
                  <a:lnTo>
                    <a:pt x="1087" y="272"/>
                  </a:lnTo>
                  <a:lnTo>
                    <a:pt x="1101" y="261"/>
                  </a:lnTo>
                  <a:lnTo>
                    <a:pt x="1117" y="250"/>
                  </a:lnTo>
                  <a:lnTo>
                    <a:pt x="1137" y="237"/>
                  </a:lnTo>
                  <a:lnTo>
                    <a:pt x="1160" y="226"/>
                  </a:lnTo>
                  <a:lnTo>
                    <a:pt x="1184" y="214"/>
                  </a:lnTo>
                  <a:lnTo>
                    <a:pt x="1212" y="203"/>
                  </a:lnTo>
                  <a:lnTo>
                    <a:pt x="1241" y="193"/>
                  </a:lnTo>
                  <a:lnTo>
                    <a:pt x="1275" y="184"/>
                  </a:lnTo>
                  <a:lnTo>
                    <a:pt x="1311" y="178"/>
                  </a:lnTo>
                  <a:lnTo>
                    <a:pt x="1349" y="174"/>
                  </a:lnTo>
                  <a:lnTo>
                    <a:pt x="1391" y="172"/>
                  </a:lnTo>
                  <a:lnTo>
                    <a:pt x="1436" y="173"/>
                  </a:lnTo>
                  <a:lnTo>
                    <a:pt x="1480" y="178"/>
                  </a:lnTo>
                  <a:lnTo>
                    <a:pt x="1526" y="184"/>
                  </a:lnTo>
                  <a:lnTo>
                    <a:pt x="1569" y="194"/>
                  </a:lnTo>
                  <a:lnTo>
                    <a:pt x="1613" y="205"/>
                  </a:lnTo>
                  <a:lnTo>
                    <a:pt x="1654" y="218"/>
                  </a:lnTo>
                  <a:lnTo>
                    <a:pt x="1693" y="231"/>
                  </a:lnTo>
                  <a:lnTo>
                    <a:pt x="1730" y="245"/>
                  </a:lnTo>
                  <a:lnTo>
                    <a:pt x="1765" y="258"/>
                  </a:lnTo>
                  <a:lnTo>
                    <a:pt x="1796" y="272"/>
                  </a:lnTo>
                  <a:lnTo>
                    <a:pt x="1823" y="284"/>
                  </a:lnTo>
                  <a:lnTo>
                    <a:pt x="1847" y="296"/>
                  </a:lnTo>
                  <a:lnTo>
                    <a:pt x="1865" y="306"/>
                  </a:lnTo>
                  <a:lnTo>
                    <a:pt x="1880" y="313"/>
                  </a:lnTo>
                  <a:lnTo>
                    <a:pt x="1889" y="318"/>
                  </a:lnTo>
                  <a:lnTo>
                    <a:pt x="1891" y="319"/>
                  </a:lnTo>
                  <a:lnTo>
                    <a:pt x="1891" y="272"/>
                  </a:lnTo>
                  <a:lnTo>
                    <a:pt x="1766" y="187"/>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6" name="Freeform 11"/>
            <p:cNvSpPr>
              <a:spLocks/>
            </p:cNvSpPr>
            <p:nvPr/>
          </p:nvSpPr>
          <p:spPr bwMode="auto">
            <a:xfrm>
              <a:off x="4596" y="2187"/>
              <a:ext cx="328" cy="635"/>
            </a:xfrm>
            <a:custGeom>
              <a:avLst/>
              <a:gdLst>
                <a:gd name="T0" fmla="*/ 21 w 983"/>
                <a:gd name="T1" fmla="*/ 28 h 1904"/>
                <a:gd name="T2" fmla="*/ 23 w 983"/>
                <a:gd name="T3" fmla="*/ 21 h 1904"/>
                <a:gd name="T4" fmla="*/ 24 w 983"/>
                <a:gd name="T5" fmla="*/ 20 h 1904"/>
                <a:gd name="T6" fmla="*/ 27 w 983"/>
                <a:gd name="T7" fmla="*/ 16 h 1904"/>
                <a:gd name="T8" fmla="*/ 30 w 983"/>
                <a:gd name="T9" fmla="*/ 11 h 1904"/>
                <a:gd name="T10" fmla="*/ 32 w 983"/>
                <a:gd name="T11" fmla="*/ 6 h 1904"/>
                <a:gd name="T12" fmla="*/ 34 w 983"/>
                <a:gd name="T13" fmla="*/ 3 h 1904"/>
                <a:gd name="T14" fmla="*/ 35 w 983"/>
                <a:gd name="T15" fmla="*/ 1 h 1904"/>
                <a:gd name="T16" fmla="*/ 30 w 983"/>
                <a:gd name="T17" fmla="*/ 2 h 1904"/>
                <a:gd name="T18" fmla="*/ 29 w 983"/>
                <a:gd name="T19" fmla="*/ 3 h 1904"/>
                <a:gd name="T20" fmla="*/ 28 w 983"/>
                <a:gd name="T21" fmla="*/ 6 h 1904"/>
                <a:gd name="T22" fmla="*/ 26 w 983"/>
                <a:gd name="T23" fmla="*/ 8 h 1904"/>
                <a:gd name="T24" fmla="*/ 24 w 983"/>
                <a:gd name="T25" fmla="*/ 11 h 1904"/>
                <a:gd name="T26" fmla="*/ 23 w 983"/>
                <a:gd name="T27" fmla="*/ 13 h 1904"/>
                <a:gd name="T28" fmla="*/ 23 w 983"/>
                <a:gd name="T29" fmla="*/ 13 h 1904"/>
                <a:gd name="T30" fmla="*/ 22 w 983"/>
                <a:gd name="T31" fmla="*/ 11 h 1904"/>
                <a:gd name="T32" fmla="*/ 22 w 983"/>
                <a:gd name="T33" fmla="*/ 9 h 1904"/>
                <a:gd name="T34" fmla="*/ 21 w 983"/>
                <a:gd name="T35" fmla="*/ 7 h 1904"/>
                <a:gd name="T36" fmla="*/ 19 w 983"/>
                <a:gd name="T37" fmla="*/ 6 h 1904"/>
                <a:gd name="T38" fmla="*/ 18 w 983"/>
                <a:gd name="T39" fmla="*/ 6 h 1904"/>
                <a:gd name="T40" fmla="*/ 17 w 983"/>
                <a:gd name="T41" fmla="*/ 7 h 1904"/>
                <a:gd name="T42" fmla="*/ 17 w 983"/>
                <a:gd name="T43" fmla="*/ 8 h 1904"/>
                <a:gd name="T44" fmla="*/ 16 w 983"/>
                <a:gd name="T45" fmla="*/ 8 h 1904"/>
                <a:gd name="T46" fmla="*/ 15 w 983"/>
                <a:gd name="T47" fmla="*/ 10 h 1904"/>
                <a:gd name="T48" fmla="*/ 15 w 983"/>
                <a:gd name="T49" fmla="*/ 11 h 1904"/>
                <a:gd name="T50" fmla="*/ 14 w 983"/>
                <a:gd name="T51" fmla="*/ 11 h 1904"/>
                <a:gd name="T52" fmla="*/ 14 w 983"/>
                <a:gd name="T53" fmla="*/ 11 h 1904"/>
                <a:gd name="T54" fmla="*/ 14 w 983"/>
                <a:gd name="T55" fmla="*/ 11 h 1904"/>
                <a:gd name="T56" fmla="*/ 14 w 983"/>
                <a:gd name="T57" fmla="*/ 11 h 1904"/>
                <a:gd name="T58" fmla="*/ 14 w 983"/>
                <a:gd name="T59" fmla="*/ 12 h 1904"/>
                <a:gd name="T60" fmla="*/ 14 w 983"/>
                <a:gd name="T61" fmla="*/ 12 h 1904"/>
                <a:gd name="T62" fmla="*/ 15 w 983"/>
                <a:gd name="T63" fmla="*/ 13 h 1904"/>
                <a:gd name="T64" fmla="*/ 15 w 983"/>
                <a:gd name="T65" fmla="*/ 13 h 1904"/>
                <a:gd name="T66" fmla="*/ 15 w 983"/>
                <a:gd name="T67" fmla="*/ 15 h 1904"/>
                <a:gd name="T68" fmla="*/ 14 w 983"/>
                <a:gd name="T69" fmla="*/ 14 h 1904"/>
                <a:gd name="T70" fmla="*/ 13 w 983"/>
                <a:gd name="T71" fmla="*/ 13 h 1904"/>
                <a:gd name="T72" fmla="*/ 10 w 983"/>
                <a:gd name="T73" fmla="*/ 11 h 1904"/>
                <a:gd name="T74" fmla="*/ 8 w 983"/>
                <a:gd name="T75" fmla="*/ 8 h 1904"/>
                <a:gd name="T76" fmla="*/ 6 w 983"/>
                <a:gd name="T77" fmla="*/ 4 h 1904"/>
                <a:gd name="T78" fmla="*/ 5 w 983"/>
                <a:gd name="T79" fmla="*/ 2 h 1904"/>
                <a:gd name="T80" fmla="*/ 4 w 983"/>
                <a:gd name="T81" fmla="*/ 0 h 1904"/>
                <a:gd name="T82" fmla="*/ 0 w 983"/>
                <a:gd name="T83" fmla="*/ 0 h 1904"/>
                <a:gd name="T84" fmla="*/ 1 w 983"/>
                <a:gd name="T85" fmla="*/ 2 h 1904"/>
                <a:gd name="T86" fmla="*/ 3 w 983"/>
                <a:gd name="T87" fmla="*/ 6 h 1904"/>
                <a:gd name="T88" fmla="*/ 5 w 983"/>
                <a:gd name="T89" fmla="*/ 11 h 1904"/>
                <a:gd name="T90" fmla="*/ 8 w 983"/>
                <a:gd name="T91" fmla="*/ 15 h 1904"/>
                <a:gd name="T92" fmla="*/ 10 w 983"/>
                <a:gd name="T93" fmla="*/ 19 h 1904"/>
                <a:gd name="T94" fmla="*/ 9 w 983"/>
                <a:gd name="T95" fmla="*/ 21 h 1904"/>
                <a:gd name="T96" fmla="*/ 9 w 983"/>
                <a:gd name="T97" fmla="*/ 22 h 1904"/>
                <a:gd name="T98" fmla="*/ 10 w 983"/>
                <a:gd name="T99" fmla="*/ 23 h 1904"/>
                <a:gd name="T100" fmla="*/ 11 w 983"/>
                <a:gd name="T101" fmla="*/ 24 h 1904"/>
                <a:gd name="T102" fmla="*/ 7 w 983"/>
                <a:gd name="T103" fmla="*/ 44 h 1904"/>
                <a:gd name="T104" fmla="*/ 14 w 983"/>
                <a:gd name="T105" fmla="*/ 71 h 1904"/>
                <a:gd name="T106" fmla="*/ 33 w 983"/>
                <a:gd name="T107" fmla="*/ 70 h 1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3"/>
                <a:gd name="T163" fmla="*/ 0 h 1904"/>
                <a:gd name="T164" fmla="*/ 983 w 983"/>
                <a:gd name="T165" fmla="*/ 1904 h 1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3" h="1904">
                  <a:moveTo>
                    <a:pt x="695" y="1145"/>
                  </a:moveTo>
                  <a:lnTo>
                    <a:pt x="886" y="1126"/>
                  </a:lnTo>
                  <a:lnTo>
                    <a:pt x="559" y="751"/>
                  </a:lnTo>
                  <a:lnTo>
                    <a:pt x="607" y="584"/>
                  </a:lnTo>
                  <a:lnTo>
                    <a:pt x="613" y="579"/>
                  </a:lnTo>
                  <a:lnTo>
                    <a:pt x="618" y="574"/>
                  </a:lnTo>
                  <a:lnTo>
                    <a:pt x="624" y="568"/>
                  </a:lnTo>
                  <a:lnTo>
                    <a:pt x="629" y="562"/>
                  </a:lnTo>
                  <a:lnTo>
                    <a:pt x="649" y="535"/>
                  </a:lnTo>
                  <a:lnTo>
                    <a:pt x="672" y="502"/>
                  </a:lnTo>
                  <a:lnTo>
                    <a:pt x="695" y="465"/>
                  </a:lnTo>
                  <a:lnTo>
                    <a:pt x="720" y="426"/>
                  </a:lnTo>
                  <a:lnTo>
                    <a:pt x="746" y="382"/>
                  </a:lnTo>
                  <a:lnTo>
                    <a:pt x="772" y="338"/>
                  </a:lnTo>
                  <a:lnTo>
                    <a:pt x="797" y="293"/>
                  </a:lnTo>
                  <a:lnTo>
                    <a:pt x="821" y="249"/>
                  </a:lnTo>
                  <a:lnTo>
                    <a:pt x="845" y="205"/>
                  </a:lnTo>
                  <a:lnTo>
                    <a:pt x="866" y="166"/>
                  </a:lnTo>
                  <a:lnTo>
                    <a:pt x="886" y="128"/>
                  </a:lnTo>
                  <a:lnTo>
                    <a:pt x="903" y="96"/>
                  </a:lnTo>
                  <a:lnTo>
                    <a:pt x="917" y="69"/>
                  </a:lnTo>
                  <a:lnTo>
                    <a:pt x="928" y="48"/>
                  </a:lnTo>
                  <a:lnTo>
                    <a:pt x="934" y="36"/>
                  </a:lnTo>
                  <a:lnTo>
                    <a:pt x="936" y="31"/>
                  </a:lnTo>
                  <a:lnTo>
                    <a:pt x="823" y="44"/>
                  </a:lnTo>
                  <a:lnTo>
                    <a:pt x="821" y="47"/>
                  </a:lnTo>
                  <a:lnTo>
                    <a:pt x="818" y="53"/>
                  </a:lnTo>
                  <a:lnTo>
                    <a:pt x="811" y="63"/>
                  </a:lnTo>
                  <a:lnTo>
                    <a:pt x="804" y="76"/>
                  </a:lnTo>
                  <a:lnTo>
                    <a:pt x="794" y="92"/>
                  </a:lnTo>
                  <a:lnTo>
                    <a:pt x="782" y="112"/>
                  </a:lnTo>
                  <a:lnTo>
                    <a:pt x="769" y="132"/>
                  </a:lnTo>
                  <a:lnTo>
                    <a:pt x="754" y="156"/>
                  </a:lnTo>
                  <a:lnTo>
                    <a:pt x="740" y="179"/>
                  </a:lnTo>
                  <a:lnTo>
                    <a:pt x="724" y="204"/>
                  </a:lnTo>
                  <a:lnTo>
                    <a:pt x="706" y="229"/>
                  </a:lnTo>
                  <a:lnTo>
                    <a:pt x="689" y="255"/>
                  </a:lnTo>
                  <a:lnTo>
                    <a:pt x="672" y="279"/>
                  </a:lnTo>
                  <a:lnTo>
                    <a:pt x="653" y="303"/>
                  </a:lnTo>
                  <a:lnTo>
                    <a:pt x="636" y="325"/>
                  </a:lnTo>
                  <a:lnTo>
                    <a:pt x="618" y="346"/>
                  </a:lnTo>
                  <a:lnTo>
                    <a:pt x="617" y="346"/>
                  </a:lnTo>
                  <a:lnTo>
                    <a:pt x="617" y="348"/>
                  </a:lnTo>
                  <a:lnTo>
                    <a:pt x="612" y="338"/>
                  </a:lnTo>
                  <a:lnTo>
                    <a:pt x="606" y="324"/>
                  </a:lnTo>
                  <a:lnTo>
                    <a:pt x="600" y="305"/>
                  </a:lnTo>
                  <a:lnTo>
                    <a:pt x="597" y="282"/>
                  </a:lnTo>
                  <a:lnTo>
                    <a:pt x="596" y="262"/>
                  </a:lnTo>
                  <a:lnTo>
                    <a:pt x="592" y="245"/>
                  </a:lnTo>
                  <a:lnTo>
                    <a:pt x="587" y="227"/>
                  </a:lnTo>
                  <a:lnTo>
                    <a:pt x="579" y="209"/>
                  </a:lnTo>
                  <a:lnTo>
                    <a:pt x="569" y="194"/>
                  </a:lnTo>
                  <a:lnTo>
                    <a:pt x="555" y="182"/>
                  </a:lnTo>
                  <a:lnTo>
                    <a:pt x="540" y="173"/>
                  </a:lnTo>
                  <a:lnTo>
                    <a:pt x="524" y="167"/>
                  </a:lnTo>
                  <a:lnTo>
                    <a:pt x="508" y="163"/>
                  </a:lnTo>
                  <a:lnTo>
                    <a:pt x="493" y="163"/>
                  </a:lnTo>
                  <a:lnTo>
                    <a:pt x="481" y="167"/>
                  </a:lnTo>
                  <a:lnTo>
                    <a:pt x="471" y="173"/>
                  </a:lnTo>
                  <a:lnTo>
                    <a:pt x="461" y="184"/>
                  </a:lnTo>
                  <a:lnTo>
                    <a:pt x="457" y="193"/>
                  </a:lnTo>
                  <a:lnTo>
                    <a:pt x="457" y="203"/>
                  </a:lnTo>
                  <a:lnTo>
                    <a:pt x="462" y="213"/>
                  </a:lnTo>
                  <a:lnTo>
                    <a:pt x="456" y="216"/>
                  </a:lnTo>
                  <a:lnTo>
                    <a:pt x="450" y="220"/>
                  </a:lnTo>
                  <a:lnTo>
                    <a:pt x="442" y="224"/>
                  </a:lnTo>
                  <a:lnTo>
                    <a:pt x="436" y="229"/>
                  </a:lnTo>
                  <a:lnTo>
                    <a:pt x="388" y="267"/>
                  </a:lnTo>
                  <a:lnTo>
                    <a:pt x="402" y="282"/>
                  </a:lnTo>
                  <a:lnTo>
                    <a:pt x="400" y="283"/>
                  </a:lnTo>
                  <a:lnTo>
                    <a:pt x="398" y="286"/>
                  </a:lnTo>
                  <a:lnTo>
                    <a:pt x="393" y="286"/>
                  </a:lnTo>
                  <a:lnTo>
                    <a:pt x="390" y="286"/>
                  </a:lnTo>
                  <a:lnTo>
                    <a:pt x="388" y="288"/>
                  </a:lnTo>
                  <a:lnTo>
                    <a:pt x="388" y="291"/>
                  </a:lnTo>
                  <a:lnTo>
                    <a:pt x="389" y="294"/>
                  </a:lnTo>
                  <a:lnTo>
                    <a:pt x="389" y="296"/>
                  </a:lnTo>
                  <a:lnTo>
                    <a:pt x="389" y="297"/>
                  </a:lnTo>
                  <a:lnTo>
                    <a:pt x="388" y="298"/>
                  </a:lnTo>
                  <a:lnTo>
                    <a:pt x="386" y="298"/>
                  </a:lnTo>
                  <a:lnTo>
                    <a:pt x="382" y="298"/>
                  </a:lnTo>
                  <a:lnTo>
                    <a:pt x="381" y="302"/>
                  </a:lnTo>
                  <a:lnTo>
                    <a:pt x="381" y="305"/>
                  </a:lnTo>
                  <a:lnTo>
                    <a:pt x="382" y="310"/>
                  </a:lnTo>
                  <a:lnTo>
                    <a:pt x="383" y="313"/>
                  </a:lnTo>
                  <a:lnTo>
                    <a:pt x="384" y="315"/>
                  </a:lnTo>
                  <a:lnTo>
                    <a:pt x="383" y="318"/>
                  </a:lnTo>
                  <a:lnTo>
                    <a:pt x="379" y="322"/>
                  </a:lnTo>
                  <a:lnTo>
                    <a:pt x="376" y="327"/>
                  </a:lnTo>
                  <a:lnTo>
                    <a:pt x="374" y="336"/>
                  </a:lnTo>
                  <a:lnTo>
                    <a:pt x="378" y="346"/>
                  </a:lnTo>
                  <a:lnTo>
                    <a:pt x="388" y="355"/>
                  </a:lnTo>
                  <a:lnTo>
                    <a:pt x="394" y="357"/>
                  </a:lnTo>
                  <a:lnTo>
                    <a:pt x="400" y="360"/>
                  </a:lnTo>
                  <a:lnTo>
                    <a:pt x="408" y="362"/>
                  </a:lnTo>
                  <a:lnTo>
                    <a:pt x="415" y="364"/>
                  </a:lnTo>
                  <a:lnTo>
                    <a:pt x="414" y="401"/>
                  </a:lnTo>
                  <a:lnTo>
                    <a:pt x="405" y="397"/>
                  </a:lnTo>
                  <a:lnTo>
                    <a:pt x="397" y="393"/>
                  </a:lnTo>
                  <a:lnTo>
                    <a:pt x="388" y="390"/>
                  </a:lnTo>
                  <a:lnTo>
                    <a:pt x="379" y="385"/>
                  </a:lnTo>
                  <a:lnTo>
                    <a:pt x="371" y="380"/>
                  </a:lnTo>
                  <a:lnTo>
                    <a:pt x="362" y="374"/>
                  </a:lnTo>
                  <a:lnTo>
                    <a:pt x="353" y="367"/>
                  </a:lnTo>
                  <a:lnTo>
                    <a:pt x="345" y="361"/>
                  </a:lnTo>
                  <a:lnTo>
                    <a:pt x="325" y="344"/>
                  </a:lnTo>
                  <a:lnTo>
                    <a:pt x="304" y="322"/>
                  </a:lnTo>
                  <a:lnTo>
                    <a:pt x="283" y="297"/>
                  </a:lnTo>
                  <a:lnTo>
                    <a:pt x="262" y="270"/>
                  </a:lnTo>
                  <a:lnTo>
                    <a:pt x="241" y="241"/>
                  </a:lnTo>
                  <a:lnTo>
                    <a:pt x="221" y="210"/>
                  </a:lnTo>
                  <a:lnTo>
                    <a:pt x="201" y="179"/>
                  </a:lnTo>
                  <a:lnTo>
                    <a:pt x="182" y="149"/>
                  </a:lnTo>
                  <a:lnTo>
                    <a:pt x="165" y="120"/>
                  </a:lnTo>
                  <a:lnTo>
                    <a:pt x="150" y="92"/>
                  </a:lnTo>
                  <a:lnTo>
                    <a:pt x="135" y="66"/>
                  </a:lnTo>
                  <a:lnTo>
                    <a:pt x="124" y="44"/>
                  </a:lnTo>
                  <a:lnTo>
                    <a:pt x="114" y="26"/>
                  </a:lnTo>
                  <a:lnTo>
                    <a:pt x="107" y="12"/>
                  </a:lnTo>
                  <a:lnTo>
                    <a:pt x="102" y="3"/>
                  </a:lnTo>
                  <a:lnTo>
                    <a:pt x="101" y="0"/>
                  </a:lnTo>
                  <a:lnTo>
                    <a:pt x="0" y="2"/>
                  </a:lnTo>
                  <a:lnTo>
                    <a:pt x="2" y="6"/>
                  </a:lnTo>
                  <a:lnTo>
                    <a:pt x="8" y="18"/>
                  </a:lnTo>
                  <a:lnTo>
                    <a:pt x="15" y="36"/>
                  </a:lnTo>
                  <a:lnTo>
                    <a:pt x="26" y="60"/>
                  </a:lnTo>
                  <a:lnTo>
                    <a:pt x="40" y="90"/>
                  </a:lnTo>
                  <a:lnTo>
                    <a:pt x="56" y="123"/>
                  </a:lnTo>
                  <a:lnTo>
                    <a:pt x="75" y="161"/>
                  </a:lnTo>
                  <a:lnTo>
                    <a:pt x="93" y="200"/>
                  </a:lnTo>
                  <a:lnTo>
                    <a:pt x="114" y="242"/>
                  </a:lnTo>
                  <a:lnTo>
                    <a:pt x="137" y="284"/>
                  </a:lnTo>
                  <a:lnTo>
                    <a:pt x="159" y="328"/>
                  </a:lnTo>
                  <a:lnTo>
                    <a:pt x="182" y="370"/>
                  </a:lnTo>
                  <a:lnTo>
                    <a:pt x="206" y="409"/>
                  </a:lnTo>
                  <a:lnTo>
                    <a:pt x="230" y="448"/>
                  </a:lnTo>
                  <a:lnTo>
                    <a:pt x="252" y="484"/>
                  </a:lnTo>
                  <a:lnTo>
                    <a:pt x="274" y="515"/>
                  </a:lnTo>
                  <a:lnTo>
                    <a:pt x="263" y="526"/>
                  </a:lnTo>
                  <a:lnTo>
                    <a:pt x="253" y="541"/>
                  </a:lnTo>
                  <a:lnTo>
                    <a:pt x="248" y="558"/>
                  </a:lnTo>
                  <a:lnTo>
                    <a:pt x="246" y="577"/>
                  </a:lnTo>
                  <a:lnTo>
                    <a:pt x="247" y="588"/>
                  </a:lnTo>
                  <a:lnTo>
                    <a:pt x="248" y="598"/>
                  </a:lnTo>
                  <a:lnTo>
                    <a:pt x="252" y="608"/>
                  </a:lnTo>
                  <a:lnTo>
                    <a:pt x="257" y="616"/>
                  </a:lnTo>
                  <a:lnTo>
                    <a:pt x="263" y="625"/>
                  </a:lnTo>
                  <a:lnTo>
                    <a:pt x="269" y="632"/>
                  </a:lnTo>
                  <a:lnTo>
                    <a:pt x="277" y="639"/>
                  </a:lnTo>
                  <a:lnTo>
                    <a:pt x="285" y="644"/>
                  </a:lnTo>
                  <a:lnTo>
                    <a:pt x="299" y="817"/>
                  </a:lnTo>
                  <a:lnTo>
                    <a:pt x="197" y="1192"/>
                  </a:lnTo>
                  <a:lnTo>
                    <a:pt x="256" y="1187"/>
                  </a:lnTo>
                  <a:lnTo>
                    <a:pt x="269" y="1900"/>
                  </a:lnTo>
                  <a:lnTo>
                    <a:pt x="366" y="1904"/>
                  </a:lnTo>
                  <a:lnTo>
                    <a:pt x="445" y="1169"/>
                  </a:lnTo>
                  <a:lnTo>
                    <a:pt x="488" y="1165"/>
                  </a:lnTo>
                  <a:lnTo>
                    <a:pt x="887" y="1888"/>
                  </a:lnTo>
                  <a:lnTo>
                    <a:pt x="983" y="1904"/>
                  </a:lnTo>
                  <a:lnTo>
                    <a:pt x="695" y="11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7" name="Freeform 12"/>
            <p:cNvSpPr>
              <a:spLocks/>
            </p:cNvSpPr>
            <p:nvPr/>
          </p:nvSpPr>
          <p:spPr bwMode="auto">
            <a:xfrm>
              <a:off x="4764" y="2307"/>
              <a:ext cx="33" cy="16"/>
            </a:xfrm>
            <a:custGeom>
              <a:avLst/>
              <a:gdLst>
                <a:gd name="T0" fmla="*/ 4 w 100"/>
                <a:gd name="T1" fmla="*/ 0 h 47"/>
                <a:gd name="T2" fmla="*/ 3 w 100"/>
                <a:gd name="T3" fmla="*/ 0 h 47"/>
                <a:gd name="T4" fmla="*/ 3 w 100"/>
                <a:gd name="T5" fmla="*/ 1 h 47"/>
                <a:gd name="T6" fmla="*/ 3 w 100"/>
                <a:gd name="T7" fmla="*/ 1 h 47"/>
                <a:gd name="T8" fmla="*/ 2 w 100"/>
                <a:gd name="T9" fmla="*/ 1 h 47"/>
                <a:gd name="T10" fmla="*/ 2 w 100"/>
                <a:gd name="T11" fmla="*/ 1 h 47"/>
                <a:gd name="T12" fmla="*/ 1 w 100"/>
                <a:gd name="T13" fmla="*/ 2 h 47"/>
                <a:gd name="T14" fmla="*/ 1 w 100"/>
                <a:gd name="T15" fmla="*/ 2 h 47"/>
                <a:gd name="T16" fmla="*/ 0 w 100"/>
                <a:gd name="T17" fmla="*/ 2 h 47"/>
                <a:gd name="T18" fmla="*/ 0 w 100"/>
                <a:gd name="T19" fmla="*/ 0 h 47"/>
                <a:gd name="T20" fmla="*/ 0 w 100"/>
                <a:gd name="T21" fmla="*/ 0 h 47"/>
                <a:gd name="T22" fmla="*/ 0 w 100"/>
                <a:gd name="T23" fmla="*/ 0 h 47"/>
                <a:gd name="T24" fmla="*/ 0 w 100"/>
                <a:gd name="T25" fmla="*/ 0 h 47"/>
                <a:gd name="T26" fmla="*/ 1 w 100"/>
                <a:gd name="T27" fmla="*/ 0 h 47"/>
                <a:gd name="T28" fmla="*/ 1 w 100"/>
                <a:gd name="T29" fmla="*/ 0 h 47"/>
                <a:gd name="T30" fmla="*/ 1 w 100"/>
                <a:gd name="T31" fmla="*/ 0 h 47"/>
                <a:gd name="T32" fmla="*/ 1 w 100"/>
                <a:gd name="T33" fmla="*/ 0 h 47"/>
                <a:gd name="T34" fmla="*/ 2 w 100"/>
                <a:gd name="T35" fmla="*/ 0 h 47"/>
                <a:gd name="T36" fmla="*/ 2 w 100"/>
                <a:gd name="T37" fmla="*/ 0 h 47"/>
                <a:gd name="T38" fmla="*/ 2 w 100"/>
                <a:gd name="T39" fmla="*/ 0 h 47"/>
                <a:gd name="T40" fmla="*/ 2 w 100"/>
                <a:gd name="T41" fmla="*/ 0 h 47"/>
                <a:gd name="T42" fmla="*/ 3 w 100"/>
                <a:gd name="T43" fmla="*/ 0 h 47"/>
                <a:gd name="T44" fmla="*/ 3 w 100"/>
                <a:gd name="T45" fmla="*/ 0 h 47"/>
                <a:gd name="T46" fmla="*/ 3 w 100"/>
                <a:gd name="T47" fmla="*/ 0 h 47"/>
                <a:gd name="T48" fmla="*/ 3 w 100"/>
                <a:gd name="T49" fmla="*/ 0 h 47"/>
                <a:gd name="T50" fmla="*/ 4 w 100"/>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47"/>
                <a:gd name="T80" fmla="*/ 100 w 10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47">
                  <a:moveTo>
                    <a:pt x="100" y="0"/>
                  </a:moveTo>
                  <a:lnTo>
                    <a:pt x="91" y="9"/>
                  </a:lnTo>
                  <a:lnTo>
                    <a:pt x="79" y="18"/>
                  </a:lnTo>
                  <a:lnTo>
                    <a:pt x="69" y="25"/>
                  </a:lnTo>
                  <a:lnTo>
                    <a:pt x="57" y="31"/>
                  </a:lnTo>
                  <a:lnTo>
                    <a:pt x="46" y="36"/>
                  </a:lnTo>
                  <a:lnTo>
                    <a:pt x="34" y="41"/>
                  </a:lnTo>
                  <a:lnTo>
                    <a:pt x="22" y="45"/>
                  </a:lnTo>
                  <a:lnTo>
                    <a:pt x="10" y="47"/>
                  </a:lnTo>
                  <a:lnTo>
                    <a:pt x="0" y="0"/>
                  </a:lnTo>
                  <a:lnTo>
                    <a:pt x="4" y="3"/>
                  </a:lnTo>
                  <a:lnTo>
                    <a:pt x="8" y="5"/>
                  </a:lnTo>
                  <a:lnTo>
                    <a:pt x="13" y="8"/>
                  </a:lnTo>
                  <a:lnTo>
                    <a:pt x="17" y="9"/>
                  </a:lnTo>
                  <a:lnTo>
                    <a:pt x="22" y="11"/>
                  </a:lnTo>
                  <a:lnTo>
                    <a:pt x="29" y="13"/>
                  </a:lnTo>
                  <a:lnTo>
                    <a:pt x="35" y="13"/>
                  </a:lnTo>
                  <a:lnTo>
                    <a:pt x="41" y="13"/>
                  </a:lnTo>
                  <a:lnTo>
                    <a:pt x="50" y="11"/>
                  </a:lnTo>
                  <a:lnTo>
                    <a:pt x="58" y="11"/>
                  </a:lnTo>
                  <a:lnTo>
                    <a:pt x="67" y="9"/>
                  </a:lnTo>
                  <a:lnTo>
                    <a:pt x="74" y="8"/>
                  </a:lnTo>
                  <a:lnTo>
                    <a:pt x="82" y="6"/>
                  </a:lnTo>
                  <a:lnTo>
                    <a:pt x="89" y="4"/>
                  </a:lnTo>
                  <a:lnTo>
                    <a:pt x="95" y="3"/>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8" name="Freeform 13"/>
            <p:cNvSpPr>
              <a:spLocks/>
            </p:cNvSpPr>
            <p:nvPr/>
          </p:nvSpPr>
          <p:spPr bwMode="auto">
            <a:xfrm>
              <a:off x="4747" y="2269"/>
              <a:ext cx="8" cy="9"/>
            </a:xfrm>
            <a:custGeom>
              <a:avLst/>
              <a:gdLst>
                <a:gd name="T0" fmla="*/ 0 w 24"/>
                <a:gd name="T1" fmla="*/ 0 h 26"/>
                <a:gd name="T2" fmla="*/ 0 w 24"/>
                <a:gd name="T3" fmla="*/ 0 h 26"/>
                <a:gd name="T4" fmla="*/ 0 w 24"/>
                <a:gd name="T5" fmla="*/ 0 h 26"/>
                <a:gd name="T6" fmla="*/ 0 w 24"/>
                <a:gd name="T7" fmla="*/ 0 h 26"/>
                <a:gd name="T8" fmla="*/ 1 w 24"/>
                <a:gd name="T9" fmla="*/ 0 h 26"/>
                <a:gd name="T10" fmla="*/ 1 w 24"/>
                <a:gd name="T11" fmla="*/ 1 h 26"/>
                <a:gd name="T12" fmla="*/ 1 w 24"/>
                <a:gd name="T13" fmla="*/ 1 h 26"/>
                <a:gd name="T14" fmla="*/ 1 w 24"/>
                <a:gd name="T15" fmla="*/ 1 h 26"/>
                <a:gd name="T16" fmla="*/ 1 w 24"/>
                <a:gd name="T17" fmla="*/ 1 h 26"/>
                <a:gd name="T18" fmla="*/ 1 w 24"/>
                <a:gd name="T19" fmla="*/ 1 h 26"/>
                <a:gd name="T20" fmla="*/ 1 w 24"/>
                <a:gd name="T21" fmla="*/ 1 h 26"/>
                <a:gd name="T22" fmla="*/ 0 w 24"/>
                <a:gd name="T23" fmla="*/ 1 h 26"/>
                <a:gd name="T24" fmla="*/ 0 w 24"/>
                <a:gd name="T25" fmla="*/ 1 h 26"/>
                <a:gd name="T26" fmla="*/ 0 w 24"/>
                <a:gd name="T27" fmla="*/ 0 h 26"/>
                <a:gd name="T28" fmla="*/ 0 w 24"/>
                <a:gd name="T29" fmla="*/ 0 h 26"/>
                <a:gd name="T30" fmla="*/ 0 w 24"/>
                <a:gd name="T31" fmla="*/ 0 h 26"/>
                <a:gd name="T32" fmla="*/ 0 w 24"/>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6"/>
                <a:gd name="T53" fmla="*/ 24 w 2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6">
                  <a:moveTo>
                    <a:pt x="0" y="0"/>
                  </a:moveTo>
                  <a:lnTo>
                    <a:pt x="3" y="0"/>
                  </a:lnTo>
                  <a:lnTo>
                    <a:pt x="7" y="0"/>
                  </a:lnTo>
                  <a:lnTo>
                    <a:pt x="13" y="3"/>
                  </a:lnTo>
                  <a:lnTo>
                    <a:pt x="19" y="7"/>
                  </a:lnTo>
                  <a:lnTo>
                    <a:pt x="23" y="15"/>
                  </a:lnTo>
                  <a:lnTo>
                    <a:pt x="24" y="21"/>
                  </a:lnTo>
                  <a:lnTo>
                    <a:pt x="23" y="25"/>
                  </a:lnTo>
                  <a:lnTo>
                    <a:pt x="23" y="26"/>
                  </a:lnTo>
                  <a:lnTo>
                    <a:pt x="21" y="26"/>
                  </a:lnTo>
                  <a:lnTo>
                    <a:pt x="16" y="24"/>
                  </a:lnTo>
                  <a:lnTo>
                    <a:pt x="10" y="21"/>
                  </a:lnTo>
                  <a:lnTo>
                    <a:pt x="5" y="16"/>
                  </a:lnTo>
                  <a:lnTo>
                    <a:pt x="2" y="10"/>
                  </a:lnTo>
                  <a:lnTo>
                    <a:pt x="0" y="5"/>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9" name="Freeform 14"/>
            <p:cNvSpPr>
              <a:spLocks/>
            </p:cNvSpPr>
            <p:nvPr/>
          </p:nvSpPr>
          <p:spPr bwMode="auto">
            <a:xfrm>
              <a:off x="4748" y="2270"/>
              <a:ext cx="6" cy="6"/>
            </a:xfrm>
            <a:custGeom>
              <a:avLst/>
              <a:gdLst>
                <a:gd name="T0" fmla="*/ 0 w 18"/>
                <a:gd name="T1" fmla="*/ 1 h 16"/>
                <a:gd name="T2" fmla="*/ 1 w 18"/>
                <a:gd name="T3" fmla="*/ 1 h 16"/>
                <a:gd name="T4" fmla="*/ 1 w 18"/>
                <a:gd name="T5" fmla="*/ 0 h 16"/>
                <a:gd name="T6" fmla="*/ 1 w 18"/>
                <a:gd name="T7" fmla="*/ 0 h 16"/>
                <a:gd name="T8" fmla="*/ 1 w 18"/>
                <a:gd name="T9" fmla="*/ 0 h 16"/>
                <a:gd name="T10" fmla="*/ 1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3" y="15"/>
                  </a:moveTo>
                  <a:lnTo>
                    <a:pt x="16" y="12"/>
                  </a:lnTo>
                  <a:lnTo>
                    <a:pt x="18" y="8"/>
                  </a:lnTo>
                  <a:lnTo>
                    <a:pt x="18" y="5"/>
                  </a:lnTo>
                  <a:lnTo>
                    <a:pt x="17" y="2"/>
                  </a:lnTo>
                  <a:lnTo>
                    <a:pt x="15" y="0"/>
                  </a:lnTo>
                  <a:lnTo>
                    <a:pt x="11" y="0"/>
                  </a:lnTo>
                  <a:lnTo>
                    <a:pt x="7" y="0"/>
                  </a:lnTo>
                  <a:lnTo>
                    <a:pt x="4" y="1"/>
                  </a:lnTo>
                  <a:lnTo>
                    <a:pt x="1" y="3"/>
                  </a:lnTo>
                  <a:lnTo>
                    <a:pt x="0" y="7"/>
                  </a:lnTo>
                  <a:lnTo>
                    <a:pt x="0" y="11"/>
                  </a:lnTo>
                  <a:lnTo>
                    <a:pt x="1" y="13"/>
                  </a:lnTo>
                  <a:lnTo>
                    <a:pt x="4" y="16"/>
                  </a:lnTo>
                  <a:lnTo>
                    <a:pt x="7" y="16"/>
                  </a:lnTo>
                  <a:lnTo>
                    <a:pt x="10" y="16"/>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0" name="Freeform 15"/>
            <p:cNvSpPr>
              <a:spLocks/>
            </p:cNvSpPr>
            <p:nvPr/>
          </p:nvSpPr>
          <p:spPr bwMode="auto">
            <a:xfrm>
              <a:off x="4731" y="2266"/>
              <a:ext cx="13" cy="15"/>
            </a:xfrm>
            <a:custGeom>
              <a:avLst/>
              <a:gdLst>
                <a:gd name="T0" fmla="*/ 1 w 38"/>
                <a:gd name="T1" fmla="*/ 0 h 44"/>
                <a:gd name="T2" fmla="*/ 0 w 38"/>
                <a:gd name="T3" fmla="*/ 1 h 44"/>
                <a:gd name="T4" fmla="*/ 0 w 38"/>
                <a:gd name="T5" fmla="*/ 2 h 44"/>
                <a:gd name="T6" fmla="*/ 0 w 38"/>
                <a:gd name="T7" fmla="*/ 2 h 44"/>
                <a:gd name="T8" fmla="*/ 0 w 38"/>
                <a:gd name="T9" fmla="*/ 2 h 44"/>
                <a:gd name="T10" fmla="*/ 0 w 38"/>
                <a:gd name="T11" fmla="*/ 2 h 44"/>
                <a:gd name="T12" fmla="*/ 1 w 38"/>
                <a:gd name="T13" fmla="*/ 1 h 44"/>
                <a:gd name="T14" fmla="*/ 1 w 38"/>
                <a:gd name="T15" fmla="*/ 1 h 44"/>
                <a:gd name="T16" fmla="*/ 0 w 38"/>
                <a:gd name="T17" fmla="*/ 1 h 44"/>
                <a:gd name="T18" fmla="*/ 0 w 38"/>
                <a:gd name="T19" fmla="*/ 1 h 44"/>
                <a:gd name="T20" fmla="*/ 0 w 38"/>
                <a:gd name="T21" fmla="*/ 1 h 44"/>
                <a:gd name="T22" fmla="*/ 1 w 38"/>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4"/>
                <a:gd name="T38" fmla="*/ 38 w 3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4">
                  <a:moveTo>
                    <a:pt x="38" y="0"/>
                  </a:moveTo>
                  <a:lnTo>
                    <a:pt x="0" y="31"/>
                  </a:lnTo>
                  <a:lnTo>
                    <a:pt x="9" y="44"/>
                  </a:lnTo>
                  <a:lnTo>
                    <a:pt x="10" y="44"/>
                  </a:lnTo>
                  <a:lnTo>
                    <a:pt x="11" y="41"/>
                  </a:lnTo>
                  <a:lnTo>
                    <a:pt x="12" y="40"/>
                  </a:lnTo>
                  <a:lnTo>
                    <a:pt x="14" y="36"/>
                  </a:lnTo>
                  <a:lnTo>
                    <a:pt x="14" y="33"/>
                  </a:lnTo>
                  <a:lnTo>
                    <a:pt x="12" y="30"/>
                  </a:lnTo>
                  <a:lnTo>
                    <a:pt x="11" y="29"/>
                  </a:lnTo>
                  <a:lnTo>
                    <a:pt x="10" y="29"/>
                  </a:lnTo>
                  <a:lnTo>
                    <a:pt x="38"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1" name="Freeform 16"/>
            <p:cNvSpPr>
              <a:spLocks/>
            </p:cNvSpPr>
            <p:nvPr/>
          </p:nvSpPr>
          <p:spPr bwMode="auto">
            <a:xfrm>
              <a:off x="4750" y="2307"/>
              <a:ext cx="11" cy="18"/>
            </a:xfrm>
            <a:custGeom>
              <a:avLst/>
              <a:gdLst>
                <a:gd name="T0" fmla="*/ 0 w 31"/>
                <a:gd name="T1" fmla="*/ 0 h 52"/>
                <a:gd name="T2" fmla="*/ 0 w 31"/>
                <a:gd name="T3" fmla="*/ 2 h 52"/>
                <a:gd name="T4" fmla="*/ 1 w 31"/>
                <a:gd name="T5" fmla="*/ 2 h 52"/>
                <a:gd name="T6" fmla="*/ 1 w 31"/>
                <a:gd name="T7" fmla="*/ 0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0" y="4"/>
                  </a:moveTo>
                  <a:lnTo>
                    <a:pt x="8" y="52"/>
                  </a:lnTo>
                  <a:lnTo>
                    <a:pt x="31" y="50"/>
                  </a:lnTo>
                  <a:lnTo>
                    <a:pt x="26" y="0"/>
                  </a:lnTo>
                  <a:lnTo>
                    <a:pt x="0" y="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2" name="Freeform 17"/>
            <p:cNvSpPr>
              <a:spLocks/>
            </p:cNvSpPr>
            <p:nvPr/>
          </p:nvSpPr>
          <p:spPr bwMode="auto">
            <a:xfrm>
              <a:off x="4735" y="2281"/>
              <a:ext cx="31" cy="23"/>
            </a:xfrm>
            <a:custGeom>
              <a:avLst/>
              <a:gdLst>
                <a:gd name="T0" fmla="*/ 3 w 93"/>
                <a:gd name="T1" fmla="*/ 0 h 69"/>
                <a:gd name="T2" fmla="*/ 0 w 93"/>
                <a:gd name="T3" fmla="*/ 3 h 69"/>
                <a:gd name="T4" fmla="*/ 0 w 93"/>
                <a:gd name="T5" fmla="*/ 3 h 69"/>
                <a:gd name="T6" fmla="*/ 0 w 93"/>
                <a:gd name="T7" fmla="*/ 3 h 69"/>
                <a:gd name="T8" fmla="*/ 1 w 93"/>
                <a:gd name="T9" fmla="*/ 3 h 69"/>
                <a:gd name="T10" fmla="*/ 1 w 93"/>
                <a:gd name="T11" fmla="*/ 3 h 69"/>
                <a:gd name="T12" fmla="*/ 1 w 93"/>
                <a:gd name="T13" fmla="*/ 2 h 69"/>
                <a:gd name="T14" fmla="*/ 2 w 93"/>
                <a:gd name="T15" fmla="*/ 2 h 69"/>
                <a:gd name="T16" fmla="*/ 2 w 93"/>
                <a:gd name="T17" fmla="*/ 2 h 69"/>
                <a:gd name="T18" fmla="*/ 3 w 93"/>
                <a:gd name="T19" fmla="*/ 2 h 69"/>
                <a:gd name="T20" fmla="*/ 3 w 93"/>
                <a:gd name="T21" fmla="*/ 2 h 69"/>
                <a:gd name="T22" fmla="*/ 3 w 93"/>
                <a:gd name="T23" fmla="*/ 2 h 69"/>
                <a:gd name="T24" fmla="*/ 3 w 93"/>
                <a:gd name="T25" fmla="*/ 2 h 69"/>
                <a:gd name="T26" fmla="*/ 3 w 93"/>
                <a:gd name="T27" fmla="*/ 2 h 69"/>
                <a:gd name="T28" fmla="*/ 3 w 93"/>
                <a:gd name="T29" fmla="*/ 2 h 69"/>
                <a:gd name="T30" fmla="*/ 3 w 93"/>
                <a:gd name="T31" fmla="*/ 2 h 69"/>
                <a:gd name="T32" fmla="*/ 3 w 93"/>
                <a:gd name="T33" fmla="*/ 2 h 69"/>
                <a:gd name="T34" fmla="*/ 3 w 93"/>
                <a:gd name="T35" fmla="*/ 2 h 69"/>
                <a:gd name="T36" fmla="*/ 3 w 93"/>
                <a:gd name="T37" fmla="*/ 2 h 69"/>
                <a:gd name="T38" fmla="*/ 3 w 93"/>
                <a:gd name="T39" fmla="*/ 1 h 69"/>
                <a:gd name="T40" fmla="*/ 3 w 93"/>
                <a:gd name="T41" fmla="*/ 1 h 69"/>
                <a:gd name="T42" fmla="*/ 3 w 9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69"/>
                <a:gd name="T68" fmla="*/ 93 w 9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69">
                  <a:moveTo>
                    <a:pt x="91" y="0"/>
                  </a:moveTo>
                  <a:lnTo>
                    <a:pt x="0" y="69"/>
                  </a:lnTo>
                  <a:lnTo>
                    <a:pt x="3" y="69"/>
                  </a:lnTo>
                  <a:lnTo>
                    <a:pt x="9" y="69"/>
                  </a:lnTo>
                  <a:lnTo>
                    <a:pt x="18" y="68"/>
                  </a:lnTo>
                  <a:lnTo>
                    <a:pt x="29" y="68"/>
                  </a:lnTo>
                  <a:lnTo>
                    <a:pt x="40" y="67"/>
                  </a:lnTo>
                  <a:lnTo>
                    <a:pt x="52" y="66"/>
                  </a:lnTo>
                  <a:lnTo>
                    <a:pt x="65" y="63"/>
                  </a:lnTo>
                  <a:lnTo>
                    <a:pt x="75" y="61"/>
                  </a:lnTo>
                  <a:lnTo>
                    <a:pt x="77" y="59"/>
                  </a:lnTo>
                  <a:lnTo>
                    <a:pt x="79" y="58"/>
                  </a:lnTo>
                  <a:lnTo>
                    <a:pt x="81" y="58"/>
                  </a:lnTo>
                  <a:lnTo>
                    <a:pt x="83" y="57"/>
                  </a:lnTo>
                  <a:lnTo>
                    <a:pt x="84" y="56"/>
                  </a:lnTo>
                  <a:lnTo>
                    <a:pt x="84" y="54"/>
                  </a:lnTo>
                  <a:lnTo>
                    <a:pt x="86" y="53"/>
                  </a:lnTo>
                  <a:lnTo>
                    <a:pt x="89" y="43"/>
                  </a:lnTo>
                  <a:lnTo>
                    <a:pt x="93" y="31"/>
                  </a:lnTo>
                  <a:lnTo>
                    <a:pt x="93" y="16"/>
                  </a:lnTo>
                  <a:lnTo>
                    <a:pt x="9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3" name="Freeform 18"/>
            <p:cNvSpPr>
              <a:spLocks/>
            </p:cNvSpPr>
            <p:nvPr/>
          </p:nvSpPr>
          <p:spPr bwMode="auto">
            <a:xfrm>
              <a:off x="4779" y="2253"/>
              <a:ext cx="11" cy="35"/>
            </a:xfrm>
            <a:custGeom>
              <a:avLst/>
              <a:gdLst>
                <a:gd name="T0" fmla="*/ 0 w 32"/>
                <a:gd name="T1" fmla="*/ 0 h 107"/>
                <a:gd name="T2" fmla="*/ 0 w 32"/>
                <a:gd name="T3" fmla="*/ 0 h 107"/>
                <a:gd name="T4" fmla="*/ 0 w 32"/>
                <a:gd name="T5" fmla="*/ 0 h 107"/>
                <a:gd name="T6" fmla="*/ 1 w 32"/>
                <a:gd name="T7" fmla="*/ 1 h 107"/>
                <a:gd name="T8" fmla="*/ 1 w 32"/>
                <a:gd name="T9" fmla="*/ 2 h 107"/>
                <a:gd name="T10" fmla="*/ 1 w 32"/>
                <a:gd name="T11" fmla="*/ 3 h 107"/>
                <a:gd name="T12" fmla="*/ 1 w 32"/>
                <a:gd name="T13" fmla="*/ 3 h 107"/>
                <a:gd name="T14" fmla="*/ 1 w 32"/>
                <a:gd name="T15" fmla="*/ 4 h 107"/>
                <a:gd name="T16" fmla="*/ 1 w 32"/>
                <a:gd name="T17" fmla="*/ 4 h 107"/>
                <a:gd name="T18" fmla="*/ 1 w 32"/>
                <a:gd name="T19" fmla="*/ 4 h 107"/>
                <a:gd name="T20" fmla="*/ 1 w 32"/>
                <a:gd name="T21" fmla="*/ 3 h 107"/>
                <a:gd name="T22" fmla="*/ 1 w 32"/>
                <a:gd name="T23" fmla="*/ 2 h 107"/>
                <a:gd name="T24" fmla="*/ 1 w 32"/>
                <a:gd name="T25" fmla="*/ 1 h 107"/>
                <a:gd name="T26" fmla="*/ 0 w 32"/>
                <a:gd name="T27" fmla="*/ 1 h 107"/>
                <a:gd name="T28" fmla="*/ 0 w 32"/>
                <a:gd name="T29" fmla="*/ 0 h 107"/>
                <a:gd name="T30" fmla="*/ 0 w 32"/>
                <a:gd name="T31" fmla="*/ 0 h 107"/>
                <a:gd name="T32" fmla="*/ 0 w 32"/>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07"/>
                <a:gd name="T53" fmla="*/ 32 w 32"/>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07">
                  <a:moveTo>
                    <a:pt x="0" y="0"/>
                  </a:moveTo>
                  <a:lnTo>
                    <a:pt x="3" y="3"/>
                  </a:lnTo>
                  <a:lnTo>
                    <a:pt x="11" y="13"/>
                  </a:lnTo>
                  <a:lnTo>
                    <a:pt x="20" y="29"/>
                  </a:lnTo>
                  <a:lnTo>
                    <a:pt x="26" y="49"/>
                  </a:lnTo>
                  <a:lnTo>
                    <a:pt x="28" y="69"/>
                  </a:lnTo>
                  <a:lnTo>
                    <a:pt x="31" y="86"/>
                  </a:lnTo>
                  <a:lnTo>
                    <a:pt x="32" y="100"/>
                  </a:lnTo>
                  <a:lnTo>
                    <a:pt x="32" y="107"/>
                  </a:lnTo>
                  <a:lnTo>
                    <a:pt x="29" y="100"/>
                  </a:lnTo>
                  <a:lnTo>
                    <a:pt x="24" y="79"/>
                  </a:lnTo>
                  <a:lnTo>
                    <a:pt x="20" y="54"/>
                  </a:lnTo>
                  <a:lnTo>
                    <a:pt x="16" y="35"/>
                  </a:lnTo>
                  <a:lnTo>
                    <a:pt x="11" y="23"/>
                  </a:lnTo>
                  <a:lnTo>
                    <a:pt x="6" y="11"/>
                  </a:lnTo>
                  <a:lnTo>
                    <a:pt x="1"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4" name="Freeform 19"/>
            <p:cNvSpPr>
              <a:spLocks/>
            </p:cNvSpPr>
            <p:nvPr/>
          </p:nvSpPr>
          <p:spPr bwMode="auto">
            <a:xfrm>
              <a:off x="4726" y="2332"/>
              <a:ext cx="38" cy="28"/>
            </a:xfrm>
            <a:custGeom>
              <a:avLst/>
              <a:gdLst>
                <a:gd name="T0" fmla="*/ 0 w 113"/>
                <a:gd name="T1" fmla="*/ 0 h 85"/>
                <a:gd name="T2" fmla="*/ 0 w 113"/>
                <a:gd name="T3" fmla="*/ 3 h 85"/>
                <a:gd name="T4" fmla="*/ 4 w 113"/>
                <a:gd name="T5" fmla="*/ 0 h 85"/>
                <a:gd name="T6" fmla="*/ 4 w 113"/>
                <a:gd name="T7" fmla="*/ 0 h 85"/>
                <a:gd name="T8" fmla="*/ 4 w 113"/>
                <a:gd name="T9" fmla="*/ 0 h 85"/>
                <a:gd name="T10" fmla="*/ 4 w 113"/>
                <a:gd name="T11" fmla="*/ 0 h 85"/>
                <a:gd name="T12" fmla="*/ 3 w 113"/>
                <a:gd name="T13" fmla="*/ 0 h 85"/>
                <a:gd name="T14" fmla="*/ 3 w 113"/>
                <a:gd name="T15" fmla="*/ 0 h 85"/>
                <a:gd name="T16" fmla="*/ 2 w 113"/>
                <a:gd name="T17" fmla="*/ 1 h 85"/>
                <a:gd name="T18" fmla="*/ 2 w 113"/>
                <a:gd name="T19" fmla="*/ 1 h 85"/>
                <a:gd name="T20" fmla="*/ 2 w 113"/>
                <a:gd name="T21" fmla="*/ 0 h 85"/>
                <a:gd name="T22" fmla="*/ 1 w 113"/>
                <a:gd name="T23" fmla="*/ 0 h 85"/>
                <a:gd name="T24" fmla="*/ 1 w 113"/>
                <a:gd name="T25" fmla="*/ 0 h 85"/>
                <a:gd name="T26" fmla="*/ 0 w 113"/>
                <a:gd name="T27" fmla="*/ 0 h 85"/>
                <a:gd name="T28" fmla="*/ 0 w 113"/>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5"/>
                <a:gd name="T47" fmla="*/ 113 w 11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5">
                  <a:moveTo>
                    <a:pt x="9" y="0"/>
                  </a:moveTo>
                  <a:lnTo>
                    <a:pt x="0" y="85"/>
                  </a:lnTo>
                  <a:lnTo>
                    <a:pt x="113" y="9"/>
                  </a:lnTo>
                  <a:lnTo>
                    <a:pt x="111" y="9"/>
                  </a:lnTo>
                  <a:lnTo>
                    <a:pt x="104" y="10"/>
                  </a:lnTo>
                  <a:lnTo>
                    <a:pt x="95" y="12"/>
                  </a:lnTo>
                  <a:lnTo>
                    <a:pt x="83" y="13"/>
                  </a:lnTo>
                  <a:lnTo>
                    <a:pt x="72" y="13"/>
                  </a:lnTo>
                  <a:lnTo>
                    <a:pt x="60" y="14"/>
                  </a:lnTo>
                  <a:lnTo>
                    <a:pt x="50" y="14"/>
                  </a:lnTo>
                  <a:lnTo>
                    <a:pt x="41" y="13"/>
                  </a:lnTo>
                  <a:lnTo>
                    <a:pt x="29" y="9"/>
                  </a:lnTo>
                  <a:lnTo>
                    <a:pt x="19" y="5"/>
                  </a:lnTo>
                  <a:lnTo>
                    <a:pt x="12"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5" name="Freeform 20"/>
            <p:cNvSpPr>
              <a:spLocks/>
            </p:cNvSpPr>
            <p:nvPr/>
          </p:nvSpPr>
          <p:spPr bwMode="auto">
            <a:xfrm>
              <a:off x="4686" y="2350"/>
              <a:ext cx="36" cy="112"/>
            </a:xfrm>
            <a:custGeom>
              <a:avLst/>
              <a:gdLst>
                <a:gd name="T0" fmla="*/ 2 w 109"/>
                <a:gd name="T1" fmla="*/ 0 h 336"/>
                <a:gd name="T2" fmla="*/ 2 w 109"/>
                <a:gd name="T3" fmla="*/ 0 h 336"/>
                <a:gd name="T4" fmla="*/ 2 w 109"/>
                <a:gd name="T5" fmla="*/ 0 h 336"/>
                <a:gd name="T6" fmla="*/ 1 w 109"/>
                <a:gd name="T7" fmla="*/ 1 h 336"/>
                <a:gd name="T8" fmla="*/ 1 w 109"/>
                <a:gd name="T9" fmla="*/ 1 h 336"/>
                <a:gd name="T10" fmla="*/ 1 w 109"/>
                <a:gd name="T11" fmla="*/ 2 h 336"/>
                <a:gd name="T12" fmla="*/ 0 w 109"/>
                <a:gd name="T13" fmla="*/ 2 h 336"/>
                <a:gd name="T14" fmla="*/ 0 w 109"/>
                <a:gd name="T15" fmla="*/ 3 h 336"/>
                <a:gd name="T16" fmla="*/ 0 w 109"/>
                <a:gd name="T17" fmla="*/ 3 h 336"/>
                <a:gd name="T18" fmla="*/ 0 w 109"/>
                <a:gd name="T19" fmla="*/ 4 h 336"/>
                <a:gd name="T20" fmla="*/ 0 w 109"/>
                <a:gd name="T21" fmla="*/ 4 h 336"/>
                <a:gd name="T22" fmla="*/ 1 w 109"/>
                <a:gd name="T23" fmla="*/ 4 h 336"/>
                <a:gd name="T24" fmla="*/ 1 w 109"/>
                <a:gd name="T25" fmla="*/ 5 h 336"/>
                <a:gd name="T26" fmla="*/ 1 w 109"/>
                <a:gd name="T27" fmla="*/ 5 h 336"/>
                <a:gd name="T28" fmla="*/ 1 w 109"/>
                <a:gd name="T29" fmla="*/ 5 h 336"/>
                <a:gd name="T30" fmla="*/ 2 w 109"/>
                <a:gd name="T31" fmla="*/ 6 h 336"/>
                <a:gd name="T32" fmla="*/ 2 w 109"/>
                <a:gd name="T33" fmla="*/ 6 h 336"/>
                <a:gd name="T34" fmla="*/ 2 w 109"/>
                <a:gd name="T35" fmla="*/ 7 h 336"/>
                <a:gd name="T36" fmla="*/ 2 w 109"/>
                <a:gd name="T37" fmla="*/ 10 h 336"/>
                <a:gd name="T38" fmla="*/ 2 w 109"/>
                <a:gd name="T39" fmla="*/ 12 h 336"/>
                <a:gd name="T40" fmla="*/ 2 w 109"/>
                <a:gd name="T41" fmla="*/ 12 h 336"/>
                <a:gd name="T42" fmla="*/ 4 w 109"/>
                <a:gd name="T43" fmla="*/ 12 h 336"/>
                <a:gd name="T44" fmla="*/ 4 w 109"/>
                <a:gd name="T45" fmla="*/ 12 h 336"/>
                <a:gd name="T46" fmla="*/ 4 w 109"/>
                <a:gd name="T47" fmla="*/ 11 h 336"/>
                <a:gd name="T48" fmla="*/ 3 w 109"/>
                <a:gd name="T49" fmla="*/ 10 h 336"/>
                <a:gd name="T50" fmla="*/ 3 w 109"/>
                <a:gd name="T51" fmla="*/ 9 h 336"/>
                <a:gd name="T52" fmla="*/ 3 w 109"/>
                <a:gd name="T53" fmla="*/ 8 h 336"/>
                <a:gd name="T54" fmla="*/ 3 w 109"/>
                <a:gd name="T55" fmla="*/ 7 h 336"/>
                <a:gd name="T56" fmla="*/ 3 w 109"/>
                <a:gd name="T57" fmla="*/ 6 h 336"/>
                <a:gd name="T58" fmla="*/ 3 w 109"/>
                <a:gd name="T59" fmla="*/ 5 h 336"/>
                <a:gd name="T60" fmla="*/ 3 w 109"/>
                <a:gd name="T61" fmla="*/ 4 h 336"/>
                <a:gd name="T62" fmla="*/ 2 w 109"/>
                <a:gd name="T63" fmla="*/ 4 h 336"/>
                <a:gd name="T64" fmla="*/ 2 w 109"/>
                <a:gd name="T65" fmla="*/ 4 h 336"/>
                <a:gd name="T66" fmla="*/ 2 w 109"/>
                <a:gd name="T67" fmla="*/ 3 h 336"/>
                <a:gd name="T68" fmla="*/ 1 w 109"/>
                <a:gd name="T69" fmla="*/ 3 h 336"/>
                <a:gd name="T70" fmla="*/ 1 w 109"/>
                <a:gd name="T71" fmla="*/ 3 h 336"/>
                <a:gd name="T72" fmla="*/ 1 w 109"/>
                <a:gd name="T73" fmla="*/ 2 h 336"/>
                <a:gd name="T74" fmla="*/ 1 w 109"/>
                <a:gd name="T75" fmla="*/ 2 h 336"/>
                <a:gd name="T76" fmla="*/ 1 w 109"/>
                <a:gd name="T77" fmla="*/ 1 h 336"/>
                <a:gd name="T78" fmla="*/ 2 w 109"/>
                <a:gd name="T79" fmla="*/ 1 h 336"/>
                <a:gd name="T80" fmla="*/ 2 w 109"/>
                <a:gd name="T81" fmla="*/ 0 h 336"/>
                <a:gd name="T82" fmla="*/ 2 w 109"/>
                <a:gd name="T83" fmla="*/ 0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9"/>
                <a:gd name="T127" fmla="*/ 0 h 336"/>
                <a:gd name="T128" fmla="*/ 109 w 109"/>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9" h="336">
                  <a:moveTo>
                    <a:pt x="51" y="0"/>
                  </a:moveTo>
                  <a:lnTo>
                    <a:pt x="48" y="2"/>
                  </a:lnTo>
                  <a:lnTo>
                    <a:pt x="42" y="10"/>
                  </a:lnTo>
                  <a:lnTo>
                    <a:pt x="34" y="21"/>
                  </a:lnTo>
                  <a:lnTo>
                    <a:pt x="24" y="33"/>
                  </a:lnTo>
                  <a:lnTo>
                    <a:pt x="14" y="48"/>
                  </a:lnTo>
                  <a:lnTo>
                    <a:pt x="6" y="63"/>
                  </a:lnTo>
                  <a:lnTo>
                    <a:pt x="1" y="77"/>
                  </a:lnTo>
                  <a:lnTo>
                    <a:pt x="0" y="88"/>
                  </a:lnTo>
                  <a:lnTo>
                    <a:pt x="4" y="98"/>
                  </a:lnTo>
                  <a:lnTo>
                    <a:pt x="9" y="106"/>
                  </a:lnTo>
                  <a:lnTo>
                    <a:pt x="16" y="115"/>
                  </a:lnTo>
                  <a:lnTo>
                    <a:pt x="25" y="123"/>
                  </a:lnTo>
                  <a:lnTo>
                    <a:pt x="32" y="131"/>
                  </a:lnTo>
                  <a:lnTo>
                    <a:pt x="39" y="140"/>
                  </a:lnTo>
                  <a:lnTo>
                    <a:pt x="42" y="150"/>
                  </a:lnTo>
                  <a:lnTo>
                    <a:pt x="42" y="160"/>
                  </a:lnTo>
                  <a:lnTo>
                    <a:pt x="43" y="199"/>
                  </a:lnTo>
                  <a:lnTo>
                    <a:pt x="51" y="259"/>
                  </a:lnTo>
                  <a:lnTo>
                    <a:pt x="60" y="312"/>
                  </a:lnTo>
                  <a:lnTo>
                    <a:pt x="63" y="336"/>
                  </a:lnTo>
                  <a:lnTo>
                    <a:pt x="109" y="318"/>
                  </a:lnTo>
                  <a:lnTo>
                    <a:pt x="108" y="312"/>
                  </a:lnTo>
                  <a:lnTo>
                    <a:pt x="103" y="296"/>
                  </a:lnTo>
                  <a:lnTo>
                    <a:pt x="95" y="272"/>
                  </a:lnTo>
                  <a:lnTo>
                    <a:pt x="89" y="243"/>
                  </a:lnTo>
                  <a:lnTo>
                    <a:pt x="82" y="212"/>
                  </a:lnTo>
                  <a:lnTo>
                    <a:pt x="76" y="182"/>
                  </a:lnTo>
                  <a:lnTo>
                    <a:pt x="72" y="155"/>
                  </a:lnTo>
                  <a:lnTo>
                    <a:pt x="72" y="134"/>
                  </a:lnTo>
                  <a:lnTo>
                    <a:pt x="71" y="119"/>
                  </a:lnTo>
                  <a:lnTo>
                    <a:pt x="65" y="106"/>
                  </a:lnTo>
                  <a:lnTo>
                    <a:pt x="56" y="97"/>
                  </a:lnTo>
                  <a:lnTo>
                    <a:pt x="46" y="88"/>
                  </a:lnTo>
                  <a:lnTo>
                    <a:pt x="36" y="80"/>
                  </a:lnTo>
                  <a:lnTo>
                    <a:pt x="30" y="73"/>
                  </a:lnTo>
                  <a:lnTo>
                    <a:pt x="27" y="64"/>
                  </a:lnTo>
                  <a:lnTo>
                    <a:pt x="30" y="54"/>
                  </a:lnTo>
                  <a:lnTo>
                    <a:pt x="40" y="33"/>
                  </a:lnTo>
                  <a:lnTo>
                    <a:pt x="46" y="16"/>
                  </a:lnTo>
                  <a:lnTo>
                    <a:pt x="50" y="4"/>
                  </a:lnTo>
                  <a:lnTo>
                    <a:pt x="5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6" name="Freeform 21"/>
            <p:cNvSpPr>
              <a:spLocks/>
            </p:cNvSpPr>
            <p:nvPr/>
          </p:nvSpPr>
          <p:spPr bwMode="auto">
            <a:xfrm>
              <a:off x="4680" y="2465"/>
              <a:ext cx="90" cy="105"/>
            </a:xfrm>
            <a:custGeom>
              <a:avLst/>
              <a:gdLst>
                <a:gd name="T0" fmla="*/ 3 w 270"/>
                <a:gd name="T1" fmla="*/ 1 h 315"/>
                <a:gd name="T2" fmla="*/ 0 w 270"/>
                <a:gd name="T3" fmla="*/ 11 h 315"/>
                <a:gd name="T4" fmla="*/ 0 w 270"/>
                <a:gd name="T5" fmla="*/ 11 h 315"/>
                <a:gd name="T6" fmla="*/ 0 w 270"/>
                <a:gd name="T7" fmla="*/ 11 h 315"/>
                <a:gd name="T8" fmla="*/ 0 w 270"/>
                <a:gd name="T9" fmla="*/ 11 h 315"/>
                <a:gd name="T10" fmla="*/ 1 w 270"/>
                <a:gd name="T11" fmla="*/ 11 h 315"/>
                <a:gd name="T12" fmla="*/ 1 w 270"/>
                <a:gd name="T13" fmla="*/ 11 h 315"/>
                <a:gd name="T14" fmla="*/ 2 w 270"/>
                <a:gd name="T15" fmla="*/ 11 h 315"/>
                <a:gd name="T16" fmla="*/ 2 w 270"/>
                <a:gd name="T17" fmla="*/ 11 h 315"/>
                <a:gd name="T18" fmla="*/ 3 w 270"/>
                <a:gd name="T19" fmla="*/ 11 h 315"/>
                <a:gd name="T20" fmla="*/ 3 w 270"/>
                <a:gd name="T21" fmla="*/ 10 h 315"/>
                <a:gd name="T22" fmla="*/ 3 w 270"/>
                <a:gd name="T23" fmla="*/ 7 h 315"/>
                <a:gd name="T24" fmla="*/ 3 w 270"/>
                <a:gd name="T25" fmla="*/ 4 h 315"/>
                <a:gd name="T26" fmla="*/ 3 w 270"/>
                <a:gd name="T27" fmla="*/ 2 h 315"/>
                <a:gd name="T28" fmla="*/ 5 w 270"/>
                <a:gd name="T29" fmla="*/ 12 h 315"/>
                <a:gd name="T30" fmla="*/ 5 w 270"/>
                <a:gd name="T31" fmla="*/ 12 h 315"/>
                <a:gd name="T32" fmla="*/ 5 w 270"/>
                <a:gd name="T33" fmla="*/ 12 h 315"/>
                <a:gd name="T34" fmla="*/ 5 w 270"/>
                <a:gd name="T35" fmla="*/ 12 h 315"/>
                <a:gd name="T36" fmla="*/ 6 w 270"/>
                <a:gd name="T37" fmla="*/ 12 h 315"/>
                <a:gd name="T38" fmla="*/ 6 w 270"/>
                <a:gd name="T39" fmla="*/ 11 h 315"/>
                <a:gd name="T40" fmla="*/ 6 w 270"/>
                <a:gd name="T41" fmla="*/ 11 h 315"/>
                <a:gd name="T42" fmla="*/ 7 w 270"/>
                <a:gd name="T43" fmla="*/ 11 h 315"/>
                <a:gd name="T44" fmla="*/ 7 w 270"/>
                <a:gd name="T45" fmla="*/ 11 h 315"/>
                <a:gd name="T46" fmla="*/ 7 w 270"/>
                <a:gd name="T47" fmla="*/ 11 h 315"/>
                <a:gd name="T48" fmla="*/ 7 w 270"/>
                <a:gd name="T49" fmla="*/ 11 h 315"/>
                <a:gd name="T50" fmla="*/ 8 w 270"/>
                <a:gd name="T51" fmla="*/ 11 h 315"/>
                <a:gd name="T52" fmla="*/ 8 w 270"/>
                <a:gd name="T53" fmla="*/ 10 h 315"/>
                <a:gd name="T54" fmla="*/ 8 w 270"/>
                <a:gd name="T55" fmla="*/ 10 h 315"/>
                <a:gd name="T56" fmla="*/ 9 w 270"/>
                <a:gd name="T57" fmla="*/ 10 h 315"/>
                <a:gd name="T58" fmla="*/ 9 w 270"/>
                <a:gd name="T59" fmla="*/ 11 h 315"/>
                <a:gd name="T60" fmla="*/ 10 w 270"/>
                <a:gd name="T61" fmla="*/ 11 h 315"/>
                <a:gd name="T62" fmla="*/ 10 w 270"/>
                <a:gd name="T63" fmla="*/ 11 h 315"/>
                <a:gd name="T64" fmla="*/ 10 w 270"/>
                <a:gd name="T65" fmla="*/ 10 h 315"/>
                <a:gd name="T66" fmla="*/ 9 w 270"/>
                <a:gd name="T67" fmla="*/ 8 h 315"/>
                <a:gd name="T68" fmla="*/ 8 w 270"/>
                <a:gd name="T69" fmla="*/ 6 h 315"/>
                <a:gd name="T70" fmla="*/ 8 w 270"/>
                <a:gd name="T71" fmla="*/ 4 h 315"/>
                <a:gd name="T72" fmla="*/ 7 w 270"/>
                <a:gd name="T73" fmla="*/ 2 h 315"/>
                <a:gd name="T74" fmla="*/ 6 w 270"/>
                <a:gd name="T75" fmla="*/ 1 h 315"/>
                <a:gd name="T76" fmla="*/ 6 w 270"/>
                <a:gd name="T77" fmla="*/ 0 h 315"/>
                <a:gd name="T78" fmla="*/ 3 w 270"/>
                <a:gd name="T79" fmla="*/ 1 h 3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315"/>
                <a:gd name="T122" fmla="*/ 270 w 270"/>
                <a:gd name="T123" fmla="*/ 315 h 3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315">
                  <a:moveTo>
                    <a:pt x="68" y="29"/>
                  </a:moveTo>
                  <a:lnTo>
                    <a:pt x="0" y="307"/>
                  </a:lnTo>
                  <a:lnTo>
                    <a:pt x="1" y="307"/>
                  </a:lnTo>
                  <a:lnTo>
                    <a:pt x="6" y="306"/>
                  </a:lnTo>
                  <a:lnTo>
                    <a:pt x="13" y="306"/>
                  </a:lnTo>
                  <a:lnTo>
                    <a:pt x="23" y="305"/>
                  </a:lnTo>
                  <a:lnTo>
                    <a:pt x="33" y="304"/>
                  </a:lnTo>
                  <a:lnTo>
                    <a:pt x="44" y="304"/>
                  </a:lnTo>
                  <a:lnTo>
                    <a:pt x="57" y="302"/>
                  </a:lnTo>
                  <a:lnTo>
                    <a:pt x="68" y="302"/>
                  </a:lnTo>
                  <a:lnTo>
                    <a:pt x="84" y="265"/>
                  </a:lnTo>
                  <a:lnTo>
                    <a:pt x="91" y="185"/>
                  </a:lnTo>
                  <a:lnTo>
                    <a:pt x="93" y="104"/>
                  </a:lnTo>
                  <a:lnTo>
                    <a:pt x="93" y="67"/>
                  </a:lnTo>
                  <a:lnTo>
                    <a:pt x="135" y="315"/>
                  </a:lnTo>
                  <a:lnTo>
                    <a:pt x="136" y="315"/>
                  </a:lnTo>
                  <a:lnTo>
                    <a:pt x="141" y="313"/>
                  </a:lnTo>
                  <a:lnTo>
                    <a:pt x="148" y="313"/>
                  </a:lnTo>
                  <a:lnTo>
                    <a:pt x="156" y="311"/>
                  </a:lnTo>
                  <a:lnTo>
                    <a:pt x="164" y="310"/>
                  </a:lnTo>
                  <a:lnTo>
                    <a:pt x="173" y="306"/>
                  </a:lnTo>
                  <a:lnTo>
                    <a:pt x="179" y="302"/>
                  </a:lnTo>
                  <a:lnTo>
                    <a:pt x="184" y="299"/>
                  </a:lnTo>
                  <a:lnTo>
                    <a:pt x="189" y="294"/>
                  </a:lnTo>
                  <a:lnTo>
                    <a:pt x="195" y="289"/>
                  </a:lnTo>
                  <a:lnTo>
                    <a:pt x="204" y="285"/>
                  </a:lnTo>
                  <a:lnTo>
                    <a:pt x="215" y="283"/>
                  </a:lnTo>
                  <a:lnTo>
                    <a:pt x="226" y="281"/>
                  </a:lnTo>
                  <a:lnTo>
                    <a:pt x="239" y="283"/>
                  </a:lnTo>
                  <a:lnTo>
                    <a:pt x="251" y="286"/>
                  </a:lnTo>
                  <a:lnTo>
                    <a:pt x="264" y="294"/>
                  </a:lnTo>
                  <a:lnTo>
                    <a:pt x="270" y="289"/>
                  </a:lnTo>
                  <a:lnTo>
                    <a:pt x="264" y="259"/>
                  </a:lnTo>
                  <a:lnTo>
                    <a:pt x="249" y="212"/>
                  </a:lnTo>
                  <a:lnTo>
                    <a:pt x="229" y="156"/>
                  </a:lnTo>
                  <a:lnTo>
                    <a:pt x="207" y="101"/>
                  </a:lnTo>
                  <a:lnTo>
                    <a:pt x="187" y="50"/>
                  </a:lnTo>
                  <a:lnTo>
                    <a:pt x="173" y="14"/>
                  </a:lnTo>
                  <a:lnTo>
                    <a:pt x="167" y="0"/>
                  </a:lnTo>
                  <a:lnTo>
                    <a:pt x="68" y="2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7" name="Freeform 22"/>
            <p:cNvSpPr>
              <a:spLocks/>
            </p:cNvSpPr>
            <p:nvPr/>
          </p:nvSpPr>
          <p:spPr bwMode="auto">
            <a:xfrm>
              <a:off x="4788" y="2461"/>
              <a:ext cx="83" cy="94"/>
            </a:xfrm>
            <a:custGeom>
              <a:avLst/>
              <a:gdLst>
                <a:gd name="T0" fmla="*/ 0 w 248"/>
                <a:gd name="T1" fmla="*/ 0 h 282"/>
                <a:gd name="T2" fmla="*/ 9 w 248"/>
                <a:gd name="T3" fmla="*/ 10 h 282"/>
                <a:gd name="T4" fmla="*/ 9 w 248"/>
                <a:gd name="T5" fmla="*/ 10 h 282"/>
                <a:gd name="T6" fmla="*/ 9 w 248"/>
                <a:gd name="T7" fmla="*/ 10 h 282"/>
                <a:gd name="T8" fmla="*/ 9 w 248"/>
                <a:gd name="T9" fmla="*/ 10 h 282"/>
                <a:gd name="T10" fmla="*/ 8 w 248"/>
                <a:gd name="T11" fmla="*/ 10 h 282"/>
                <a:gd name="T12" fmla="*/ 8 w 248"/>
                <a:gd name="T13" fmla="*/ 10 h 282"/>
                <a:gd name="T14" fmla="*/ 8 w 248"/>
                <a:gd name="T15" fmla="*/ 10 h 282"/>
                <a:gd name="T16" fmla="*/ 7 w 248"/>
                <a:gd name="T17" fmla="*/ 9 h 282"/>
                <a:gd name="T18" fmla="*/ 7 w 248"/>
                <a:gd name="T19" fmla="*/ 9 h 282"/>
                <a:gd name="T20" fmla="*/ 6 w 248"/>
                <a:gd name="T21" fmla="*/ 8 h 282"/>
                <a:gd name="T22" fmla="*/ 5 w 248"/>
                <a:gd name="T23" fmla="*/ 7 h 282"/>
                <a:gd name="T24" fmla="*/ 5 w 248"/>
                <a:gd name="T25" fmla="*/ 6 h 282"/>
                <a:gd name="T26" fmla="*/ 4 w 248"/>
                <a:gd name="T27" fmla="*/ 5 h 282"/>
                <a:gd name="T28" fmla="*/ 3 w 248"/>
                <a:gd name="T29" fmla="*/ 4 h 282"/>
                <a:gd name="T30" fmla="*/ 2 w 248"/>
                <a:gd name="T31" fmla="*/ 3 h 282"/>
                <a:gd name="T32" fmla="*/ 2 w 248"/>
                <a:gd name="T33" fmla="*/ 2 h 282"/>
                <a:gd name="T34" fmla="*/ 1 w 248"/>
                <a:gd name="T35" fmla="*/ 2 h 282"/>
                <a:gd name="T36" fmla="*/ 1 w 248"/>
                <a:gd name="T37" fmla="*/ 1 h 282"/>
                <a:gd name="T38" fmla="*/ 0 w 248"/>
                <a:gd name="T39" fmla="*/ 0 h 282"/>
                <a:gd name="T40" fmla="*/ 0 w 248"/>
                <a:gd name="T41" fmla="*/ 0 h 282"/>
                <a:gd name="T42" fmla="*/ 0 w 248"/>
                <a:gd name="T43" fmla="*/ 0 h 2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82"/>
                <a:gd name="T68" fmla="*/ 248 w 248"/>
                <a:gd name="T69" fmla="*/ 282 h 2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82">
                  <a:moveTo>
                    <a:pt x="0" y="0"/>
                  </a:moveTo>
                  <a:lnTo>
                    <a:pt x="248" y="270"/>
                  </a:lnTo>
                  <a:lnTo>
                    <a:pt x="246" y="272"/>
                  </a:lnTo>
                  <a:lnTo>
                    <a:pt x="243" y="277"/>
                  </a:lnTo>
                  <a:lnTo>
                    <a:pt x="235" y="282"/>
                  </a:lnTo>
                  <a:lnTo>
                    <a:pt x="223" y="282"/>
                  </a:lnTo>
                  <a:lnTo>
                    <a:pt x="217" y="278"/>
                  </a:lnTo>
                  <a:lnTo>
                    <a:pt x="207" y="268"/>
                  </a:lnTo>
                  <a:lnTo>
                    <a:pt x="194" y="255"/>
                  </a:lnTo>
                  <a:lnTo>
                    <a:pt x="179" y="236"/>
                  </a:lnTo>
                  <a:lnTo>
                    <a:pt x="162" y="215"/>
                  </a:lnTo>
                  <a:lnTo>
                    <a:pt x="144" y="192"/>
                  </a:lnTo>
                  <a:lnTo>
                    <a:pt x="124" y="166"/>
                  </a:lnTo>
                  <a:lnTo>
                    <a:pt x="104" y="140"/>
                  </a:lnTo>
                  <a:lnTo>
                    <a:pt x="84" y="114"/>
                  </a:lnTo>
                  <a:lnTo>
                    <a:pt x="64" y="87"/>
                  </a:lnTo>
                  <a:lnTo>
                    <a:pt x="47" y="64"/>
                  </a:lnTo>
                  <a:lnTo>
                    <a:pt x="32" y="43"/>
                  </a:lnTo>
                  <a:lnTo>
                    <a:pt x="19" y="26"/>
                  </a:lnTo>
                  <a:lnTo>
                    <a:pt x="9" y="12"/>
                  </a:lnTo>
                  <a:lnTo>
                    <a:pt x="2"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8" name="Freeform 23"/>
            <p:cNvSpPr>
              <a:spLocks/>
            </p:cNvSpPr>
            <p:nvPr/>
          </p:nvSpPr>
          <p:spPr bwMode="auto">
            <a:xfrm>
              <a:off x="4692" y="2586"/>
              <a:ext cx="12" cy="227"/>
            </a:xfrm>
            <a:custGeom>
              <a:avLst/>
              <a:gdLst>
                <a:gd name="T0" fmla="*/ 0 w 38"/>
                <a:gd name="T1" fmla="*/ 0 h 681"/>
                <a:gd name="T2" fmla="*/ 0 w 38"/>
                <a:gd name="T3" fmla="*/ 25 h 681"/>
                <a:gd name="T4" fmla="*/ 1 w 38"/>
                <a:gd name="T5" fmla="*/ 0 h 681"/>
                <a:gd name="T6" fmla="*/ 0 w 38"/>
                <a:gd name="T7" fmla="*/ 0 h 681"/>
                <a:gd name="T8" fmla="*/ 0 60000 65536"/>
                <a:gd name="T9" fmla="*/ 0 60000 65536"/>
                <a:gd name="T10" fmla="*/ 0 60000 65536"/>
                <a:gd name="T11" fmla="*/ 0 60000 65536"/>
                <a:gd name="T12" fmla="*/ 0 w 38"/>
                <a:gd name="T13" fmla="*/ 0 h 681"/>
                <a:gd name="T14" fmla="*/ 38 w 38"/>
                <a:gd name="T15" fmla="*/ 681 h 681"/>
              </a:gdLst>
              <a:ahLst/>
              <a:cxnLst>
                <a:cxn ang="T8">
                  <a:pos x="T0" y="T1"/>
                </a:cxn>
                <a:cxn ang="T9">
                  <a:pos x="T2" y="T3"/>
                </a:cxn>
                <a:cxn ang="T10">
                  <a:pos x="T4" y="T5"/>
                </a:cxn>
                <a:cxn ang="T11">
                  <a:pos x="T6" y="T7"/>
                </a:cxn>
              </a:cxnLst>
              <a:rect l="T12" t="T13" r="T14" b="T15"/>
              <a:pathLst>
                <a:path w="38" h="681">
                  <a:moveTo>
                    <a:pt x="0" y="3"/>
                  </a:moveTo>
                  <a:lnTo>
                    <a:pt x="13" y="681"/>
                  </a:lnTo>
                  <a:lnTo>
                    <a:pt x="38" y="0"/>
                  </a:lnTo>
                  <a:lnTo>
                    <a:pt x="0" y="3"/>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9" name="Freeform 24"/>
            <p:cNvSpPr>
              <a:spLocks/>
            </p:cNvSpPr>
            <p:nvPr/>
          </p:nvSpPr>
          <p:spPr bwMode="auto">
            <a:xfrm>
              <a:off x="4773" y="2580"/>
              <a:ext cx="123" cy="228"/>
            </a:xfrm>
            <a:custGeom>
              <a:avLst/>
              <a:gdLst>
                <a:gd name="T0" fmla="*/ 0 w 370"/>
                <a:gd name="T1" fmla="*/ 0 h 686"/>
                <a:gd name="T2" fmla="*/ 14 w 370"/>
                <a:gd name="T3" fmla="*/ 25 h 686"/>
                <a:gd name="T4" fmla="*/ 2 w 370"/>
                <a:gd name="T5" fmla="*/ 0 h 686"/>
                <a:gd name="T6" fmla="*/ 0 w 370"/>
                <a:gd name="T7" fmla="*/ 0 h 686"/>
                <a:gd name="T8" fmla="*/ 0 60000 65536"/>
                <a:gd name="T9" fmla="*/ 0 60000 65536"/>
                <a:gd name="T10" fmla="*/ 0 60000 65536"/>
                <a:gd name="T11" fmla="*/ 0 60000 65536"/>
                <a:gd name="T12" fmla="*/ 0 w 370"/>
                <a:gd name="T13" fmla="*/ 0 h 686"/>
                <a:gd name="T14" fmla="*/ 370 w 370"/>
                <a:gd name="T15" fmla="*/ 686 h 686"/>
              </a:gdLst>
              <a:ahLst/>
              <a:cxnLst>
                <a:cxn ang="T8">
                  <a:pos x="T0" y="T1"/>
                </a:cxn>
                <a:cxn ang="T9">
                  <a:pos x="T2" y="T3"/>
                </a:cxn>
                <a:cxn ang="T10">
                  <a:pos x="T4" y="T5"/>
                </a:cxn>
                <a:cxn ang="T11">
                  <a:pos x="T6" y="T7"/>
                </a:cxn>
              </a:cxnLst>
              <a:rect l="T12" t="T13" r="T14" b="T15"/>
              <a:pathLst>
                <a:path w="370" h="686">
                  <a:moveTo>
                    <a:pt x="0" y="9"/>
                  </a:moveTo>
                  <a:lnTo>
                    <a:pt x="370" y="686"/>
                  </a:lnTo>
                  <a:lnTo>
                    <a:pt x="46" y="0"/>
                  </a:lnTo>
                  <a:lnTo>
                    <a:pt x="0" y="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0" name="Freeform 25"/>
            <p:cNvSpPr>
              <a:spLocks/>
            </p:cNvSpPr>
            <p:nvPr/>
          </p:nvSpPr>
          <p:spPr bwMode="auto">
            <a:xfrm>
              <a:off x="4638" y="2217"/>
              <a:ext cx="76" cy="118"/>
            </a:xfrm>
            <a:custGeom>
              <a:avLst/>
              <a:gdLst>
                <a:gd name="T0" fmla="*/ 0 w 227"/>
                <a:gd name="T1" fmla="*/ 0 h 353"/>
                <a:gd name="T2" fmla="*/ 0 w 227"/>
                <a:gd name="T3" fmla="*/ 0 h 353"/>
                <a:gd name="T4" fmla="*/ 1 w 227"/>
                <a:gd name="T5" fmla="*/ 1 h 353"/>
                <a:gd name="T6" fmla="*/ 2 w 227"/>
                <a:gd name="T7" fmla="*/ 3 h 353"/>
                <a:gd name="T8" fmla="*/ 3 w 227"/>
                <a:gd name="T9" fmla="*/ 5 h 353"/>
                <a:gd name="T10" fmla="*/ 4 w 227"/>
                <a:gd name="T11" fmla="*/ 7 h 353"/>
                <a:gd name="T12" fmla="*/ 5 w 227"/>
                <a:gd name="T13" fmla="*/ 8 h 353"/>
                <a:gd name="T14" fmla="*/ 6 w 227"/>
                <a:gd name="T15" fmla="*/ 10 h 353"/>
                <a:gd name="T16" fmla="*/ 6 w 227"/>
                <a:gd name="T17" fmla="*/ 11 h 353"/>
                <a:gd name="T18" fmla="*/ 7 w 227"/>
                <a:gd name="T19" fmla="*/ 11 h 353"/>
                <a:gd name="T20" fmla="*/ 7 w 227"/>
                <a:gd name="T21" fmla="*/ 11 h 353"/>
                <a:gd name="T22" fmla="*/ 8 w 227"/>
                <a:gd name="T23" fmla="*/ 12 h 353"/>
                <a:gd name="T24" fmla="*/ 8 w 227"/>
                <a:gd name="T25" fmla="*/ 12 h 353"/>
                <a:gd name="T26" fmla="*/ 8 w 227"/>
                <a:gd name="T27" fmla="*/ 12 h 353"/>
                <a:gd name="T28" fmla="*/ 8 w 227"/>
                <a:gd name="T29" fmla="*/ 12 h 353"/>
                <a:gd name="T30" fmla="*/ 8 w 227"/>
                <a:gd name="T31" fmla="*/ 12 h 353"/>
                <a:gd name="T32" fmla="*/ 8 w 227"/>
                <a:gd name="T33" fmla="*/ 12 h 353"/>
                <a:gd name="T34" fmla="*/ 8 w 227"/>
                <a:gd name="T35" fmla="*/ 12 h 353"/>
                <a:gd name="T36" fmla="*/ 8 w 227"/>
                <a:gd name="T37" fmla="*/ 13 h 353"/>
                <a:gd name="T38" fmla="*/ 8 w 227"/>
                <a:gd name="T39" fmla="*/ 13 h 353"/>
                <a:gd name="T40" fmla="*/ 8 w 227"/>
                <a:gd name="T41" fmla="*/ 13 h 353"/>
                <a:gd name="T42" fmla="*/ 8 w 227"/>
                <a:gd name="T43" fmla="*/ 13 h 353"/>
                <a:gd name="T44" fmla="*/ 7 w 227"/>
                <a:gd name="T45" fmla="*/ 13 h 353"/>
                <a:gd name="T46" fmla="*/ 7 w 227"/>
                <a:gd name="T47" fmla="*/ 13 h 353"/>
                <a:gd name="T48" fmla="*/ 7 w 227"/>
                <a:gd name="T49" fmla="*/ 13 h 353"/>
                <a:gd name="T50" fmla="*/ 6 w 227"/>
                <a:gd name="T51" fmla="*/ 12 h 353"/>
                <a:gd name="T52" fmla="*/ 6 w 227"/>
                <a:gd name="T53" fmla="*/ 11 h 353"/>
                <a:gd name="T54" fmla="*/ 5 w 227"/>
                <a:gd name="T55" fmla="*/ 10 h 353"/>
                <a:gd name="T56" fmla="*/ 4 w 227"/>
                <a:gd name="T57" fmla="*/ 8 h 353"/>
                <a:gd name="T58" fmla="*/ 2 w 227"/>
                <a:gd name="T59" fmla="*/ 5 h 353"/>
                <a:gd name="T60" fmla="*/ 1 w 227"/>
                <a:gd name="T61" fmla="*/ 3 h 353"/>
                <a:gd name="T62" fmla="*/ 1 w 227"/>
                <a:gd name="T63" fmla="*/ 2 h 353"/>
                <a:gd name="T64" fmla="*/ 0 w 227"/>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353"/>
                <a:gd name="T101" fmla="*/ 227 w 227"/>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353">
                  <a:moveTo>
                    <a:pt x="0" y="0"/>
                  </a:moveTo>
                  <a:lnTo>
                    <a:pt x="6" y="11"/>
                  </a:lnTo>
                  <a:lnTo>
                    <a:pt x="22" y="40"/>
                  </a:lnTo>
                  <a:lnTo>
                    <a:pt x="45" y="82"/>
                  </a:lnTo>
                  <a:lnTo>
                    <a:pt x="74" y="130"/>
                  </a:lnTo>
                  <a:lnTo>
                    <a:pt x="104" y="181"/>
                  </a:lnTo>
                  <a:lnTo>
                    <a:pt x="132" y="228"/>
                  </a:lnTo>
                  <a:lnTo>
                    <a:pt x="156" y="264"/>
                  </a:lnTo>
                  <a:lnTo>
                    <a:pt x="173" y="286"/>
                  </a:lnTo>
                  <a:lnTo>
                    <a:pt x="185" y="297"/>
                  </a:lnTo>
                  <a:lnTo>
                    <a:pt x="195" y="307"/>
                  </a:lnTo>
                  <a:lnTo>
                    <a:pt x="205" y="316"/>
                  </a:lnTo>
                  <a:lnTo>
                    <a:pt x="212" y="322"/>
                  </a:lnTo>
                  <a:lnTo>
                    <a:pt x="219" y="327"/>
                  </a:lnTo>
                  <a:lnTo>
                    <a:pt x="224" y="331"/>
                  </a:lnTo>
                  <a:lnTo>
                    <a:pt x="226" y="332"/>
                  </a:lnTo>
                  <a:lnTo>
                    <a:pt x="227" y="333"/>
                  </a:lnTo>
                  <a:lnTo>
                    <a:pt x="226" y="334"/>
                  </a:lnTo>
                  <a:lnTo>
                    <a:pt x="224" y="338"/>
                  </a:lnTo>
                  <a:lnTo>
                    <a:pt x="219" y="342"/>
                  </a:lnTo>
                  <a:lnTo>
                    <a:pt x="212" y="347"/>
                  </a:lnTo>
                  <a:lnTo>
                    <a:pt x="206" y="350"/>
                  </a:lnTo>
                  <a:lnTo>
                    <a:pt x="199" y="353"/>
                  </a:lnTo>
                  <a:lnTo>
                    <a:pt x="191" y="353"/>
                  </a:lnTo>
                  <a:lnTo>
                    <a:pt x="185" y="349"/>
                  </a:lnTo>
                  <a:lnTo>
                    <a:pt x="173" y="334"/>
                  </a:lnTo>
                  <a:lnTo>
                    <a:pt x="153" y="302"/>
                  </a:lnTo>
                  <a:lnTo>
                    <a:pt x="126" y="258"/>
                  </a:lnTo>
                  <a:lnTo>
                    <a:pt x="96" y="204"/>
                  </a:lnTo>
                  <a:lnTo>
                    <a:pt x="65" y="147"/>
                  </a:lnTo>
                  <a:lnTo>
                    <a:pt x="37" y="90"/>
                  </a:lnTo>
                  <a:lnTo>
                    <a:pt x="14" y="41"/>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1" name="Freeform 26"/>
            <p:cNvSpPr>
              <a:spLocks/>
            </p:cNvSpPr>
            <p:nvPr/>
          </p:nvSpPr>
          <p:spPr bwMode="auto">
            <a:xfrm>
              <a:off x="4704" y="2396"/>
              <a:ext cx="13" cy="60"/>
            </a:xfrm>
            <a:custGeom>
              <a:avLst/>
              <a:gdLst>
                <a:gd name="T0" fmla="*/ 0 w 41"/>
                <a:gd name="T1" fmla="*/ 0 h 182"/>
                <a:gd name="T2" fmla="*/ 0 w 41"/>
                <a:gd name="T3" fmla="*/ 1 h 182"/>
                <a:gd name="T4" fmla="*/ 1 w 41"/>
                <a:gd name="T5" fmla="*/ 2 h 182"/>
                <a:gd name="T6" fmla="*/ 1 w 41"/>
                <a:gd name="T7" fmla="*/ 4 h 182"/>
                <a:gd name="T8" fmla="*/ 1 w 41"/>
                <a:gd name="T9" fmla="*/ 5 h 182"/>
                <a:gd name="T10" fmla="*/ 1 w 41"/>
                <a:gd name="T11" fmla="*/ 6 h 182"/>
                <a:gd name="T12" fmla="*/ 1 w 41"/>
                <a:gd name="T13" fmla="*/ 6 h 182"/>
                <a:gd name="T14" fmla="*/ 1 w 41"/>
                <a:gd name="T15" fmla="*/ 6 h 182"/>
                <a:gd name="T16" fmla="*/ 1 w 41"/>
                <a:gd name="T17" fmla="*/ 6 h 182"/>
                <a:gd name="T18" fmla="*/ 1 w 41"/>
                <a:gd name="T19" fmla="*/ 6 h 182"/>
                <a:gd name="T20" fmla="*/ 1 w 41"/>
                <a:gd name="T21" fmla="*/ 6 h 182"/>
                <a:gd name="T22" fmla="*/ 1 w 41"/>
                <a:gd name="T23" fmla="*/ 7 h 182"/>
                <a:gd name="T24" fmla="*/ 1 w 41"/>
                <a:gd name="T25" fmla="*/ 7 h 182"/>
                <a:gd name="T26" fmla="*/ 1 w 41"/>
                <a:gd name="T27" fmla="*/ 6 h 182"/>
                <a:gd name="T28" fmla="*/ 0 w 41"/>
                <a:gd name="T29" fmla="*/ 4 h 182"/>
                <a:gd name="T30" fmla="*/ 0 w 41"/>
                <a:gd name="T31" fmla="*/ 2 h 182"/>
                <a:gd name="T32" fmla="*/ 0 w 41"/>
                <a:gd name="T33" fmla="*/ 1 h 182"/>
                <a:gd name="T34" fmla="*/ 0 w 41"/>
                <a:gd name="T35" fmla="*/ 0 h 182"/>
                <a:gd name="T36" fmla="*/ 0 w 41"/>
                <a:gd name="T37" fmla="*/ 0 h 182"/>
                <a:gd name="T38" fmla="*/ 0 w 41"/>
                <a:gd name="T39" fmla="*/ 0 h 182"/>
                <a:gd name="T40" fmla="*/ 0 w 41"/>
                <a:gd name="T41" fmla="*/ 0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82"/>
                <a:gd name="T65" fmla="*/ 41 w 41"/>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82">
                  <a:moveTo>
                    <a:pt x="10" y="0"/>
                  </a:moveTo>
                  <a:lnTo>
                    <a:pt x="13" y="20"/>
                  </a:lnTo>
                  <a:lnTo>
                    <a:pt x="20" y="65"/>
                  </a:lnTo>
                  <a:lnTo>
                    <a:pt x="28" y="114"/>
                  </a:lnTo>
                  <a:lnTo>
                    <a:pt x="35" y="149"/>
                  </a:lnTo>
                  <a:lnTo>
                    <a:pt x="39" y="164"/>
                  </a:lnTo>
                  <a:lnTo>
                    <a:pt x="40" y="171"/>
                  </a:lnTo>
                  <a:lnTo>
                    <a:pt x="41" y="175"/>
                  </a:lnTo>
                  <a:lnTo>
                    <a:pt x="39" y="176"/>
                  </a:lnTo>
                  <a:lnTo>
                    <a:pt x="31" y="180"/>
                  </a:lnTo>
                  <a:lnTo>
                    <a:pt x="25" y="182"/>
                  </a:lnTo>
                  <a:lnTo>
                    <a:pt x="21" y="182"/>
                  </a:lnTo>
                  <a:lnTo>
                    <a:pt x="18" y="157"/>
                  </a:lnTo>
                  <a:lnTo>
                    <a:pt x="10" y="107"/>
                  </a:lnTo>
                  <a:lnTo>
                    <a:pt x="3" y="53"/>
                  </a:lnTo>
                  <a:lnTo>
                    <a:pt x="0" y="22"/>
                  </a:lnTo>
                  <a:lnTo>
                    <a:pt x="3" y="13"/>
                  </a:lnTo>
                  <a:lnTo>
                    <a:pt x="7" y="5"/>
                  </a:lnTo>
                  <a:lnTo>
                    <a:pt x="9"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2" name="Freeform 27"/>
            <p:cNvSpPr>
              <a:spLocks/>
            </p:cNvSpPr>
            <p:nvPr/>
          </p:nvSpPr>
          <p:spPr bwMode="auto">
            <a:xfrm>
              <a:off x="4687" y="2475"/>
              <a:ext cx="61" cy="85"/>
            </a:xfrm>
            <a:custGeom>
              <a:avLst/>
              <a:gdLst>
                <a:gd name="T0" fmla="*/ 2 w 181"/>
                <a:gd name="T1" fmla="*/ 0 h 257"/>
                <a:gd name="T2" fmla="*/ 0 w 181"/>
                <a:gd name="T3" fmla="*/ 9 h 257"/>
                <a:gd name="T4" fmla="*/ 0 w 181"/>
                <a:gd name="T5" fmla="*/ 9 h 257"/>
                <a:gd name="T6" fmla="*/ 0 w 181"/>
                <a:gd name="T7" fmla="*/ 9 h 257"/>
                <a:gd name="T8" fmla="*/ 0 w 181"/>
                <a:gd name="T9" fmla="*/ 9 h 257"/>
                <a:gd name="T10" fmla="*/ 1 w 181"/>
                <a:gd name="T11" fmla="*/ 9 h 257"/>
                <a:gd name="T12" fmla="*/ 1 w 181"/>
                <a:gd name="T13" fmla="*/ 9 h 257"/>
                <a:gd name="T14" fmla="*/ 1 w 181"/>
                <a:gd name="T15" fmla="*/ 9 h 257"/>
                <a:gd name="T16" fmla="*/ 1 w 181"/>
                <a:gd name="T17" fmla="*/ 9 h 257"/>
                <a:gd name="T18" fmla="*/ 1 w 181"/>
                <a:gd name="T19" fmla="*/ 9 h 257"/>
                <a:gd name="T20" fmla="*/ 2 w 181"/>
                <a:gd name="T21" fmla="*/ 8 h 257"/>
                <a:gd name="T22" fmla="*/ 2 w 181"/>
                <a:gd name="T23" fmla="*/ 5 h 257"/>
                <a:gd name="T24" fmla="*/ 2 w 181"/>
                <a:gd name="T25" fmla="*/ 3 h 257"/>
                <a:gd name="T26" fmla="*/ 2 w 181"/>
                <a:gd name="T27" fmla="*/ 2 h 257"/>
                <a:gd name="T28" fmla="*/ 3 w 181"/>
                <a:gd name="T29" fmla="*/ 1 h 257"/>
                <a:gd name="T30" fmla="*/ 3 w 181"/>
                <a:gd name="T31" fmla="*/ 1 h 257"/>
                <a:gd name="T32" fmla="*/ 3 w 181"/>
                <a:gd name="T33" fmla="*/ 1 h 257"/>
                <a:gd name="T34" fmla="*/ 3 w 181"/>
                <a:gd name="T35" fmla="*/ 2 h 257"/>
                <a:gd name="T36" fmla="*/ 3 w 181"/>
                <a:gd name="T37" fmla="*/ 2 h 257"/>
                <a:gd name="T38" fmla="*/ 3 w 181"/>
                <a:gd name="T39" fmla="*/ 3 h 257"/>
                <a:gd name="T40" fmla="*/ 4 w 181"/>
                <a:gd name="T41" fmla="*/ 4 h 257"/>
                <a:gd name="T42" fmla="*/ 4 w 181"/>
                <a:gd name="T43" fmla="*/ 5 h 257"/>
                <a:gd name="T44" fmla="*/ 4 w 181"/>
                <a:gd name="T45" fmla="*/ 6 h 257"/>
                <a:gd name="T46" fmla="*/ 4 w 181"/>
                <a:gd name="T47" fmla="*/ 7 h 257"/>
                <a:gd name="T48" fmla="*/ 5 w 181"/>
                <a:gd name="T49" fmla="*/ 8 h 257"/>
                <a:gd name="T50" fmla="*/ 5 w 181"/>
                <a:gd name="T51" fmla="*/ 9 h 257"/>
                <a:gd name="T52" fmla="*/ 5 w 181"/>
                <a:gd name="T53" fmla="*/ 9 h 257"/>
                <a:gd name="T54" fmla="*/ 5 w 181"/>
                <a:gd name="T55" fmla="*/ 9 h 257"/>
                <a:gd name="T56" fmla="*/ 6 w 181"/>
                <a:gd name="T57" fmla="*/ 9 h 257"/>
                <a:gd name="T58" fmla="*/ 6 w 181"/>
                <a:gd name="T59" fmla="*/ 9 h 257"/>
                <a:gd name="T60" fmla="*/ 6 w 181"/>
                <a:gd name="T61" fmla="*/ 9 h 257"/>
                <a:gd name="T62" fmla="*/ 7 w 181"/>
                <a:gd name="T63" fmla="*/ 9 h 257"/>
                <a:gd name="T64" fmla="*/ 7 w 181"/>
                <a:gd name="T65" fmla="*/ 9 h 257"/>
                <a:gd name="T66" fmla="*/ 7 w 181"/>
                <a:gd name="T67" fmla="*/ 9 h 257"/>
                <a:gd name="T68" fmla="*/ 5 w 181"/>
                <a:gd name="T69" fmla="*/ 0 h 257"/>
                <a:gd name="T70" fmla="*/ 2 w 18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
                <a:gd name="T109" fmla="*/ 0 h 257"/>
                <a:gd name="T110" fmla="*/ 181 w 181"/>
                <a:gd name="T111" fmla="*/ 257 h 2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 h="257">
                  <a:moveTo>
                    <a:pt x="54" y="13"/>
                  </a:moveTo>
                  <a:lnTo>
                    <a:pt x="0" y="255"/>
                  </a:lnTo>
                  <a:lnTo>
                    <a:pt x="1" y="255"/>
                  </a:lnTo>
                  <a:lnTo>
                    <a:pt x="4" y="256"/>
                  </a:lnTo>
                  <a:lnTo>
                    <a:pt x="9" y="257"/>
                  </a:lnTo>
                  <a:lnTo>
                    <a:pt x="15" y="257"/>
                  </a:lnTo>
                  <a:lnTo>
                    <a:pt x="21" y="257"/>
                  </a:lnTo>
                  <a:lnTo>
                    <a:pt x="27" y="256"/>
                  </a:lnTo>
                  <a:lnTo>
                    <a:pt x="32" y="254"/>
                  </a:lnTo>
                  <a:lnTo>
                    <a:pt x="37" y="249"/>
                  </a:lnTo>
                  <a:lnTo>
                    <a:pt x="46" y="214"/>
                  </a:lnTo>
                  <a:lnTo>
                    <a:pt x="56" y="148"/>
                  </a:lnTo>
                  <a:lnTo>
                    <a:pt x="63" y="84"/>
                  </a:lnTo>
                  <a:lnTo>
                    <a:pt x="65" y="45"/>
                  </a:lnTo>
                  <a:lnTo>
                    <a:pt x="68" y="36"/>
                  </a:lnTo>
                  <a:lnTo>
                    <a:pt x="73" y="34"/>
                  </a:lnTo>
                  <a:lnTo>
                    <a:pt x="79" y="38"/>
                  </a:lnTo>
                  <a:lnTo>
                    <a:pt x="83" y="44"/>
                  </a:lnTo>
                  <a:lnTo>
                    <a:pt x="85" y="54"/>
                  </a:lnTo>
                  <a:lnTo>
                    <a:pt x="89" y="76"/>
                  </a:lnTo>
                  <a:lnTo>
                    <a:pt x="95" y="105"/>
                  </a:lnTo>
                  <a:lnTo>
                    <a:pt x="103" y="138"/>
                  </a:lnTo>
                  <a:lnTo>
                    <a:pt x="109" y="172"/>
                  </a:lnTo>
                  <a:lnTo>
                    <a:pt x="115" y="203"/>
                  </a:lnTo>
                  <a:lnTo>
                    <a:pt x="121" y="225"/>
                  </a:lnTo>
                  <a:lnTo>
                    <a:pt x="125" y="237"/>
                  </a:lnTo>
                  <a:lnTo>
                    <a:pt x="130" y="242"/>
                  </a:lnTo>
                  <a:lnTo>
                    <a:pt x="137" y="245"/>
                  </a:lnTo>
                  <a:lnTo>
                    <a:pt x="146" y="246"/>
                  </a:lnTo>
                  <a:lnTo>
                    <a:pt x="156" y="245"/>
                  </a:lnTo>
                  <a:lnTo>
                    <a:pt x="165" y="245"/>
                  </a:lnTo>
                  <a:lnTo>
                    <a:pt x="173" y="244"/>
                  </a:lnTo>
                  <a:lnTo>
                    <a:pt x="178" y="242"/>
                  </a:lnTo>
                  <a:lnTo>
                    <a:pt x="181" y="242"/>
                  </a:lnTo>
                  <a:lnTo>
                    <a:pt x="125" y="0"/>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3" name="Freeform 28"/>
            <p:cNvSpPr>
              <a:spLocks/>
            </p:cNvSpPr>
            <p:nvPr/>
          </p:nvSpPr>
          <p:spPr bwMode="auto">
            <a:xfrm>
              <a:off x="4696" y="2593"/>
              <a:ext cx="3" cy="109"/>
            </a:xfrm>
            <a:custGeom>
              <a:avLst/>
              <a:gdLst>
                <a:gd name="T0" fmla="*/ 0 w 11"/>
                <a:gd name="T1" fmla="*/ 0 h 329"/>
                <a:gd name="T2" fmla="*/ 0 w 11"/>
                <a:gd name="T3" fmla="*/ 12 h 329"/>
                <a:gd name="T4" fmla="*/ 0 w 11"/>
                <a:gd name="T5" fmla="*/ 0 h 329"/>
                <a:gd name="T6" fmla="*/ 0 w 11"/>
                <a:gd name="T7" fmla="*/ 0 h 329"/>
                <a:gd name="T8" fmla="*/ 0 60000 65536"/>
                <a:gd name="T9" fmla="*/ 0 60000 65536"/>
                <a:gd name="T10" fmla="*/ 0 60000 65536"/>
                <a:gd name="T11" fmla="*/ 0 60000 65536"/>
                <a:gd name="T12" fmla="*/ 0 w 11"/>
                <a:gd name="T13" fmla="*/ 0 h 329"/>
                <a:gd name="T14" fmla="*/ 11 w 11"/>
                <a:gd name="T15" fmla="*/ 329 h 329"/>
              </a:gdLst>
              <a:ahLst/>
              <a:cxnLst>
                <a:cxn ang="T8">
                  <a:pos x="T0" y="T1"/>
                </a:cxn>
                <a:cxn ang="T9">
                  <a:pos x="T2" y="T3"/>
                </a:cxn>
                <a:cxn ang="T10">
                  <a:pos x="T4" y="T5"/>
                </a:cxn>
                <a:cxn ang="T11">
                  <a:pos x="T6" y="T7"/>
                </a:cxn>
              </a:cxnLst>
              <a:rect l="T12" t="T13" r="T14" b="T15"/>
              <a:pathLst>
                <a:path w="11" h="329">
                  <a:moveTo>
                    <a:pt x="11" y="0"/>
                  </a:moveTo>
                  <a:lnTo>
                    <a:pt x="6" y="329"/>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4" name="Freeform 29"/>
            <p:cNvSpPr>
              <a:spLocks/>
            </p:cNvSpPr>
            <p:nvPr/>
          </p:nvSpPr>
          <p:spPr bwMode="auto">
            <a:xfrm>
              <a:off x="4770" y="2041"/>
              <a:ext cx="290" cy="112"/>
            </a:xfrm>
            <a:custGeom>
              <a:avLst/>
              <a:gdLst>
                <a:gd name="T0" fmla="*/ 0 w 871"/>
                <a:gd name="T1" fmla="*/ 6 h 336"/>
                <a:gd name="T2" fmla="*/ 1 w 871"/>
                <a:gd name="T3" fmla="*/ 5 h 336"/>
                <a:gd name="T4" fmla="*/ 2 w 871"/>
                <a:gd name="T5" fmla="*/ 5 h 336"/>
                <a:gd name="T6" fmla="*/ 4 w 871"/>
                <a:gd name="T7" fmla="*/ 4 h 336"/>
                <a:gd name="T8" fmla="*/ 6 w 871"/>
                <a:gd name="T9" fmla="*/ 3 h 336"/>
                <a:gd name="T10" fmla="*/ 8 w 871"/>
                <a:gd name="T11" fmla="*/ 2 h 336"/>
                <a:gd name="T12" fmla="*/ 11 w 871"/>
                <a:gd name="T13" fmla="*/ 1 h 336"/>
                <a:gd name="T14" fmla="*/ 12 w 871"/>
                <a:gd name="T15" fmla="*/ 0 h 336"/>
                <a:gd name="T16" fmla="*/ 14 w 871"/>
                <a:gd name="T17" fmla="*/ 0 h 336"/>
                <a:gd name="T18" fmla="*/ 16 w 871"/>
                <a:gd name="T19" fmla="*/ 0 h 336"/>
                <a:gd name="T20" fmla="*/ 17 w 871"/>
                <a:gd name="T21" fmla="*/ 0 h 336"/>
                <a:gd name="T22" fmla="*/ 19 w 871"/>
                <a:gd name="T23" fmla="*/ 0 h 336"/>
                <a:gd name="T24" fmla="*/ 20 w 871"/>
                <a:gd name="T25" fmla="*/ 0 h 336"/>
                <a:gd name="T26" fmla="*/ 21 w 871"/>
                <a:gd name="T27" fmla="*/ 1 h 336"/>
                <a:gd name="T28" fmla="*/ 23 w 871"/>
                <a:gd name="T29" fmla="*/ 1 h 336"/>
                <a:gd name="T30" fmla="*/ 24 w 871"/>
                <a:gd name="T31" fmla="*/ 1 h 336"/>
                <a:gd name="T32" fmla="*/ 25 w 871"/>
                <a:gd name="T33" fmla="*/ 2 h 336"/>
                <a:gd name="T34" fmla="*/ 28 w 871"/>
                <a:gd name="T35" fmla="*/ 3 h 336"/>
                <a:gd name="T36" fmla="*/ 30 w 871"/>
                <a:gd name="T37" fmla="*/ 3 h 336"/>
                <a:gd name="T38" fmla="*/ 31 w 871"/>
                <a:gd name="T39" fmla="*/ 4 h 336"/>
                <a:gd name="T40" fmla="*/ 32 w 871"/>
                <a:gd name="T41" fmla="*/ 10 h 336"/>
                <a:gd name="T42" fmla="*/ 32 w 871"/>
                <a:gd name="T43" fmla="*/ 10 h 336"/>
                <a:gd name="T44" fmla="*/ 30 w 871"/>
                <a:gd name="T45" fmla="*/ 9 h 336"/>
                <a:gd name="T46" fmla="*/ 28 w 871"/>
                <a:gd name="T47" fmla="*/ 9 h 336"/>
                <a:gd name="T48" fmla="*/ 26 w 871"/>
                <a:gd name="T49" fmla="*/ 8 h 336"/>
                <a:gd name="T50" fmla="*/ 23 w 871"/>
                <a:gd name="T51" fmla="*/ 8 h 336"/>
                <a:gd name="T52" fmla="*/ 21 w 871"/>
                <a:gd name="T53" fmla="*/ 8 h 336"/>
                <a:gd name="T54" fmla="*/ 18 w 871"/>
                <a:gd name="T55" fmla="*/ 7 h 336"/>
                <a:gd name="T56" fmla="*/ 16 w 871"/>
                <a:gd name="T57" fmla="*/ 8 h 336"/>
                <a:gd name="T58" fmla="*/ 14 w 871"/>
                <a:gd name="T59" fmla="*/ 8 h 336"/>
                <a:gd name="T60" fmla="*/ 11 w 871"/>
                <a:gd name="T61" fmla="*/ 9 h 336"/>
                <a:gd name="T62" fmla="*/ 8 w 871"/>
                <a:gd name="T63" fmla="*/ 9 h 336"/>
                <a:gd name="T64" fmla="*/ 6 w 871"/>
                <a:gd name="T65" fmla="*/ 10 h 336"/>
                <a:gd name="T66" fmla="*/ 4 w 871"/>
                <a:gd name="T67" fmla="*/ 11 h 336"/>
                <a:gd name="T68" fmla="*/ 2 w 871"/>
                <a:gd name="T69" fmla="*/ 12 h 336"/>
                <a:gd name="T70" fmla="*/ 0 w 871"/>
                <a:gd name="T71" fmla="*/ 12 h 336"/>
                <a:gd name="T72" fmla="*/ 0 w 871"/>
                <a:gd name="T73" fmla="*/ 12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336"/>
                <a:gd name="T113" fmla="*/ 871 w 871"/>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336">
                  <a:moveTo>
                    <a:pt x="0" y="158"/>
                  </a:moveTo>
                  <a:lnTo>
                    <a:pt x="3" y="156"/>
                  </a:lnTo>
                  <a:lnTo>
                    <a:pt x="12" y="151"/>
                  </a:lnTo>
                  <a:lnTo>
                    <a:pt x="25" y="145"/>
                  </a:lnTo>
                  <a:lnTo>
                    <a:pt x="43" y="137"/>
                  </a:lnTo>
                  <a:lnTo>
                    <a:pt x="64" y="127"/>
                  </a:lnTo>
                  <a:lnTo>
                    <a:pt x="87" y="114"/>
                  </a:lnTo>
                  <a:lnTo>
                    <a:pt x="113" y="102"/>
                  </a:lnTo>
                  <a:lnTo>
                    <a:pt x="142" y="89"/>
                  </a:lnTo>
                  <a:lnTo>
                    <a:pt x="170" y="76"/>
                  </a:lnTo>
                  <a:lnTo>
                    <a:pt x="200" y="63"/>
                  </a:lnTo>
                  <a:lnTo>
                    <a:pt x="228" y="51"/>
                  </a:lnTo>
                  <a:lnTo>
                    <a:pt x="257" y="39"/>
                  </a:lnTo>
                  <a:lnTo>
                    <a:pt x="284" y="29"/>
                  </a:lnTo>
                  <a:lnTo>
                    <a:pt x="309" y="20"/>
                  </a:lnTo>
                  <a:lnTo>
                    <a:pt x="331" y="13"/>
                  </a:lnTo>
                  <a:lnTo>
                    <a:pt x="350" y="9"/>
                  </a:lnTo>
                  <a:lnTo>
                    <a:pt x="373" y="5"/>
                  </a:lnTo>
                  <a:lnTo>
                    <a:pt x="397" y="3"/>
                  </a:lnTo>
                  <a:lnTo>
                    <a:pt x="419" y="2"/>
                  </a:lnTo>
                  <a:lnTo>
                    <a:pt x="441" y="0"/>
                  </a:lnTo>
                  <a:lnTo>
                    <a:pt x="462" y="0"/>
                  </a:lnTo>
                  <a:lnTo>
                    <a:pt x="483" y="2"/>
                  </a:lnTo>
                  <a:lnTo>
                    <a:pt x="504" y="4"/>
                  </a:lnTo>
                  <a:lnTo>
                    <a:pt x="524" y="6"/>
                  </a:lnTo>
                  <a:lnTo>
                    <a:pt x="543" y="9"/>
                  </a:lnTo>
                  <a:lnTo>
                    <a:pt x="561" y="13"/>
                  </a:lnTo>
                  <a:lnTo>
                    <a:pt x="580" y="16"/>
                  </a:lnTo>
                  <a:lnTo>
                    <a:pt x="596" y="21"/>
                  </a:lnTo>
                  <a:lnTo>
                    <a:pt x="612" y="25"/>
                  </a:lnTo>
                  <a:lnTo>
                    <a:pt x="627" y="29"/>
                  </a:lnTo>
                  <a:lnTo>
                    <a:pt x="641" y="34"/>
                  </a:lnTo>
                  <a:lnTo>
                    <a:pt x="654" y="37"/>
                  </a:lnTo>
                  <a:lnTo>
                    <a:pt x="688" y="49"/>
                  </a:lnTo>
                  <a:lnTo>
                    <a:pt x="721" y="60"/>
                  </a:lnTo>
                  <a:lnTo>
                    <a:pt x="751" y="70"/>
                  </a:lnTo>
                  <a:lnTo>
                    <a:pt x="777" y="80"/>
                  </a:lnTo>
                  <a:lnTo>
                    <a:pt x="799" y="88"/>
                  </a:lnTo>
                  <a:lnTo>
                    <a:pt x="816" y="94"/>
                  </a:lnTo>
                  <a:lnTo>
                    <a:pt x="827" y="99"/>
                  </a:lnTo>
                  <a:lnTo>
                    <a:pt x="831" y="101"/>
                  </a:lnTo>
                  <a:lnTo>
                    <a:pt x="871" y="260"/>
                  </a:lnTo>
                  <a:lnTo>
                    <a:pt x="867" y="259"/>
                  </a:lnTo>
                  <a:lnTo>
                    <a:pt x="857" y="258"/>
                  </a:lnTo>
                  <a:lnTo>
                    <a:pt x="841" y="254"/>
                  </a:lnTo>
                  <a:lnTo>
                    <a:pt x="821" y="249"/>
                  </a:lnTo>
                  <a:lnTo>
                    <a:pt x="795" y="244"/>
                  </a:lnTo>
                  <a:lnTo>
                    <a:pt x="767" y="239"/>
                  </a:lnTo>
                  <a:lnTo>
                    <a:pt x="736" y="233"/>
                  </a:lnTo>
                  <a:lnTo>
                    <a:pt x="702" y="227"/>
                  </a:lnTo>
                  <a:lnTo>
                    <a:pt x="667" y="222"/>
                  </a:lnTo>
                  <a:lnTo>
                    <a:pt x="631" y="216"/>
                  </a:lnTo>
                  <a:lnTo>
                    <a:pt x="595" y="211"/>
                  </a:lnTo>
                  <a:lnTo>
                    <a:pt x="560" y="207"/>
                  </a:lnTo>
                  <a:lnTo>
                    <a:pt x="527" y="205"/>
                  </a:lnTo>
                  <a:lnTo>
                    <a:pt x="494" y="202"/>
                  </a:lnTo>
                  <a:lnTo>
                    <a:pt x="466" y="202"/>
                  </a:lnTo>
                  <a:lnTo>
                    <a:pt x="441" y="203"/>
                  </a:lnTo>
                  <a:lnTo>
                    <a:pt x="408" y="208"/>
                  </a:lnTo>
                  <a:lnTo>
                    <a:pt x="373" y="215"/>
                  </a:lnTo>
                  <a:lnTo>
                    <a:pt x="337" y="222"/>
                  </a:lnTo>
                  <a:lnTo>
                    <a:pt x="300" y="232"/>
                  </a:lnTo>
                  <a:lnTo>
                    <a:pt x="263" y="242"/>
                  </a:lnTo>
                  <a:lnTo>
                    <a:pt x="226" y="253"/>
                  </a:lnTo>
                  <a:lnTo>
                    <a:pt x="190" y="264"/>
                  </a:lnTo>
                  <a:lnTo>
                    <a:pt x="156" y="276"/>
                  </a:lnTo>
                  <a:lnTo>
                    <a:pt x="124" y="288"/>
                  </a:lnTo>
                  <a:lnTo>
                    <a:pt x="95" y="299"/>
                  </a:lnTo>
                  <a:lnTo>
                    <a:pt x="69" y="309"/>
                  </a:lnTo>
                  <a:lnTo>
                    <a:pt x="45" y="317"/>
                  </a:lnTo>
                  <a:lnTo>
                    <a:pt x="26" y="325"/>
                  </a:lnTo>
                  <a:lnTo>
                    <a:pt x="13" y="331"/>
                  </a:lnTo>
                  <a:lnTo>
                    <a:pt x="3" y="335"/>
                  </a:lnTo>
                  <a:lnTo>
                    <a:pt x="0" y="336"/>
                  </a:lnTo>
                  <a:lnTo>
                    <a:pt x="0" y="158"/>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5" name="Freeform 30"/>
            <p:cNvSpPr>
              <a:spLocks/>
            </p:cNvSpPr>
            <p:nvPr/>
          </p:nvSpPr>
          <p:spPr bwMode="auto">
            <a:xfrm>
              <a:off x="4453" y="2136"/>
              <a:ext cx="273" cy="69"/>
            </a:xfrm>
            <a:custGeom>
              <a:avLst/>
              <a:gdLst>
                <a:gd name="T0" fmla="*/ 1 w 820"/>
                <a:gd name="T1" fmla="*/ 2 h 208"/>
                <a:gd name="T2" fmla="*/ 1 w 820"/>
                <a:gd name="T3" fmla="*/ 2 h 208"/>
                <a:gd name="T4" fmla="*/ 3 w 820"/>
                <a:gd name="T5" fmla="*/ 2 h 208"/>
                <a:gd name="T6" fmla="*/ 4 w 820"/>
                <a:gd name="T7" fmla="*/ 1 h 208"/>
                <a:gd name="T8" fmla="*/ 6 w 820"/>
                <a:gd name="T9" fmla="*/ 1 h 208"/>
                <a:gd name="T10" fmla="*/ 9 w 820"/>
                <a:gd name="T11" fmla="*/ 0 h 208"/>
                <a:gd name="T12" fmla="*/ 11 w 820"/>
                <a:gd name="T13" fmla="*/ 0 h 208"/>
                <a:gd name="T14" fmla="*/ 14 w 820"/>
                <a:gd name="T15" fmla="*/ 0 h 208"/>
                <a:gd name="T16" fmla="*/ 16 w 820"/>
                <a:gd name="T17" fmla="*/ 0 h 208"/>
                <a:gd name="T18" fmla="*/ 18 w 820"/>
                <a:gd name="T19" fmla="*/ 0 h 208"/>
                <a:gd name="T20" fmla="*/ 20 w 820"/>
                <a:gd name="T21" fmla="*/ 1 h 208"/>
                <a:gd name="T22" fmla="*/ 22 w 820"/>
                <a:gd name="T23" fmla="*/ 1 h 208"/>
                <a:gd name="T24" fmla="*/ 23 w 820"/>
                <a:gd name="T25" fmla="*/ 2 h 208"/>
                <a:gd name="T26" fmla="*/ 25 w 820"/>
                <a:gd name="T27" fmla="*/ 2 h 208"/>
                <a:gd name="T28" fmla="*/ 26 w 820"/>
                <a:gd name="T29" fmla="*/ 3 h 208"/>
                <a:gd name="T30" fmla="*/ 26 w 820"/>
                <a:gd name="T31" fmla="*/ 3 h 208"/>
                <a:gd name="T32" fmla="*/ 30 w 820"/>
                <a:gd name="T33" fmla="*/ 8 h 208"/>
                <a:gd name="T34" fmla="*/ 30 w 820"/>
                <a:gd name="T35" fmla="*/ 7 h 208"/>
                <a:gd name="T36" fmla="*/ 29 w 820"/>
                <a:gd name="T37" fmla="*/ 7 h 208"/>
                <a:gd name="T38" fmla="*/ 28 w 820"/>
                <a:gd name="T39" fmla="*/ 6 h 208"/>
                <a:gd name="T40" fmla="*/ 27 w 820"/>
                <a:gd name="T41" fmla="*/ 6 h 208"/>
                <a:gd name="T42" fmla="*/ 25 w 820"/>
                <a:gd name="T43" fmla="*/ 5 h 208"/>
                <a:gd name="T44" fmla="*/ 22 w 820"/>
                <a:gd name="T45" fmla="*/ 4 h 208"/>
                <a:gd name="T46" fmla="*/ 20 w 820"/>
                <a:gd name="T47" fmla="*/ 3 h 208"/>
                <a:gd name="T48" fmla="*/ 17 w 820"/>
                <a:gd name="T49" fmla="*/ 3 h 208"/>
                <a:gd name="T50" fmla="*/ 15 w 820"/>
                <a:gd name="T51" fmla="*/ 3 h 208"/>
                <a:gd name="T52" fmla="*/ 12 w 820"/>
                <a:gd name="T53" fmla="*/ 3 h 208"/>
                <a:gd name="T54" fmla="*/ 9 w 820"/>
                <a:gd name="T55" fmla="*/ 4 h 208"/>
                <a:gd name="T56" fmla="*/ 6 w 820"/>
                <a:gd name="T57" fmla="*/ 5 h 208"/>
                <a:gd name="T58" fmla="*/ 4 w 820"/>
                <a:gd name="T59" fmla="*/ 6 h 208"/>
                <a:gd name="T60" fmla="*/ 2 w 820"/>
                <a:gd name="T61" fmla="*/ 6 h 208"/>
                <a:gd name="T62" fmla="*/ 0 w 820"/>
                <a:gd name="T63" fmla="*/ 7 h 208"/>
                <a:gd name="T64" fmla="*/ 0 w 820"/>
                <a:gd name="T65" fmla="*/ 7 h 208"/>
                <a:gd name="T66" fmla="*/ 5 w 820"/>
                <a:gd name="T67" fmla="*/ 4 h 208"/>
                <a:gd name="T68" fmla="*/ 0 w 820"/>
                <a:gd name="T69" fmla="*/ 2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208"/>
                <a:gd name="T107" fmla="*/ 820 w 820"/>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208">
                  <a:moveTo>
                    <a:pt x="13" y="62"/>
                  </a:moveTo>
                  <a:lnTo>
                    <a:pt x="16" y="61"/>
                  </a:lnTo>
                  <a:lnTo>
                    <a:pt x="23" y="58"/>
                  </a:lnTo>
                  <a:lnTo>
                    <a:pt x="34" y="56"/>
                  </a:lnTo>
                  <a:lnTo>
                    <a:pt x="50" y="51"/>
                  </a:lnTo>
                  <a:lnTo>
                    <a:pt x="70" y="46"/>
                  </a:lnTo>
                  <a:lnTo>
                    <a:pt x="93" y="40"/>
                  </a:lnTo>
                  <a:lnTo>
                    <a:pt x="117" y="34"/>
                  </a:lnTo>
                  <a:lnTo>
                    <a:pt x="146" y="27"/>
                  </a:lnTo>
                  <a:lnTo>
                    <a:pt x="175" y="21"/>
                  </a:lnTo>
                  <a:lnTo>
                    <a:pt x="208" y="15"/>
                  </a:lnTo>
                  <a:lnTo>
                    <a:pt x="240" y="10"/>
                  </a:lnTo>
                  <a:lnTo>
                    <a:pt x="275" y="5"/>
                  </a:lnTo>
                  <a:lnTo>
                    <a:pt x="309" y="3"/>
                  </a:lnTo>
                  <a:lnTo>
                    <a:pt x="344" y="0"/>
                  </a:lnTo>
                  <a:lnTo>
                    <a:pt x="379" y="0"/>
                  </a:lnTo>
                  <a:lnTo>
                    <a:pt x="413" y="1"/>
                  </a:lnTo>
                  <a:lnTo>
                    <a:pt x="437" y="4"/>
                  </a:lnTo>
                  <a:lnTo>
                    <a:pt x="460" y="8"/>
                  </a:lnTo>
                  <a:lnTo>
                    <a:pt x="485" y="12"/>
                  </a:lnTo>
                  <a:lnTo>
                    <a:pt x="510" y="17"/>
                  </a:lnTo>
                  <a:lnTo>
                    <a:pt x="534" y="24"/>
                  </a:lnTo>
                  <a:lnTo>
                    <a:pt x="559" y="31"/>
                  </a:lnTo>
                  <a:lnTo>
                    <a:pt x="583" y="38"/>
                  </a:lnTo>
                  <a:lnTo>
                    <a:pt x="606" y="46"/>
                  </a:lnTo>
                  <a:lnTo>
                    <a:pt x="627" y="52"/>
                  </a:lnTo>
                  <a:lnTo>
                    <a:pt x="647" y="60"/>
                  </a:lnTo>
                  <a:lnTo>
                    <a:pt x="664" y="66"/>
                  </a:lnTo>
                  <a:lnTo>
                    <a:pt x="679" y="72"/>
                  </a:lnTo>
                  <a:lnTo>
                    <a:pt x="692" y="77"/>
                  </a:lnTo>
                  <a:lnTo>
                    <a:pt x="702" y="79"/>
                  </a:lnTo>
                  <a:lnTo>
                    <a:pt x="707" y="82"/>
                  </a:lnTo>
                  <a:lnTo>
                    <a:pt x="709" y="83"/>
                  </a:lnTo>
                  <a:lnTo>
                    <a:pt x="820" y="208"/>
                  </a:lnTo>
                  <a:lnTo>
                    <a:pt x="819" y="207"/>
                  </a:lnTo>
                  <a:lnTo>
                    <a:pt x="813" y="203"/>
                  </a:lnTo>
                  <a:lnTo>
                    <a:pt x="804" y="198"/>
                  </a:lnTo>
                  <a:lnTo>
                    <a:pt x="793" y="192"/>
                  </a:lnTo>
                  <a:lnTo>
                    <a:pt x="778" y="183"/>
                  </a:lnTo>
                  <a:lnTo>
                    <a:pt x="761" y="175"/>
                  </a:lnTo>
                  <a:lnTo>
                    <a:pt x="741" y="164"/>
                  </a:lnTo>
                  <a:lnTo>
                    <a:pt x="719" y="154"/>
                  </a:lnTo>
                  <a:lnTo>
                    <a:pt x="693" y="142"/>
                  </a:lnTo>
                  <a:lnTo>
                    <a:pt x="666" y="131"/>
                  </a:lnTo>
                  <a:lnTo>
                    <a:pt x="636" y="121"/>
                  </a:lnTo>
                  <a:lnTo>
                    <a:pt x="605" y="112"/>
                  </a:lnTo>
                  <a:lnTo>
                    <a:pt x="572" y="103"/>
                  </a:lnTo>
                  <a:lnTo>
                    <a:pt x="537" y="94"/>
                  </a:lnTo>
                  <a:lnTo>
                    <a:pt x="501" y="88"/>
                  </a:lnTo>
                  <a:lnTo>
                    <a:pt x="464" y="83"/>
                  </a:lnTo>
                  <a:lnTo>
                    <a:pt x="430" y="82"/>
                  </a:lnTo>
                  <a:lnTo>
                    <a:pt x="395" y="83"/>
                  </a:lnTo>
                  <a:lnTo>
                    <a:pt x="357" y="87"/>
                  </a:lnTo>
                  <a:lnTo>
                    <a:pt x="319" y="93"/>
                  </a:lnTo>
                  <a:lnTo>
                    <a:pt x="279" y="100"/>
                  </a:lnTo>
                  <a:lnTo>
                    <a:pt x="241" y="109"/>
                  </a:lnTo>
                  <a:lnTo>
                    <a:pt x="204" y="120"/>
                  </a:lnTo>
                  <a:lnTo>
                    <a:pt x="167" y="130"/>
                  </a:lnTo>
                  <a:lnTo>
                    <a:pt x="133" y="141"/>
                  </a:lnTo>
                  <a:lnTo>
                    <a:pt x="101" y="152"/>
                  </a:lnTo>
                  <a:lnTo>
                    <a:pt x="73" y="162"/>
                  </a:lnTo>
                  <a:lnTo>
                    <a:pt x="48" y="171"/>
                  </a:lnTo>
                  <a:lnTo>
                    <a:pt x="28" y="180"/>
                  </a:lnTo>
                  <a:lnTo>
                    <a:pt x="12" y="186"/>
                  </a:lnTo>
                  <a:lnTo>
                    <a:pt x="3" y="190"/>
                  </a:lnTo>
                  <a:lnTo>
                    <a:pt x="0" y="191"/>
                  </a:lnTo>
                  <a:lnTo>
                    <a:pt x="0" y="156"/>
                  </a:lnTo>
                  <a:lnTo>
                    <a:pt x="125" y="97"/>
                  </a:lnTo>
                  <a:lnTo>
                    <a:pt x="8" y="121"/>
                  </a:ln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6" name="Freeform 31"/>
            <p:cNvSpPr>
              <a:spLocks/>
            </p:cNvSpPr>
            <p:nvPr/>
          </p:nvSpPr>
          <p:spPr bwMode="auto">
            <a:xfrm>
              <a:off x="4783" y="2050"/>
              <a:ext cx="166" cy="89"/>
            </a:xfrm>
            <a:custGeom>
              <a:avLst/>
              <a:gdLst>
                <a:gd name="T0" fmla="*/ 0 w 497"/>
                <a:gd name="T1" fmla="*/ 10 h 266"/>
                <a:gd name="T2" fmla="*/ 0 w 497"/>
                <a:gd name="T3" fmla="*/ 10 h 266"/>
                <a:gd name="T4" fmla="*/ 1 w 497"/>
                <a:gd name="T5" fmla="*/ 9 h 266"/>
                <a:gd name="T6" fmla="*/ 2 w 497"/>
                <a:gd name="T7" fmla="*/ 9 h 266"/>
                <a:gd name="T8" fmla="*/ 4 w 497"/>
                <a:gd name="T9" fmla="*/ 8 h 266"/>
                <a:gd name="T10" fmla="*/ 6 w 497"/>
                <a:gd name="T11" fmla="*/ 7 h 266"/>
                <a:gd name="T12" fmla="*/ 8 w 497"/>
                <a:gd name="T13" fmla="*/ 7 h 266"/>
                <a:gd name="T14" fmla="*/ 9 w 497"/>
                <a:gd name="T15" fmla="*/ 6 h 266"/>
                <a:gd name="T16" fmla="*/ 11 w 497"/>
                <a:gd name="T17" fmla="*/ 6 h 266"/>
                <a:gd name="T18" fmla="*/ 13 w 497"/>
                <a:gd name="T19" fmla="*/ 5 h 266"/>
                <a:gd name="T20" fmla="*/ 15 w 497"/>
                <a:gd name="T21" fmla="*/ 5 h 266"/>
                <a:gd name="T22" fmla="*/ 17 w 497"/>
                <a:gd name="T23" fmla="*/ 6 h 266"/>
                <a:gd name="T24" fmla="*/ 18 w 497"/>
                <a:gd name="T25" fmla="*/ 6 h 266"/>
                <a:gd name="T26" fmla="*/ 17 w 497"/>
                <a:gd name="T27" fmla="*/ 4 h 266"/>
                <a:gd name="T28" fmla="*/ 17 w 497"/>
                <a:gd name="T29" fmla="*/ 4 h 266"/>
                <a:gd name="T30" fmla="*/ 15 w 497"/>
                <a:gd name="T31" fmla="*/ 4 h 266"/>
                <a:gd name="T32" fmla="*/ 13 w 497"/>
                <a:gd name="T33" fmla="*/ 4 h 266"/>
                <a:gd name="T34" fmla="*/ 12 w 497"/>
                <a:gd name="T35" fmla="*/ 4 h 266"/>
                <a:gd name="T36" fmla="*/ 11 w 497"/>
                <a:gd name="T37" fmla="*/ 4 h 266"/>
                <a:gd name="T38" fmla="*/ 10 w 497"/>
                <a:gd name="T39" fmla="*/ 4 h 266"/>
                <a:gd name="T40" fmla="*/ 10 w 497"/>
                <a:gd name="T41" fmla="*/ 4 h 266"/>
                <a:gd name="T42" fmla="*/ 10 w 497"/>
                <a:gd name="T43" fmla="*/ 4 h 266"/>
                <a:gd name="T44" fmla="*/ 11 w 497"/>
                <a:gd name="T45" fmla="*/ 4 h 266"/>
                <a:gd name="T46" fmla="*/ 14 w 497"/>
                <a:gd name="T47" fmla="*/ 3 h 266"/>
                <a:gd name="T48" fmla="*/ 16 w 497"/>
                <a:gd name="T49" fmla="*/ 3 h 266"/>
                <a:gd name="T50" fmla="*/ 17 w 497"/>
                <a:gd name="T51" fmla="*/ 3 h 266"/>
                <a:gd name="T52" fmla="*/ 18 w 497"/>
                <a:gd name="T53" fmla="*/ 3 h 266"/>
                <a:gd name="T54" fmla="*/ 18 w 497"/>
                <a:gd name="T55" fmla="*/ 3 h 266"/>
                <a:gd name="T56" fmla="*/ 18 w 497"/>
                <a:gd name="T57" fmla="*/ 3 h 266"/>
                <a:gd name="T58" fmla="*/ 18 w 497"/>
                <a:gd name="T59" fmla="*/ 0 h 266"/>
                <a:gd name="T60" fmla="*/ 18 w 497"/>
                <a:gd name="T61" fmla="*/ 0 h 266"/>
                <a:gd name="T62" fmla="*/ 17 w 497"/>
                <a:gd name="T63" fmla="*/ 0 h 266"/>
                <a:gd name="T64" fmla="*/ 16 w 497"/>
                <a:gd name="T65" fmla="*/ 0 h 266"/>
                <a:gd name="T66" fmla="*/ 15 w 497"/>
                <a:gd name="T67" fmla="*/ 0 h 266"/>
                <a:gd name="T68" fmla="*/ 14 w 497"/>
                <a:gd name="T69" fmla="*/ 0 h 266"/>
                <a:gd name="T70" fmla="*/ 12 w 497"/>
                <a:gd name="T71" fmla="*/ 0 h 266"/>
                <a:gd name="T72" fmla="*/ 11 w 497"/>
                <a:gd name="T73" fmla="*/ 1 h 266"/>
                <a:gd name="T74" fmla="*/ 9 w 497"/>
                <a:gd name="T75" fmla="*/ 1 h 266"/>
                <a:gd name="T76" fmla="*/ 7 w 497"/>
                <a:gd name="T77" fmla="*/ 2 h 266"/>
                <a:gd name="T78" fmla="*/ 6 w 497"/>
                <a:gd name="T79" fmla="*/ 2 h 266"/>
                <a:gd name="T80" fmla="*/ 5 w 497"/>
                <a:gd name="T81" fmla="*/ 3 h 266"/>
                <a:gd name="T82" fmla="*/ 3 w 497"/>
                <a:gd name="T83" fmla="*/ 4 h 266"/>
                <a:gd name="T84" fmla="*/ 2 w 497"/>
                <a:gd name="T85" fmla="*/ 4 h 266"/>
                <a:gd name="T86" fmla="*/ 1 w 497"/>
                <a:gd name="T87" fmla="*/ 5 h 266"/>
                <a:gd name="T88" fmla="*/ 0 w 497"/>
                <a:gd name="T89" fmla="*/ 5 h 266"/>
                <a:gd name="T90" fmla="*/ 0 w 497"/>
                <a:gd name="T91" fmla="*/ 5 h 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7"/>
                <a:gd name="T139" fmla="*/ 0 h 266"/>
                <a:gd name="T140" fmla="*/ 497 w 497"/>
                <a:gd name="T141" fmla="*/ 266 h 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7" h="266">
                  <a:moveTo>
                    <a:pt x="6" y="143"/>
                  </a:moveTo>
                  <a:lnTo>
                    <a:pt x="0" y="266"/>
                  </a:lnTo>
                  <a:lnTo>
                    <a:pt x="3" y="265"/>
                  </a:lnTo>
                  <a:lnTo>
                    <a:pt x="9" y="262"/>
                  </a:lnTo>
                  <a:lnTo>
                    <a:pt x="19" y="257"/>
                  </a:lnTo>
                  <a:lnTo>
                    <a:pt x="32" y="251"/>
                  </a:lnTo>
                  <a:lnTo>
                    <a:pt x="48" y="244"/>
                  </a:lnTo>
                  <a:lnTo>
                    <a:pt x="67" y="235"/>
                  </a:lnTo>
                  <a:lnTo>
                    <a:pt x="88" y="226"/>
                  </a:lnTo>
                  <a:lnTo>
                    <a:pt x="110" y="216"/>
                  </a:lnTo>
                  <a:lnTo>
                    <a:pt x="133" y="207"/>
                  </a:lnTo>
                  <a:lnTo>
                    <a:pt x="156" y="198"/>
                  </a:lnTo>
                  <a:lnTo>
                    <a:pt x="180" y="188"/>
                  </a:lnTo>
                  <a:lnTo>
                    <a:pt x="203" y="179"/>
                  </a:lnTo>
                  <a:lnTo>
                    <a:pt x="225" y="172"/>
                  </a:lnTo>
                  <a:lnTo>
                    <a:pt x="246" y="164"/>
                  </a:lnTo>
                  <a:lnTo>
                    <a:pt x="266" y="158"/>
                  </a:lnTo>
                  <a:lnTo>
                    <a:pt x="284" y="155"/>
                  </a:lnTo>
                  <a:lnTo>
                    <a:pt x="317" y="150"/>
                  </a:lnTo>
                  <a:lnTo>
                    <a:pt x="350" y="147"/>
                  </a:lnTo>
                  <a:lnTo>
                    <a:pt x="384" y="146"/>
                  </a:lnTo>
                  <a:lnTo>
                    <a:pt x="414" y="147"/>
                  </a:lnTo>
                  <a:lnTo>
                    <a:pt x="440" y="148"/>
                  </a:lnTo>
                  <a:lnTo>
                    <a:pt x="461" y="150"/>
                  </a:lnTo>
                  <a:lnTo>
                    <a:pt x="474" y="152"/>
                  </a:lnTo>
                  <a:lnTo>
                    <a:pt x="479" y="152"/>
                  </a:lnTo>
                  <a:lnTo>
                    <a:pt x="471" y="109"/>
                  </a:lnTo>
                  <a:lnTo>
                    <a:pt x="467" y="108"/>
                  </a:lnTo>
                  <a:lnTo>
                    <a:pt x="458" y="106"/>
                  </a:lnTo>
                  <a:lnTo>
                    <a:pt x="445" y="105"/>
                  </a:lnTo>
                  <a:lnTo>
                    <a:pt x="427" y="103"/>
                  </a:lnTo>
                  <a:lnTo>
                    <a:pt x="406" y="101"/>
                  </a:lnTo>
                  <a:lnTo>
                    <a:pt x="384" y="100"/>
                  </a:lnTo>
                  <a:lnTo>
                    <a:pt x="359" y="100"/>
                  </a:lnTo>
                  <a:lnTo>
                    <a:pt x="336" y="103"/>
                  </a:lnTo>
                  <a:lnTo>
                    <a:pt x="315" y="106"/>
                  </a:lnTo>
                  <a:lnTo>
                    <a:pt x="297" y="109"/>
                  </a:lnTo>
                  <a:lnTo>
                    <a:pt x="284" y="111"/>
                  </a:lnTo>
                  <a:lnTo>
                    <a:pt x="274" y="114"/>
                  </a:lnTo>
                  <a:lnTo>
                    <a:pt x="266" y="115"/>
                  </a:lnTo>
                  <a:lnTo>
                    <a:pt x="263" y="116"/>
                  </a:lnTo>
                  <a:lnTo>
                    <a:pt x="260" y="117"/>
                  </a:lnTo>
                  <a:lnTo>
                    <a:pt x="259" y="117"/>
                  </a:lnTo>
                  <a:lnTo>
                    <a:pt x="265" y="116"/>
                  </a:lnTo>
                  <a:lnTo>
                    <a:pt x="281" y="111"/>
                  </a:lnTo>
                  <a:lnTo>
                    <a:pt x="306" y="105"/>
                  </a:lnTo>
                  <a:lnTo>
                    <a:pt x="336" y="99"/>
                  </a:lnTo>
                  <a:lnTo>
                    <a:pt x="368" y="93"/>
                  </a:lnTo>
                  <a:lnTo>
                    <a:pt x="400" y="88"/>
                  </a:lnTo>
                  <a:lnTo>
                    <a:pt x="430" y="84"/>
                  </a:lnTo>
                  <a:lnTo>
                    <a:pt x="453" y="85"/>
                  </a:lnTo>
                  <a:lnTo>
                    <a:pt x="466" y="86"/>
                  </a:lnTo>
                  <a:lnTo>
                    <a:pt x="475" y="88"/>
                  </a:lnTo>
                  <a:lnTo>
                    <a:pt x="483" y="86"/>
                  </a:lnTo>
                  <a:lnTo>
                    <a:pt x="489" y="85"/>
                  </a:lnTo>
                  <a:lnTo>
                    <a:pt x="493" y="84"/>
                  </a:lnTo>
                  <a:lnTo>
                    <a:pt x="495" y="83"/>
                  </a:lnTo>
                  <a:lnTo>
                    <a:pt x="497" y="81"/>
                  </a:lnTo>
                  <a:lnTo>
                    <a:pt x="484" y="6"/>
                  </a:lnTo>
                  <a:lnTo>
                    <a:pt x="483" y="6"/>
                  </a:lnTo>
                  <a:lnTo>
                    <a:pt x="479" y="5"/>
                  </a:lnTo>
                  <a:lnTo>
                    <a:pt x="473" y="3"/>
                  </a:lnTo>
                  <a:lnTo>
                    <a:pt x="464" y="2"/>
                  </a:lnTo>
                  <a:lnTo>
                    <a:pt x="453" y="2"/>
                  </a:lnTo>
                  <a:lnTo>
                    <a:pt x="441" y="1"/>
                  </a:lnTo>
                  <a:lnTo>
                    <a:pt x="426" y="0"/>
                  </a:lnTo>
                  <a:lnTo>
                    <a:pt x="410" y="0"/>
                  </a:lnTo>
                  <a:lnTo>
                    <a:pt x="393" y="0"/>
                  </a:lnTo>
                  <a:lnTo>
                    <a:pt x="374" y="1"/>
                  </a:lnTo>
                  <a:lnTo>
                    <a:pt x="353" y="2"/>
                  </a:lnTo>
                  <a:lnTo>
                    <a:pt x="332" y="6"/>
                  </a:lnTo>
                  <a:lnTo>
                    <a:pt x="310" y="10"/>
                  </a:lnTo>
                  <a:lnTo>
                    <a:pt x="286" y="15"/>
                  </a:lnTo>
                  <a:lnTo>
                    <a:pt x="263" y="21"/>
                  </a:lnTo>
                  <a:lnTo>
                    <a:pt x="238" y="29"/>
                  </a:lnTo>
                  <a:lnTo>
                    <a:pt x="219" y="37"/>
                  </a:lnTo>
                  <a:lnTo>
                    <a:pt x="201" y="44"/>
                  </a:lnTo>
                  <a:lnTo>
                    <a:pt x="182" y="53"/>
                  </a:lnTo>
                  <a:lnTo>
                    <a:pt x="162" y="63"/>
                  </a:lnTo>
                  <a:lnTo>
                    <a:pt x="142" y="72"/>
                  </a:lnTo>
                  <a:lnTo>
                    <a:pt x="123" y="81"/>
                  </a:lnTo>
                  <a:lnTo>
                    <a:pt x="104" y="90"/>
                  </a:lnTo>
                  <a:lnTo>
                    <a:pt x="87" y="100"/>
                  </a:lnTo>
                  <a:lnTo>
                    <a:pt x="71" y="109"/>
                  </a:lnTo>
                  <a:lnTo>
                    <a:pt x="55" y="117"/>
                  </a:lnTo>
                  <a:lnTo>
                    <a:pt x="41" y="125"/>
                  </a:lnTo>
                  <a:lnTo>
                    <a:pt x="30" y="131"/>
                  </a:lnTo>
                  <a:lnTo>
                    <a:pt x="20" y="136"/>
                  </a:lnTo>
                  <a:lnTo>
                    <a:pt x="12" y="140"/>
                  </a:lnTo>
                  <a:lnTo>
                    <a:pt x="8" y="142"/>
                  </a:lnTo>
                  <a:lnTo>
                    <a:pt x="6"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7" name="Freeform 32"/>
            <p:cNvSpPr>
              <a:spLocks/>
            </p:cNvSpPr>
            <p:nvPr/>
          </p:nvSpPr>
          <p:spPr bwMode="auto">
            <a:xfrm>
              <a:off x="4743" y="2292"/>
              <a:ext cx="14" cy="9"/>
            </a:xfrm>
            <a:custGeom>
              <a:avLst/>
              <a:gdLst>
                <a:gd name="T0" fmla="*/ 1 w 43"/>
                <a:gd name="T1" fmla="*/ 0 h 29"/>
                <a:gd name="T2" fmla="*/ 0 w 43"/>
                <a:gd name="T3" fmla="*/ 1 h 29"/>
                <a:gd name="T4" fmla="*/ 0 w 43"/>
                <a:gd name="T5" fmla="*/ 1 h 29"/>
                <a:gd name="T6" fmla="*/ 0 w 43"/>
                <a:gd name="T7" fmla="*/ 1 h 29"/>
                <a:gd name="T8" fmla="*/ 1 w 43"/>
                <a:gd name="T9" fmla="*/ 1 h 29"/>
                <a:gd name="T10" fmla="*/ 1 w 43"/>
                <a:gd name="T11" fmla="*/ 1 h 29"/>
                <a:gd name="T12" fmla="*/ 2 w 43"/>
                <a:gd name="T13" fmla="*/ 1 h 29"/>
                <a:gd name="T14" fmla="*/ 2 w 43"/>
                <a:gd name="T15" fmla="*/ 0 h 29"/>
                <a:gd name="T16" fmla="*/ 1 w 43"/>
                <a:gd name="T17" fmla="*/ 0 h 29"/>
                <a:gd name="T18" fmla="*/ 1 w 43"/>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9"/>
                <a:gd name="T32" fmla="*/ 43 w 4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9">
                  <a:moveTo>
                    <a:pt x="37" y="0"/>
                  </a:moveTo>
                  <a:lnTo>
                    <a:pt x="0" y="29"/>
                  </a:lnTo>
                  <a:lnTo>
                    <a:pt x="2" y="29"/>
                  </a:lnTo>
                  <a:lnTo>
                    <a:pt x="10" y="29"/>
                  </a:lnTo>
                  <a:lnTo>
                    <a:pt x="20" y="26"/>
                  </a:lnTo>
                  <a:lnTo>
                    <a:pt x="34" y="21"/>
                  </a:lnTo>
                  <a:lnTo>
                    <a:pt x="43" y="15"/>
                  </a:lnTo>
                  <a:lnTo>
                    <a:pt x="43" y="8"/>
                  </a:lnTo>
                  <a:lnTo>
                    <a:pt x="39" y="3"/>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grpSp>
        <p:nvGrpSpPr>
          <p:cNvPr id="11271" name="Group 78"/>
          <p:cNvGrpSpPr>
            <a:grpSpLocks/>
          </p:cNvGrpSpPr>
          <p:nvPr/>
        </p:nvGrpSpPr>
        <p:grpSpPr bwMode="auto">
          <a:xfrm>
            <a:off x="6781800" y="1309688"/>
            <a:ext cx="1333500" cy="1509712"/>
            <a:chOff x="4748" y="1008"/>
            <a:chExt cx="628" cy="711"/>
          </a:xfrm>
        </p:grpSpPr>
        <p:sp>
          <p:nvSpPr>
            <p:cNvPr id="11272" name="Freeform 36"/>
            <p:cNvSpPr>
              <a:spLocks/>
            </p:cNvSpPr>
            <p:nvPr/>
          </p:nvSpPr>
          <p:spPr bwMode="auto">
            <a:xfrm>
              <a:off x="5124" y="1138"/>
              <a:ext cx="204" cy="168"/>
            </a:xfrm>
            <a:custGeom>
              <a:avLst/>
              <a:gdLst>
                <a:gd name="T0" fmla="*/ 6 w 407"/>
                <a:gd name="T1" fmla="*/ 1 h 336"/>
                <a:gd name="T2" fmla="*/ 7 w 407"/>
                <a:gd name="T3" fmla="*/ 1 h 336"/>
                <a:gd name="T4" fmla="*/ 8 w 407"/>
                <a:gd name="T5" fmla="*/ 1 h 336"/>
                <a:gd name="T6" fmla="*/ 10 w 407"/>
                <a:gd name="T7" fmla="*/ 3 h 336"/>
                <a:gd name="T8" fmla="*/ 12 w 407"/>
                <a:gd name="T9" fmla="*/ 5 h 336"/>
                <a:gd name="T10" fmla="*/ 15 w 407"/>
                <a:gd name="T11" fmla="*/ 6 h 336"/>
                <a:gd name="T12" fmla="*/ 17 w 407"/>
                <a:gd name="T13" fmla="*/ 9 h 336"/>
                <a:gd name="T14" fmla="*/ 20 w 407"/>
                <a:gd name="T15" fmla="*/ 11 h 336"/>
                <a:gd name="T16" fmla="*/ 23 w 407"/>
                <a:gd name="T17" fmla="*/ 12 h 336"/>
                <a:gd name="T18" fmla="*/ 26 w 407"/>
                <a:gd name="T19" fmla="*/ 15 h 336"/>
                <a:gd name="T20" fmla="*/ 30 w 407"/>
                <a:gd name="T21" fmla="*/ 18 h 336"/>
                <a:gd name="T22" fmla="*/ 33 w 407"/>
                <a:gd name="T23" fmla="*/ 21 h 336"/>
                <a:gd name="T24" fmla="*/ 36 w 407"/>
                <a:gd name="T25" fmla="*/ 22 h 336"/>
                <a:gd name="T26" fmla="*/ 39 w 407"/>
                <a:gd name="T27" fmla="*/ 25 h 336"/>
                <a:gd name="T28" fmla="*/ 42 w 407"/>
                <a:gd name="T29" fmla="*/ 27 h 336"/>
                <a:gd name="T30" fmla="*/ 44 w 407"/>
                <a:gd name="T31" fmla="*/ 29 h 336"/>
                <a:gd name="T32" fmla="*/ 46 w 407"/>
                <a:gd name="T33" fmla="*/ 31 h 336"/>
                <a:gd name="T34" fmla="*/ 48 w 407"/>
                <a:gd name="T35" fmla="*/ 34 h 336"/>
                <a:gd name="T36" fmla="*/ 50 w 407"/>
                <a:gd name="T37" fmla="*/ 35 h 336"/>
                <a:gd name="T38" fmla="*/ 51 w 407"/>
                <a:gd name="T39" fmla="*/ 36 h 336"/>
                <a:gd name="T40" fmla="*/ 51 w 407"/>
                <a:gd name="T41" fmla="*/ 38 h 336"/>
                <a:gd name="T42" fmla="*/ 50 w 407"/>
                <a:gd name="T43" fmla="*/ 39 h 336"/>
                <a:gd name="T44" fmla="*/ 49 w 407"/>
                <a:gd name="T45" fmla="*/ 40 h 336"/>
                <a:gd name="T46" fmla="*/ 48 w 407"/>
                <a:gd name="T47" fmla="*/ 41 h 336"/>
                <a:gd name="T48" fmla="*/ 46 w 407"/>
                <a:gd name="T49" fmla="*/ 42 h 336"/>
                <a:gd name="T50" fmla="*/ 45 w 407"/>
                <a:gd name="T51" fmla="*/ 42 h 336"/>
                <a:gd name="T52" fmla="*/ 44 w 407"/>
                <a:gd name="T53" fmla="*/ 42 h 336"/>
                <a:gd name="T54" fmla="*/ 43 w 407"/>
                <a:gd name="T55" fmla="*/ 41 h 336"/>
                <a:gd name="T56" fmla="*/ 42 w 407"/>
                <a:gd name="T57" fmla="*/ 40 h 336"/>
                <a:gd name="T58" fmla="*/ 39 w 407"/>
                <a:gd name="T59" fmla="*/ 38 h 336"/>
                <a:gd name="T60" fmla="*/ 37 w 407"/>
                <a:gd name="T61" fmla="*/ 37 h 336"/>
                <a:gd name="T62" fmla="*/ 35 w 407"/>
                <a:gd name="T63" fmla="*/ 35 h 336"/>
                <a:gd name="T64" fmla="*/ 32 w 407"/>
                <a:gd name="T65" fmla="*/ 33 h 336"/>
                <a:gd name="T66" fmla="*/ 29 w 407"/>
                <a:gd name="T67" fmla="*/ 29 h 336"/>
                <a:gd name="T68" fmla="*/ 26 w 407"/>
                <a:gd name="T69" fmla="*/ 27 h 336"/>
                <a:gd name="T70" fmla="*/ 23 w 407"/>
                <a:gd name="T71" fmla="*/ 24 h 336"/>
                <a:gd name="T72" fmla="*/ 20 w 407"/>
                <a:gd name="T73" fmla="*/ 22 h 336"/>
                <a:gd name="T74" fmla="*/ 17 w 407"/>
                <a:gd name="T75" fmla="*/ 20 h 336"/>
                <a:gd name="T76" fmla="*/ 14 w 407"/>
                <a:gd name="T77" fmla="*/ 18 h 336"/>
                <a:gd name="T78" fmla="*/ 11 w 407"/>
                <a:gd name="T79" fmla="*/ 14 h 336"/>
                <a:gd name="T80" fmla="*/ 8 w 407"/>
                <a:gd name="T81" fmla="*/ 12 h 336"/>
                <a:gd name="T82" fmla="*/ 6 w 407"/>
                <a:gd name="T83" fmla="*/ 11 h 336"/>
                <a:gd name="T84" fmla="*/ 4 w 407"/>
                <a:gd name="T85" fmla="*/ 9 h 336"/>
                <a:gd name="T86" fmla="*/ 2 w 407"/>
                <a:gd name="T87" fmla="*/ 7 h 336"/>
                <a:gd name="T88" fmla="*/ 1 w 407"/>
                <a:gd name="T89" fmla="*/ 6 h 336"/>
                <a:gd name="T90" fmla="*/ 0 w 407"/>
                <a:gd name="T91" fmla="*/ 5 h 336"/>
                <a:gd name="T92" fmla="*/ 1 w 407"/>
                <a:gd name="T93" fmla="*/ 5 h 336"/>
                <a:gd name="T94" fmla="*/ 2 w 407"/>
                <a:gd name="T95" fmla="*/ 3 h 336"/>
                <a:gd name="T96" fmla="*/ 4 w 407"/>
                <a:gd name="T97" fmla="*/ 1 h 336"/>
                <a:gd name="T98" fmla="*/ 5 w 407"/>
                <a:gd name="T99" fmla="*/ 1 h 336"/>
                <a:gd name="T100" fmla="*/ 6 w 407"/>
                <a:gd name="T101" fmla="*/ 1 h 336"/>
                <a:gd name="T102" fmla="*/ 6 w 40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36"/>
                <a:gd name="T158" fmla="*/ 407 w 40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36">
                  <a:moveTo>
                    <a:pt x="43" y="0"/>
                  </a:moveTo>
                  <a:lnTo>
                    <a:pt x="44" y="0"/>
                  </a:lnTo>
                  <a:lnTo>
                    <a:pt x="44" y="1"/>
                  </a:lnTo>
                  <a:lnTo>
                    <a:pt x="47" y="1"/>
                  </a:lnTo>
                  <a:lnTo>
                    <a:pt x="50" y="2"/>
                  </a:lnTo>
                  <a:lnTo>
                    <a:pt x="52" y="4"/>
                  </a:lnTo>
                  <a:lnTo>
                    <a:pt x="56" y="6"/>
                  </a:lnTo>
                  <a:lnTo>
                    <a:pt x="59" y="8"/>
                  </a:lnTo>
                  <a:lnTo>
                    <a:pt x="64" y="12"/>
                  </a:lnTo>
                  <a:lnTo>
                    <a:pt x="68" y="15"/>
                  </a:lnTo>
                  <a:lnTo>
                    <a:pt x="74" y="18"/>
                  </a:lnTo>
                  <a:lnTo>
                    <a:pt x="78" y="23"/>
                  </a:lnTo>
                  <a:lnTo>
                    <a:pt x="83" y="26"/>
                  </a:lnTo>
                  <a:lnTo>
                    <a:pt x="89" y="30"/>
                  </a:lnTo>
                  <a:lnTo>
                    <a:pt x="95" y="34"/>
                  </a:lnTo>
                  <a:lnTo>
                    <a:pt x="101" y="39"/>
                  </a:lnTo>
                  <a:lnTo>
                    <a:pt x="108" y="45"/>
                  </a:lnTo>
                  <a:lnTo>
                    <a:pt x="115" y="50"/>
                  </a:lnTo>
                  <a:lnTo>
                    <a:pt x="121" y="54"/>
                  </a:lnTo>
                  <a:lnTo>
                    <a:pt x="129" y="59"/>
                  </a:lnTo>
                  <a:lnTo>
                    <a:pt x="136" y="66"/>
                  </a:lnTo>
                  <a:lnTo>
                    <a:pt x="143" y="71"/>
                  </a:lnTo>
                  <a:lnTo>
                    <a:pt x="152" y="77"/>
                  </a:lnTo>
                  <a:lnTo>
                    <a:pt x="160" y="83"/>
                  </a:lnTo>
                  <a:lnTo>
                    <a:pt x="168" y="90"/>
                  </a:lnTo>
                  <a:lnTo>
                    <a:pt x="175" y="96"/>
                  </a:lnTo>
                  <a:lnTo>
                    <a:pt x="183" y="102"/>
                  </a:lnTo>
                  <a:lnTo>
                    <a:pt x="192" y="109"/>
                  </a:lnTo>
                  <a:lnTo>
                    <a:pt x="201" y="116"/>
                  </a:lnTo>
                  <a:lnTo>
                    <a:pt x="208" y="122"/>
                  </a:lnTo>
                  <a:lnTo>
                    <a:pt x="218" y="129"/>
                  </a:lnTo>
                  <a:lnTo>
                    <a:pt x="226" y="135"/>
                  </a:lnTo>
                  <a:lnTo>
                    <a:pt x="234" y="143"/>
                  </a:lnTo>
                  <a:lnTo>
                    <a:pt x="243" y="149"/>
                  </a:lnTo>
                  <a:lnTo>
                    <a:pt x="251" y="156"/>
                  </a:lnTo>
                  <a:lnTo>
                    <a:pt x="259" y="163"/>
                  </a:lnTo>
                  <a:lnTo>
                    <a:pt x="267" y="169"/>
                  </a:lnTo>
                  <a:lnTo>
                    <a:pt x="276" y="176"/>
                  </a:lnTo>
                  <a:lnTo>
                    <a:pt x="284" y="182"/>
                  </a:lnTo>
                  <a:lnTo>
                    <a:pt x="292" y="189"/>
                  </a:lnTo>
                  <a:lnTo>
                    <a:pt x="301" y="196"/>
                  </a:lnTo>
                  <a:lnTo>
                    <a:pt x="308" y="202"/>
                  </a:lnTo>
                  <a:lnTo>
                    <a:pt x="315" y="208"/>
                  </a:lnTo>
                  <a:lnTo>
                    <a:pt x="322" y="214"/>
                  </a:lnTo>
                  <a:lnTo>
                    <a:pt x="329" y="220"/>
                  </a:lnTo>
                  <a:lnTo>
                    <a:pt x="336" y="226"/>
                  </a:lnTo>
                  <a:lnTo>
                    <a:pt x="343" y="232"/>
                  </a:lnTo>
                  <a:lnTo>
                    <a:pt x="349" y="238"/>
                  </a:lnTo>
                  <a:lnTo>
                    <a:pt x="356" y="244"/>
                  </a:lnTo>
                  <a:lnTo>
                    <a:pt x="362" y="248"/>
                  </a:lnTo>
                  <a:lnTo>
                    <a:pt x="368" y="253"/>
                  </a:lnTo>
                  <a:lnTo>
                    <a:pt x="373" y="258"/>
                  </a:lnTo>
                  <a:lnTo>
                    <a:pt x="377" y="262"/>
                  </a:lnTo>
                  <a:lnTo>
                    <a:pt x="382" y="266"/>
                  </a:lnTo>
                  <a:lnTo>
                    <a:pt x="387" y="272"/>
                  </a:lnTo>
                  <a:lnTo>
                    <a:pt x="390" y="274"/>
                  </a:lnTo>
                  <a:lnTo>
                    <a:pt x="395" y="279"/>
                  </a:lnTo>
                  <a:lnTo>
                    <a:pt x="398" y="283"/>
                  </a:lnTo>
                  <a:lnTo>
                    <a:pt x="400" y="286"/>
                  </a:lnTo>
                  <a:lnTo>
                    <a:pt x="402" y="288"/>
                  </a:lnTo>
                  <a:lnTo>
                    <a:pt x="405" y="291"/>
                  </a:lnTo>
                  <a:lnTo>
                    <a:pt x="407" y="294"/>
                  </a:lnTo>
                  <a:lnTo>
                    <a:pt x="407" y="297"/>
                  </a:lnTo>
                  <a:lnTo>
                    <a:pt x="406" y="300"/>
                  </a:lnTo>
                  <a:lnTo>
                    <a:pt x="403" y="304"/>
                  </a:lnTo>
                  <a:lnTo>
                    <a:pt x="400" y="307"/>
                  </a:lnTo>
                  <a:lnTo>
                    <a:pt x="398" y="311"/>
                  </a:lnTo>
                  <a:lnTo>
                    <a:pt x="394" y="314"/>
                  </a:lnTo>
                  <a:lnTo>
                    <a:pt x="390" y="318"/>
                  </a:lnTo>
                  <a:lnTo>
                    <a:pt x="387" y="320"/>
                  </a:lnTo>
                  <a:lnTo>
                    <a:pt x="382" y="325"/>
                  </a:lnTo>
                  <a:lnTo>
                    <a:pt x="379" y="327"/>
                  </a:lnTo>
                  <a:lnTo>
                    <a:pt x="375" y="329"/>
                  </a:lnTo>
                  <a:lnTo>
                    <a:pt x="372" y="332"/>
                  </a:lnTo>
                  <a:lnTo>
                    <a:pt x="368" y="333"/>
                  </a:lnTo>
                  <a:lnTo>
                    <a:pt x="364" y="333"/>
                  </a:lnTo>
                  <a:lnTo>
                    <a:pt x="362" y="336"/>
                  </a:lnTo>
                  <a:lnTo>
                    <a:pt x="359" y="336"/>
                  </a:lnTo>
                  <a:lnTo>
                    <a:pt x="357" y="336"/>
                  </a:lnTo>
                  <a:lnTo>
                    <a:pt x="355" y="335"/>
                  </a:lnTo>
                  <a:lnTo>
                    <a:pt x="351" y="332"/>
                  </a:lnTo>
                  <a:lnTo>
                    <a:pt x="348" y="330"/>
                  </a:lnTo>
                  <a:lnTo>
                    <a:pt x="346" y="327"/>
                  </a:lnTo>
                  <a:lnTo>
                    <a:pt x="342" y="326"/>
                  </a:lnTo>
                  <a:lnTo>
                    <a:pt x="338" y="323"/>
                  </a:lnTo>
                  <a:lnTo>
                    <a:pt x="334" y="319"/>
                  </a:lnTo>
                  <a:lnTo>
                    <a:pt x="329" y="317"/>
                  </a:lnTo>
                  <a:lnTo>
                    <a:pt x="324" y="312"/>
                  </a:lnTo>
                  <a:lnTo>
                    <a:pt x="320" y="309"/>
                  </a:lnTo>
                  <a:lnTo>
                    <a:pt x="312" y="304"/>
                  </a:lnTo>
                  <a:lnTo>
                    <a:pt x="308" y="299"/>
                  </a:lnTo>
                  <a:lnTo>
                    <a:pt x="301" y="294"/>
                  </a:lnTo>
                  <a:lnTo>
                    <a:pt x="295" y="290"/>
                  </a:lnTo>
                  <a:lnTo>
                    <a:pt x="289" y="285"/>
                  </a:lnTo>
                  <a:lnTo>
                    <a:pt x="280" y="279"/>
                  </a:lnTo>
                  <a:lnTo>
                    <a:pt x="273" y="273"/>
                  </a:lnTo>
                  <a:lnTo>
                    <a:pt x="267" y="268"/>
                  </a:lnTo>
                  <a:lnTo>
                    <a:pt x="259" y="262"/>
                  </a:lnTo>
                  <a:lnTo>
                    <a:pt x="252" y="257"/>
                  </a:lnTo>
                  <a:lnTo>
                    <a:pt x="245" y="251"/>
                  </a:lnTo>
                  <a:lnTo>
                    <a:pt x="237" y="244"/>
                  </a:lnTo>
                  <a:lnTo>
                    <a:pt x="228" y="238"/>
                  </a:lnTo>
                  <a:lnTo>
                    <a:pt x="220" y="231"/>
                  </a:lnTo>
                  <a:lnTo>
                    <a:pt x="212" y="225"/>
                  </a:lnTo>
                  <a:lnTo>
                    <a:pt x="204" y="219"/>
                  </a:lnTo>
                  <a:lnTo>
                    <a:pt x="195" y="212"/>
                  </a:lnTo>
                  <a:lnTo>
                    <a:pt x="187" y="206"/>
                  </a:lnTo>
                  <a:lnTo>
                    <a:pt x="179" y="199"/>
                  </a:lnTo>
                  <a:lnTo>
                    <a:pt x="170" y="192"/>
                  </a:lnTo>
                  <a:lnTo>
                    <a:pt x="162" y="186"/>
                  </a:lnTo>
                  <a:lnTo>
                    <a:pt x="154" y="177"/>
                  </a:lnTo>
                  <a:lnTo>
                    <a:pt x="146" y="171"/>
                  </a:lnTo>
                  <a:lnTo>
                    <a:pt x="137" y="164"/>
                  </a:lnTo>
                  <a:lnTo>
                    <a:pt x="129" y="157"/>
                  </a:lnTo>
                  <a:lnTo>
                    <a:pt x="121" y="151"/>
                  </a:lnTo>
                  <a:lnTo>
                    <a:pt x="114" y="144"/>
                  </a:lnTo>
                  <a:lnTo>
                    <a:pt x="105" y="138"/>
                  </a:lnTo>
                  <a:lnTo>
                    <a:pt x="97" y="132"/>
                  </a:lnTo>
                  <a:lnTo>
                    <a:pt x="90" y="125"/>
                  </a:lnTo>
                  <a:lnTo>
                    <a:pt x="83" y="119"/>
                  </a:lnTo>
                  <a:lnTo>
                    <a:pt x="76" y="114"/>
                  </a:lnTo>
                  <a:lnTo>
                    <a:pt x="69" y="108"/>
                  </a:lnTo>
                  <a:lnTo>
                    <a:pt x="62" y="102"/>
                  </a:lnTo>
                  <a:lnTo>
                    <a:pt x="56" y="96"/>
                  </a:lnTo>
                  <a:lnTo>
                    <a:pt x="50" y="91"/>
                  </a:lnTo>
                  <a:lnTo>
                    <a:pt x="44" y="86"/>
                  </a:lnTo>
                  <a:lnTo>
                    <a:pt x="38" y="80"/>
                  </a:lnTo>
                  <a:lnTo>
                    <a:pt x="33" y="76"/>
                  </a:lnTo>
                  <a:lnTo>
                    <a:pt x="29" y="72"/>
                  </a:lnTo>
                  <a:lnTo>
                    <a:pt x="23" y="67"/>
                  </a:lnTo>
                  <a:lnTo>
                    <a:pt x="19" y="63"/>
                  </a:lnTo>
                  <a:lnTo>
                    <a:pt x="14" y="59"/>
                  </a:lnTo>
                  <a:lnTo>
                    <a:pt x="12" y="57"/>
                  </a:lnTo>
                  <a:lnTo>
                    <a:pt x="8" y="52"/>
                  </a:lnTo>
                  <a:lnTo>
                    <a:pt x="6" y="50"/>
                  </a:lnTo>
                  <a:lnTo>
                    <a:pt x="4" y="47"/>
                  </a:lnTo>
                  <a:lnTo>
                    <a:pt x="3" y="45"/>
                  </a:lnTo>
                  <a:lnTo>
                    <a:pt x="0" y="41"/>
                  </a:lnTo>
                  <a:lnTo>
                    <a:pt x="0" y="40"/>
                  </a:lnTo>
                  <a:lnTo>
                    <a:pt x="3" y="37"/>
                  </a:lnTo>
                  <a:lnTo>
                    <a:pt x="5" y="34"/>
                  </a:lnTo>
                  <a:lnTo>
                    <a:pt x="8" y="31"/>
                  </a:lnTo>
                  <a:lnTo>
                    <a:pt x="11" y="28"/>
                  </a:lnTo>
                  <a:lnTo>
                    <a:pt x="13" y="24"/>
                  </a:lnTo>
                  <a:lnTo>
                    <a:pt x="18" y="21"/>
                  </a:lnTo>
                  <a:lnTo>
                    <a:pt x="21" y="18"/>
                  </a:lnTo>
                  <a:lnTo>
                    <a:pt x="25" y="15"/>
                  </a:lnTo>
                  <a:lnTo>
                    <a:pt x="29" y="12"/>
                  </a:lnTo>
                  <a:lnTo>
                    <a:pt x="31" y="8"/>
                  </a:lnTo>
                  <a:lnTo>
                    <a:pt x="33" y="6"/>
                  </a:lnTo>
                  <a:lnTo>
                    <a:pt x="37" y="4"/>
                  </a:lnTo>
                  <a:lnTo>
                    <a:pt x="39" y="1"/>
                  </a:lnTo>
                  <a:lnTo>
                    <a:pt x="42" y="1"/>
                  </a:lnTo>
                  <a:lnTo>
                    <a:pt x="42" y="0"/>
                  </a:lnTo>
                  <a:lnTo>
                    <a:pt x="43"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3" name="Freeform 37"/>
            <p:cNvSpPr>
              <a:spLocks/>
            </p:cNvSpPr>
            <p:nvPr/>
          </p:nvSpPr>
          <p:spPr bwMode="auto">
            <a:xfrm>
              <a:off x="5135" y="1129"/>
              <a:ext cx="197" cy="180"/>
            </a:xfrm>
            <a:custGeom>
              <a:avLst/>
              <a:gdLst>
                <a:gd name="T0" fmla="*/ 43 w 392"/>
                <a:gd name="T1" fmla="*/ 0 h 361"/>
                <a:gd name="T2" fmla="*/ 42 w 392"/>
                <a:gd name="T3" fmla="*/ 1 h 361"/>
                <a:gd name="T4" fmla="*/ 40 w 392"/>
                <a:gd name="T5" fmla="*/ 2 h 361"/>
                <a:gd name="T6" fmla="*/ 38 w 392"/>
                <a:gd name="T7" fmla="*/ 3 h 361"/>
                <a:gd name="T8" fmla="*/ 36 w 392"/>
                <a:gd name="T9" fmla="*/ 5 h 361"/>
                <a:gd name="T10" fmla="*/ 34 w 392"/>
                <a:gd name="T11" fmla="*/ 7 h 361"/>
                <a:gd name="T12" fmla="*/ 31 w 392"/>
                <a:gd name="T13" fmla="*/ 9 h 361"/>
                <a:gd name="T14" fmla="*/ 29 w 392"/>
                <a:gd name="T15" fmla="*/ 12 h 361"/>
                <a:gd name="T16" fmla="*/ 26 w 392"/>
                <a:gd name="T17" fmla="*/ 14 h 361"/>
                <a:gd name="T18" fmla="*/ 23 w 392"/>
                <a:gd name="T19" fmla="*/ 17 h 361"/>
                <a:gd name="T20" fmla="*/ 20 w 392"/>
                <a:gd name="T21" fmla="*/ 20 h 361"/>
                <a:gd name="T22" fmla="*/ 17 w 392"/>
                <a:gd name="T23" fmla="*/ 22 h 361"/>
                <a:gd name="T24" fmla="*/ 14 w 392"/>
                <a:gd name="T25" fmla="*/ 25 h 361"/>
                <a:gd name="T26" fmla="*/ 12 w 392"/>
                <a:gd name="T27" fmla="*/ 27 h 361"/>
                <a:gd name="T28" fmla="*/ 9 w 392"/>
                <a:gd name="T29" fmla="*/ 30 h 361"/>
                <a:gd name="T30" fmla="*/ 7 w 392"/>
                <a:gd name="T31" fmla="*/ 32 h 361"/>
                <a:gd name="T32" fmla="*/ 5 w 392"/>
                <a:gd name="T33" fmla="*/ 34 h 361"/>
                <a:gd name="T34" fmla="*/ 3 w 392"/>
                <a:gd name="T35" fmla="*/ 36 h 361"/>
                <a:gd name="T36" fmla="*/ 2 w 392"/>
                <a:gd name="T37" fmla="*/ 37 h 361"/>
                <a:gd name="T38" fmla="*/ 1 w 392"/>
                <a:gd name="T39" fmla="*/ 38 h 361"/>
                <a:gd name="T40" fmla="*/ 1 w 392"/>
                <a:gd name="T41" fmla="*/ 39 h 361"/>
                <a:gd name="T42" fmla="*/ 1 w 392"/>
                <a:gd name="T43" fmla="*/ 40 h 361"/>
                <a:gd name="T44" fmla="*/ 3 w 392"/>
                <a:gd name="T45" fmla="*/ 42 h 361"/>
                <a:gd name="T46" fmla="*/ 5 w 392"/>
                <a:gd name="T47" fmla="*/ 43 h 361"/>
                <a:gd name="T48" fmla="*/ 6 w 392"/>
                <a:gd name="T49" fmla="*/ 44 h 361"/>
                <a:gd name="T50" fmla="*/ 7 w 392"/>
                <a:gd name="T51" fmla="*/ 45 h 361"/>
                <a:gd name="T52" fmla="*/ 7 w 392"/>
                <a:gd name="T53" fmla="*/ 44 h 361"/>
                <a:gd name="T54" fmla="*/ 8 w 392"/>
                <a:gd name="T55" fmla="*/ 43 h 361"/>
                <a:gd name="T56" fmla="*/ 10 w 392"/>
                <a:gd name="T57" fmla="*/ 42 h 361"/>
                <a:gd name="T58" fmla="*/ 11 w 392"/>
                <a:gd name="T59" fmla="*/ 41 h 361"/>
                <a:gd name="T60" fmla="*/ 14 w 392"/>
                <a:gd name="T61" fmla="*/ 39 h 361"/>
                <a:gd name="T62" fmla="*/ 16 w 392"/>
                <a:gd name="T63" fmla="*/ 37 h 361"/>
                <a:gd name="T64" fmla="*/ 18 w 392"/>
                <a:gd name="T65" fmla="*/ 35 h 361"/>
                <a:gd name="T66" fmla="*/ 21 w 392"/>
                <a:gd name="T67" fmla="*/ 32 h 361"/>
                <a:gd name="T68" fmla="*/ 24 w 392"/>
                <a:gd name="T69" fmla="*/ 30 h 361"/>
                <a:gd name="T70" fmla="*/ 27 w 392"/>
                <a:gd name="T71" fmla="*/ 27 h 361"/>
                <a:gd name="T72" fmla="*/ 30 w 392"/>
                <a:gd name="T73" fmla="*/ 24 h 361"/>
                <a:gd name="T74" fmla="*/ 33 w 392"/>
                <a:gd name="T75" fmla="*/ 22 h 361"/>
                <a:gd name="T76" fmla="*/ 36 w 392"/>
                <a:gd name="T77" fmla="*/ 19 h 361"/>
                <a:gd name="T78" fmla="*/ 39 w 392"/>
                <a:gd name="T79" fmla="*/ 17 h 361"/>
                <a:gd name="T80" fmla="*/ 41 w 392"/>
                <a:gd name="T81" fmla="*/ 15 h 361"/>
                <a:gd name="T82" fmla="*/ 44 w 392"/>
                <a:gd name="T83" fmla="*/ 12 h 361"/>
                <a:gd name="T84" fmla="*/ 46 w 392"/>
                <a:gd name="T85" fmla="*/ 11 h 361"/>
                <a:gd name="T86" fmla="*/ 47 w 392"/>
                <a:gd name="T87" fmla="*/ 9 h 361"/>
                <a:gd name="T88" fmla="*/ 49 w 392"/>
                <a:gd name="T89" fmla="*/ 8 h 361"/>
                <a:gd name="T90" fmla="*/ 50 w 392"/>
                <a:gd name="T91" fmla="*/ 7 h 361"/>
                <a:gd name="T92" fmla="*/ 49 w 392"/>
                <a:gd name="T93" fmla="*/ 6 h 361"/>
                <a:gd name="T94" fmla="*/ 48 w 392"/>
                <a:gd name="T95" fmla="*/ 4 h 361"/>
                <a:gd name="T96" fmla="*/ 46 w 392"/>
                <a:gd name="T97" fmla="*/ 2 h 361"/>
                <a:gd name="T98" fmla="*/ 45 w 392"/>
                <a:gd name="T99" fmla="*/ 1 h 361"/>
                <a:gd name="T100" fmla="*/ 44 w 392"/>
                <a:gd name="T101" fmla="*/ 0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2"/>
                <a:gd name="T154" fmla="*/ 0 h 361"/>
                <a:gd name="T155" fmla="*/ 392 w 392"/>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2" h="361">
                  <a:moveTo>
                    <a:pt x="341" y="0"/>
                  </a:moveTo>
                  <a:lnTo>
                    <a:pt x="340" y="0"/>
                  </a:lnTo>
                  <a:lnTo>
                    <a:pt x="337" y="3"/>
                  </a:lnTo>
                  <a:lnTo>
                    <a:pt x="334" y="4"/>
                  </a:lnTo>
                  <a:lnTo>
                    <a:pt x="332" y="7"/>
                  </a:lnTo>
                  <a:lnTo>
                    <a:pt x="328" y="9"/>
                  </a:lnTo>
                  <a:lnTo>
                    <a:pt x="325" y="12"/>
                  </a:lnTo>
                  <a:lnTo>
                    <a:pt x="321" y="15"/>
                  </a:lnTo>
                  <a:lnTo>
                    <a:pt x="318" y="19"/>
                  </a:lnTo>
                  <a:lnTo>
                    <a:pt x="312" y="22"/>
                  </a:lnTo>
                  <a:lnTo>
                    <a:pt x="308" y="25"/>
                  </a:lnTo>
                  <a:lnTo>
                    <a:pt x="302" y="30"/>
                  </a:lnTo>
                  <a:lnTo>
                    <a:pt x="298" y="36"/>
                  </a:lnTo>
                  <a:lnTo>
                    <a:pt x="292" y="39"/>
                  </a:lnTo>
                  <a:lnTo>
                    <a:pt x="286" y="45"/>
                  </a:lnTo>
                  <a:lnTo>
                    <a:pt x="279" y="51"/>
                  </a:lnTo>
                  <a:lnTo>
                    <a:pt x="273" y="56"/>
                  </a:lnTo>
                  <a:lnTo>
                    <a:pt x="267" y="62"/>
                  </a:lnTo>
                  <a:lnTo>
                    <a:pt x="260" y="67"/>
                  </a:lnTo>
                  <a:lnTo>
                    <a:pt x="254" y="72"/>
                  </a:lnTo>
                  <a:lnTo>
                    <a:pt x="247" y="78"/>
                  </a:lnTo>
                  <a:lnTo>
                    <a:pt x="239" y="85"/>
                  </a:lnTo>
                  <a:lnTo>
                    <a:pt x="233" y="91"/>
                  </a:lnTo>
                  <a:lnTo>
                    <a:pt x="224" y="98"/>
                  </a:lnTo>
                  <a:lnTo>
                    <a:pt x="217" y="106"/>
                  </a:lnTo>
                  <a:lnTo>
                    <a:pt x="210" y="111"/>
                  </a:lnTo>
                  <a:lnTo>
                    <a:pt x="202" y="119"/>
                  </a:lnTo>
                  <a:lnTo>
                    <a:pt x="194" y="126"/>
                  </a:lnTo>
                  <a:lnTo>
                    <a:pt x="187" y="133"/>
                  </a:lnTo>
                  <a:lnTo>
                    <a:pt x="179" y="140"/>
                  </a:lnTo>
                  <a:lnTo>
                    <a:pt x="171" y="147"/>
                  </a:lnTo>
                  <a:lnTo>
                    <a:pt x="163" y="154"/>
                  </a:lnTo>
                  <a:lnTo>
                    <a:pt x="156" y="161"/>
                  </a:lnTo>
                  <a:lnTo>
                    <a:pt x="149" y="168"/>
                  </a:lnTo>
                  <a:lnTo>
                    <a:pt x="140" y="175"/>
                  </a:lnTo>
                  <a:lnTo>
                    <a:pt x="133" y="182"/>
                  </a:lnTo>
                  <a:lnTo>
                    <a:pt x="125" y="189"/>
                  </a:lnTo>
                  <a:lnTo>
                    <a:pt x="118" y="195"/>
                  </a:lnTo>
                  <a:lnTo>
                    <a:pt x="111" y="204"/>
                  </a:lnTo>
                  <a:lnTo>
                    <a:pt x="103" y="210"/>
                  </a:lnTo>
                  <a:lnTo>
                    <a:pt x="97" y="217"/>
                  </a:lnTo>
                  <a:lnTo>
                    <a:pt x="90" y="223"/>
                  </a:lnTo>
                  <a:lnTo>
                    <a:pt x="82" y="230"/>
                  </a:lnTo>
                  <a:lnTo>
                    <a:pt x="75" y="236"/>
                  </a:lnTo>
                  <a:lnTo>
                    <a:pt x="69" y="243"/>
                  </a:lnTo>
                  <a:lnTo>
                    <a:pt x="64" y="247"/>
                  </a:lnTo>
                  <a:lnTo>
                    <a:pt x="56" y="253"/>
                  </a:lnTo>
                  <a:lnTo>
                    <a:pt x="52" y="259"/>
                  </a:lnTo>
                  <a:lnTo>
                    <a:pt x="46" y="265"/>
                  </a:lnTo>
                  <a:lnTo>
                    <a:pt x="41" y="270"/>
                  </a:lnTo>
                  <a:lnTo>
                    <a:pt x="35" y="276"/>
                  </a:lnTo>
                  <a:lnTo>
                    <a:pt x="30" y="280"/>
                  </a:lnTo>
                  <a:lnTo>
                    <a:pt x="27" y="285"/>
                  </a:lnTo>
                  <a:lnTo>
                    <a:pt x="21" y="290"/>
                  </a:lnTo>
                  <a:lnTo>
                    <a:pt x="19" y="293"/>
                  </a:lnTo>
                  <a:lnTo>
                    <a:pt x="14" y="297"/>
                  </a:lnTo>
                  <a:lnTo>
                    <a:pt x="11" y="301"/>
                  </a:lnTo>
                  <a:lnTo>
                    <a:pt x="8" y="304"/>
                  </a:lnTo>
                  <a:lnTo>
                    <a:pt x="6" y="306"/>
                  </a:lnTo>
                  <a:lnTo>
                    <a:pt x="4" y="309"/>
                  </a:lnTo>
                  <a:lnTo>
                    <a:pt x="2" y="312"/>
                  </a:lnTo>
                  <a:lnTo>
                    <a:pt x="0" y="315"/>
                  </a:lnTo>
                  <a:lnTo>
                    <a:pt x="1" y="317"/>
                  </a:lnTo>
                  <a:lnTo>
                    <a:pt x="2" y="318"/>
                  </a:lnTo>
                  <a:lnTo>
                    <a:pt x="4" y="322"/>
                  </a:lnTo>
                  <a:lnTo>
                    <a:pt x="8" y="324"/>
                  </a:lnTo>
                  <a:lnTo>
                    <a:pt x="11" y="328"/>
                  </a:lnTo>
                  <a:lnTo>
                    <a:pt x="15" y="331"/>
                  </a:lnTo>
                  <a:lnTo>
                    <a:pt x="20" y="336"/>
                  </a:lnTo>
                  <a:lnTo>
                    <a:pt x="24" y="338"/>
                  </a:lnTo>
                  <a:lnTo>
                    <a:pt x="29" y="343"/>
                  </a:lnTo>
                  <a:lnTo>
                    <a:pt x="33" y="347"/>
                  </a:lnTo>
                  <a:lnTo>
                    <a:pt x="36" y="350"/>
                  </a:lnTo>
                  <a:lnTo>
                    <a:pt x="41" y="353"/>
                  </a:lnTo>
                  <a:lnTo>
                    <a:pt x="43" y="356"/>
                  </a:lnTo>
                  <a:lnTo>
                    <a:pt x="47" y="358"/>
                  </a:lnTo>
                  <a:lnTo>
                    <a:pt x="49" y="360"/>
                  </a:lnTo>
                  <a:lnTo>
                    <a:pt x="51" y="361"/>
                  </a:lnTo>
                  <a:lnTo>
                    <a:pt x="52" y="361"/>
                  </a:lnTo>
                  <a:lnTo>
                    <a:pt x="52" y="360"/>
                  </a:lnTo>
                  <a:lnTo>
                    <a:pt x="55" y="358"/>
                  </a:lnTo>
                  <a:lnTo>
                    <a:pt x="55" y="356"/>
                  </a:lnTo>
                  <a:lnTo>
                    <a:pt x="59" y="354"/>
                  </a:lnTo>
                  <a:lnTo>
                    <a:pt x="61" y="351"/>
                  </a:lnTo>
                  <a:lnTo>
                    <a:pt x="66" y="348"/>
                  </a:lnTo>
                  <a:lnTo>
                    <a:pt x="69" y="345"/>
                  </a:lnTo>
                  <a:lnTo>
                    <a:pt x="73" y="341"/>
                  </a:lnTo>
                  <a:lnTo>
                    <a:pt x="77" y="337"/>
                  </a:lnTo>
                  <a:lnTo>
                    <a:pt x="82" y="334"/>
                  </a:lnTo>
                  <a:lnTo>
                    <a:pt x="87" y="329"/>
                  </a:lnTo>
                  <a:lnTo>
                    <a:pt x="93" y="324"/>
                  </a:lnTo>
                  <a:lnTo>
                    <a:pt x="98" y="321"/>
                  </a:lnTo>
                  <a:lnTo>
                    <a:pt x="105" y="315"/>
                  </a:lnTo>
                  <a:lnTo>
                    <a:pt x="111" y="310"/>
                  </a:lnTo>
                  <a:lnTo>
                    <a:pt x="117" y="304"/>
                  </a:lnTo>
                  <a:lnTo>
                    <a:pt x="123" y="298"/>
                  </a:lnTo>
                  <a:lnTo>
                    <a:pt x="130" y="292"/>
                  </a:lnTo>
                  <a:lnTo>
                    <a:pt x="137" y="286"/>
                  </a:lnTo>
                  <a:lnTo>
                    <a:pt x="144" y="280"/>
                  </a:lnTo>
                  <a:lnTo>
                    <a:pt x="151" y="275"/>
                  </a:lnTo>
                  <a:lnTo>
                    <a:pt x="159" y="269"/>
                  </a:lnTo>
                  <a:lnTo>
                    <a:pt x="168" y="260"/>
                  </a:lnTo>
                  <a:lnTo>
                    <a:pt x="175" y="254"/>
                  </a:lnTo>
                  <a:lnTo>
                    <a:pt x="182" y="247"/>
                  </a:lnTo>
                  <a:lnTo>
                    <a:pt x="190" y="240"/>
                  </a:lnTo>
                  <a:lnTo>
                    <a:pt x="198" y="233"/>
                  </a:lnTo>
                  <a:lnTo>
                    <a:pt x="207" y="227"/>
                  </a:lnTo>
                  <a:lnTo>
                    <a:pt x="214" y="220"/>
                  </a:lnTo>
                  <a:lnTo>
                    <a:pt x="223" y="214"/>
                  </a:lnTo>
                  <a:lnTo>
                    <a:pt x="230" y="206"/>
                  </a:lnTo>
                  <a:lnTo>
                    <a:pt x="239" y="199"/>
                  </a:lnTo>
                  <a:lnTo>
                    <a:pt x="246" y="192"/>
                  </a:lnTo>
                  <a:lnTo>
                    <a:pt x="254" y="185"/>
                  </a:lnTo>
                  <a:lnTo>
                    <a:pt x="261" y="178"/>
                  </a:lnTo>
                  <a:lnTo>
                    <a:pt x="269" y="172"/>
                  </a:lnTo>
                  <a:lnTo>
                    <a:pt x="278" y="165"/>
                  </a:lnTo>
                  <a:lnTo>
                    <a:pt x="286" y="159"/>
                  </a:lnTo>
                  <a:lnTo>
                    <a:pt x="292" y="152"/>
                  </a:lnTo>
                  <a:lnTo>
                    <a:pt x="300" y="145"/>
                  </a:lnTo>
                  <a:lnTo>
                    <a:pt x="306" y="139"/>
                  </a:lnTo>
                  <a:lnTo>
                    <a:pt x="314" y="132"/>
                  </a:lnTo>
                  <a:lnTo>
                    <a:pt x="320" y="126"/>
                  </a:lnTo>
                  <a:lnTo>
                    <a:pt x="326" y="120"/>
                  </a:lnTo>
                  <a:lnTo>
                    <a:pt x="333" y="114"/>
                  </a:lnTo>
                  <a:lnTo>
                    <a:pt x="340" y="109"/>
                  </a:lnTo>
                  <a:lnTo>
                    <a:pt x="345" y="103"/>
                  </a:lnTo>
                  <a:lnTo>
                    <a:pt x="351" y="98"/>
                  </a:lnTo>
                  <a:lnTo>
                    <a:pt x="356" y="94"/>
                  </a:lnTo>
                  <a:lnTo>
                    <a:pt x="362" y="89"/>
                  </a:lnTo>
                  <a:lnTo>
                    <a:pt x="365" y="84"/>
                  </a:lnTo>
                  <a:lnTo>
                    <a:pt x="370" y="81"/>
                  </a:lnTo>
                  <a:lnTo>
                    <a:pt x="375" y="76"/>
                  </a:lnTo>
                  <a:lnTo>
                    <a:pt x="378" y="72"/>
                  </a:lnTo>
                  <a:lnTo>
                    <a:pt x="380" y="69"/>
                  </a:lnTo>
                  <a:lnTo>
                    <a:pt x="384" y="67"/>
                  </a:lnTo>
                  <a:lnTo>
                    <a:pt x="386" y="63"/>
                  </a:lnTo>
                  <a:lnTo>
                    <a:pt x="389" y="62"/>
                  </a:lnTo>
                  <a:lnTo>
                    <a:pt x="391" y="58"/>
                  </a:lnTo>
                  <a:lnTo>
                    <a:pt x="392" y="56"/>
                  </a:lnTo>
                  <a:lnTo>
                    <a:pt x="391" y="54"/>
                  </a:lnTo>
                  <a:lnTo>
                    <a:pt x="389" y="50"/>
                  </a:lnTo>
                  <a:lnTo>
                    <a:pt x="386" y="45"/>
                  </a:lnTo>
                  <a:lnTo>
                    <a:pt x="383" y="42"/>
                  </a:lnTo>
                  <a:lnTo>
                    <a:pt x="378" y="37"/>
                  </a:lnTo>
                  <a:lnTo>
                    <a:pt x="375" y="33"/>
                  </a:lnTo>
                  <a:lnTo>
                    <a:pt x="370" y="28"/>
                  </a:lnTo>
                  <a:lnTo>
                    <a:pt x="365" y="23"/>
                  </a:lnTo>
                  <a:lnTo>
                    <a:pt x="362" y="19"/>
                  </a:lnTo>
                  <a:lnTo>
                    <a:pt x="357" y="15"/>
                  </a:lnTo>
                  <a:lnTo>
                    <a:pt x="353" y="11"/>
                  </a:lnTo>
                  <a:lnTo>
                    <a:pt x="349" y="7"/>
                  </a:lnTo>
                  <a:lnTo>
                    <a:pt x="345" y="4"/>
                  </a:lnTo>
                  <a:lnTo>
                    <a:pt x="344" y="3"/>
                  </a:lnTo>
                  <a:lnTo>
                    <a:pt x="341"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4" name="Freeform 38"/>
            <p:cNvSpPr>
              <a:spLocks/>
            </p:cNvSpPr>
            <p:nvPr/>
          </p:nvSpPr>
          <p:spPr bwMode="auto">
            <a:xfrm>
              <a:off x="5181" y="1008"/>
              <a:ext cx="81" cy="79"/>
            </a:xfrm>
            <a:custGeom>
              <a:avLst/>
              <a:gdLst>
                <a:gd name="T0" fmla="*/ 18 w 163"/>
                <a:gd name="T1" fmla="*/ 3 h 158"/>
                <a:gd name="T2" fmla="*/ 17 w 163"/>
                <a:gd name="T3" fmla="*/ 2 h 158"/>
                <a:gd name="T4" fmla="*/ 16 w 163"/>
                <a:gd name="T5" fmla="*/ 1 h 158"/>
                <a:gd name="T6" fmla="*/ 15 w 163"/>
                <a:gd name="T7" fmla="*/ 1 h 158"/>
                <a:gd name="T8" fmla="*/ 13 w 163"/>
                <a:gd name="T9" fmla="*/ 1 h 158"/>
                <a:gd name="T10" fmla="*/ 12 w 163"/>
                <a:gd name="T11" fmla="*/ 1 h 158"/>
                <a:gd name="T12" fmla="*/ 11 w 163"/>
                <a:gd name="T13" fmla="*/ 1 h 158"/>
                <a:gd name="T14" fmla="*/ 10 w 163"/>
                <a:gd name="T15" fmla="*/ 0 h 158"/>
                <a:gd name="T16" fmla="*/ 9 w 163"/>
                <a:gd name="T17" fmla="*/ 0 h 158"/>
                <a:gd name="T18" fmla="*/ 9 w 163"/>
                <a:gd name="T19" fmla="*/ 0 h 158"/>
                <a:gd name="T20" fmla="*/ 8 w 163"/>
                <a:gd name="T21" fmla="*/ 1 h 158"/>
                <a:gd name="T22" fmla="*/ 7 w 163"/>
                <a:gd name="T23" fmla="*/ 1 h 158"/>
                <a:gd name="T24" fmla="*/ 6 w 163"/>
                <a:gd name="T25" fmla="*/ 1 h 158"/>
                <a:gd name="T26" fmla="*/ 5 w 163"/>
                <a:gd name="T27" fmla="*/ 1 h 158"/>
                <a:gd name="T28" fmla="*/ 4 w 163"/>
                <a:gd name="T29" fmla="*/ 1 h 158"/>
                <a:gd name="T30" fmla="*/ 3 w 163"/>
                <a:gd name="T31" fmla="*/ 2 h 158"/>
                <a:gd name="T32" fmla="*/ 2 w 163"/>
                <a:gd name="T33" fmla="*/ 3 h 158"/>
                <a:gd name="T34" fmla="*/ 1 w 163"/>
                <a:gd name="T35" fmla="*/ 5 h 158"/>
                <a:gd name="T36" fmla="*/ 1 w 163"/>
                <a:gd name="T37" fmla="*/ 5 h 158"/>
                <a:gd name="T38" fmla="*/ 0 w 163"/>
                <a:gd name="T39" fmla="*/ 6 h 158"/>
                <a:gd name="T40" fmla="*/ 0 w 163"/>
                <a:gd name="T41" fmla="*/ 7 h 158"/>
                <a:gd name="T42" fmla="*/ 0 w 163"/>
                <a:gd name="T43" fmla="*/ 8 h 158"/>
                <a:gd name="T44" fmla="*/ 0 w 163"/>
                <a:gd name="T45" fmla="*/ 9 h 158"/>
                <a:gd name="T46" fmla="*/ 0 w 163"/>
                <a:gd name="T47" fmla="*/ 10 h 158"/>
                <a:gd name="T48" fmla="*/ 0 w 163"/>
                <a:gd name="T49" fmla="*/ 11 h 158"/>
                <a:gd name="T50" fmla="*/ 0 w 163"/>
                <a:gd name="T51" fmla="*/ 12 h 158"/>
                <a:gd name="T52" fmla="*/ 0 w 163"/>
                <a:gd name="T53" fmla="*/ 12 h 158"/>
                <a:gd name="T54" fmla="*/ 1 w 163"/>
                <a:gd name="T55" fmla="*/ 13 h 158"/>
                <a:gd name="T56" fmla="*/ 1 w 163"/>
                <a:gd name="T57" fmla="*/ 14 h 158"/>
                <a:gd name="T58" fmla="*/ 2 w 163"/>
                <a:gd name="T59" fmla="*/ 15 h 158"/>
                <a:gd name="T60" fmla="*/ 2 w 163"/>
                <a:gd name="T61" fmla="*/ 17 h 158"/>
                <a:gd name="T62" fmla="*/ 3 w 163"/>
                <a:gd name="T63" fmla="*/ 17 h 158"/>
                <a:gd name="T64" fmla="*/ 4 w 163"/>
                <a:gd name="T65" fmla="*/ 18 h 158"/>
                <a:gd name="T66" fmla="*/ 5 w 163"/>
                <a:gd name="T67" fmla="*/ 19 h 158"/>
                <a:gd name="T68" fmla="*/ 6 w 163"/>
                <a:gd name="T69" fmla="*/ 19 h 158"/>
                <a:gd name="T70" fmla="*/ 7 w 163"/>
                <a:gd name="T71" fmla="*/ 20 h 158"/>
                <a:gd name="T72" fmla="*/ 8 w 163"/>
                <a:gd name="T73" fmla="*/ 20 h 158"/>
                <a:gd name="T74" fmla="*/ 9 w 163"/>
                <a:gd name="T75" fmla="*/ 20 h 158"/>
                <a:gd name="T76" fmla="*/ 10 w 163"/>
                <a:gd name="T77" fmla="*/ 20 h 158"/>
                <a:gd name="T78" fmla="*/ 11 w 163"/>
                <a:gd name="T79" fmla="*/ 20 h 158"/>
                <a:gd name="T80" fmla="*/ 12 w 163"/>
                <a:gd name="T81" fmla="*/ 20 h 158"/>
                <a:gd name="T82" fmla="*/ 13 w 163"/>
                <a:gd name="T83" fmla="*/ 20 h 158"/>
                <a:gd name="T84" fmla="*/ 14 w 163"/>
                <a:gd name="T85" fmla="*/ 19 h 158"/>
                <a:gd name="T86" fmla="*/ 15 w 163"/>
                <a:gd name="T87" fmla="*/ 19 h 158"/>
                <a:gd name="T88" fmla="*/ 16 w 163"/>
                <a:gd name="T89" fmla="*/ 18 h 158"/>
                <a:gd name="T90" fmla="*/ 16 w 163"/>
                <a:gd name="T91" fmla="*/ 18 h 158"/>
                <a:gd name="T92" fmla="*/ 17 w 163"/>
                <a:gd name="T93" fmla="*/ 17 h 158"/>
                <a:gd name="T94" fmla="*/ 18 w 163"/>
                <a:gd name="T95" fmla="*/ 15 h 158"/>
                <a:gd name="T96" fmla="*/ 18 w 163"/>
                <a:gd name="T97" fmla="*/ 14 h 158"/>
                <a:gd name="T98" fmla="*/ 19 w 163"/>
                <a:gd name="T99" fmla="*/ 13 h 158"/>
                <a:gd name="T100" fmla="*/ 19 w 163"/>
                <a:gd name="T101" fmla="*/ 12 h 158"/>
                <a:gd name="T102" fmla="*/ 20 w 163"/>
                <a:gd name="T103" fmla="*/ 11 h 158"/>
                <a:gd name="T104" fmla="*/ 20 w 163"/>
                <a:gd name="T105" fmla="*/ 10 h 158"/>
                <a:gd name="T106" fmla="*/ 20 w 163"/>
                <a:gd name="T107" fmla="*/ 10 h 158"/>
                <a:gd name="T108" fmla="*/ 20 w 163"/>
                <a:gd name="T109" fmla="*/ 9 h 158"/>
                <a:gd name="T110" fmla="*/ 20 w 163"/>
                <a:gd name="T111" fmla="*/ 9 h 158"/>
                <a:gd name="T112" fmla="*/ 20 w 163"/>
                <a:gd name="T113" fmla="*/ 7 h 158"/>
                <a:gd name="T114" fmla="*/ 19 w 163"/>
                <a:gd name="T115" fmla="*/ 6 h 158"/>
                <a:gd name="T116" fmla="*/ 19 w 163"/>
                <a:gd name="T117" fmla="*/ 6 h 158"/>
                <a:gd name="T118" fmla="*/ 19 w 163"/>
                <a:gd name="T119" fmla="*/ 5 h 158"/>
                <a:gd name="T120" fmla="*/ 18 w 163"/>
                <a:gd name="T121" fmla="*/ 5 h 158"/>
                <a:gd name="T122" fmla="*/ 18 w 163"/>
                <a:gd name="T123" fmla="*/ 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58"/>
                <a:gd name="T188" fmla="*/ 163 w 16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58">
                  <a:moveTo>
                    <a:pt x="150" y="33"/>
                  </a:moveTo>
                  <a:lnTo>
                    <a:pt x="145" y="28"/>
                  </a:lnTo>
                  <a:lnTo>
                    <a:pt x="142" y="25"/>
                  </a:lnTo>
                  <a:lnTo>
                    <a:pt x="138" y="21"/>
                  </a:lnTo>
                  <a:lnTo>
                    <a:pt x="133" y="18"/>
                  </a:lnTo>
                  <a:lnTo>
                    <a:pt x="129" y="15"/>
                  </a:lnTo>
                  <a:lnTo>
                    <a:pt x="125" y="13"/>
                  </a:lnTo>
                  <a:lnTo>
                    <a:pt x="120" y="9"/>
                  </a:lnTo>
                  <a:lnTo>
                    <a:pt x="116" y="8"/>
                  </a:lnTo>
                  <a:lnTo>
                    <a:pt x="111" y="5"/>
                  </a:lnTo>
                  <a:lnTo>
                    <a:pt x="107" y="4"/>
                  </a:lnTo>
                  <a:lnTo>
                    <a:pt x="103" y="2"/>
                  </a:lnTo>
                  <a:lnTo>
                    <a:pt x="98" y="2"/>
                  </a:lnTo>
                  <a:lnTo>
                    <a:pt x="93" y="1"/>
                  </a:lnTo>
                  <a:lnTo>
                    <a:pt x="88" y="0"/>
                  </a:lnTo>
                  <a:lnTo>
                    <a:pt x="84" y="0"/>
                  </a:lnTo>
                  <a:lnTo>
                    <a:pt x="79" y="0"/>
                  </a:lnTo>
                  <a:lnTo>
                    <a:pt x="77" y="0"/>
                  </a:lnTo>
                  <a:lnTo>
                    <a:pt x="73" y="0"/>
                  </a:lnTo>
                  <a:lnTo>
                    <a:pt x="72" y="0"/>
                  </a:lnTo>
                  <a:lnTo>
                    <a:pt x="69" y="0"/>
                  </a:lnTo>
                  <a:lnTo>
                    <a:pt x="65" y="1"/>
                  </a:lnTo>
                  <a:lnTo>
                    <a:pt x="61" y="2"/>
                  </a:lnTo>
                  <a:lnTo>
                    <a:pt x="56" y="2"/>
                  </a:lnTo>
                  <a:lnTo>
                    <a:pt x="52" y="4"/>
                  </a:lnTo>
                  <a:lnTo>
                    <a:pt x="48" y="5"/>
                  </a:lnTo>
                  <a:lnTo>
                    <a:pt x="45" y="7"/>
                  </a:lnTo>
                  <a:lnTo>
                    <a:pt x="40" y="8"/>
                  </a:lnTo>
                  <a:lnTo>
                    <a:pt x="36" y="12"/>
                  </a:lnTo>
                  <a:lnTo>
                    <a:pt x="32" y="13"/>
                  </a:lnTo>
                  <a:lnTo>
                    <a:pt x="29" y="17"/>
                  </a:lnTo>
                  <a:lnTo>
                    <a:pt x="26" y="19"/>
                  </a:lnTo>
                  <a:lnTo>
                    <a:pt x="22" y="22"/>
                  </a:lnTo>
                  <a:lnTo>
                    <a:pt x="20" y="26"/>
                  </a:lnTo>
                  <a:lnTo>
                    <a:pt x="16" y="30"/>
                  </a:lnTo>
                  <a:lnTo>
                    <a:pt x="14" y="33"/>
                  </a:lnTo>
                  <a:lnTo>
                    <a:pt x="12" y="37"/>
                  </a:lnTo>
                  <a:lnTo>
                    <a:pt x="9" y="40"/>
                  </a:lnTo>
                  <a:lnTo>
                    <a:pt x="7" y="45"/>
                  </a:lnTo>
                  <a:lnTo>
                    <a:pt x="6" y="48"/>
                  </a:lnTo>
                  <a:lnTo>
                    <a:pt x="4" y="52"/>
                  </a:lnTo>
                  <a:lnTo>
                    <a:pt x="3" y="57"/>
                  </a:lnTo>
                  <a:lnTo>
                    <a:pt x="2" y="60"/>
                  </a:lnTo>
                  <a:lnTo>
                    <a:pt x="1" y="64"/>
                  </a:lnTo>
                  <a:lnTo>
                    <a:pt x="1" y="69"/>
                  </a:lnTo>
                  <a:lnTo>
                    <a:pt x="0" y="72"/>
                  </a:lnTo>
                  <a:lnTo>
                    <a:pt x="0" y="77"/>
                  </a:lnTo>
                  <a:lnTo>
                    <a:pt x="0" y="80"/>
                  </a:lnTo>
                  <a:lnTo>
                    <a:pt x="0" y="84"/>
                  </a:lnTo>
                  <a:lnTo>
                    <a:pt x="1" y="89"/>
                  </a:lnTo>
                  <a:lnTo>
                    <a:pt x="2" y="92"/>
                  </a:lnTo>
                  <a:lnTo>
                    <a:pt x="2" y="96"/>
                  </a:lnTo>
                  <a:lnTo>
                    <a:pt x="3" y="100"/>
                  </a:lnTo>
                  <a:lnTo>
                    <a:pt x="4" y="103"/>
                  </a:lnTo>
                  <a:lnTo>
                    <a:pt x="7" y="108"/>
                  </a:lnTo>
                  <a:lnTo>
                    <a:pt x="8" y="111"/>
                  </a:lnTo>
                  <a:lnTo>
                    <a:pt x="9" y="113"/>
                  </a:lnTo>
                  <a:lnTo>
                    <a:pt x="12" y="118"/>
                  </a:lnTo>
                  <a:lnTo>
                    <a:pt x="15" y="122"/>
                  </a:lnTo>
                  <a:lnTo>
                    <a:pt x="16" y="125"/>
                  </a:lnTo>
                  <a:lnTo>
                    <a:pt x="20" y="128"/>
                  </a:lnTo>
                  <a:lnTo>
                    <a:pt x="23" y="131"/>
                  </a:lnTo>
                  <a:lnTo>
                    <a:pt x="26" y="134"/>
                  </a:lnTo>
                  <a:lnTo>
                    <a:pt x="29" y="136"/>
                  </a:lnTo>
                  <a:lnTo>
                    <a:pt x="33" y="139"/>
                  </a:lnTo>
                  <a:lnTo>
                    <a:pt x="38" y="143"/>
                  </a:lnTo>
                  <a:lnTo>
                    <a:pt x="42" y="145"/>
                  </a:lnTo>
                  <a:lnTo>
                    <a:pt x="46" y="148"/>
                  </a:lnTo>
                  <a:lnTo>
                    <a:pt x="49" y="149"/>
                  </a:lnTo>
                  <a:lnTo>
                    <a:pt x="54" y="150"/>
                  </a:lnTo>
                  <a:lnTo>
                    <a:pt x="58" y="152"/>
                  </a:lnTo>
                  <a:lnTo>
                    <a:pt x="61" y="154"/>
                  </a:lnTo>
                  <a:lnTo>
                    <a:pt x="66" y="155"/>
                  </a:lnTo>
                  <a:lnTo>
                    <a:pt x="69" y="156"/>
                  </a:lnTo>
                  <a:lnTo>
                    <a:pt x="73" y="157"/>
                  </a:lnTo>
                  <a:lnTo>
                    <a:pt x="78" y="157"/>
                  </a:lnTo>
                  <a:lnTo>
                    <a:pt x="81" y="157"/>
                  </a:lnTo>
                  <a:lnTo>
                    <a:pt x="86" y="157"/>
                  </a:lnTo>
                  <a:lnTo>
                    <a:pt x="90" y="158"/>
                  </a:lnTo>
                  <a:lnTo>
                    <a:pt x="93" y="157"/>
                  </a:lnTo>
                  <a:lnTo>
                    <a:pt x="97" y="157"/>
                  </a:lnTo>
                  <a:lnTo>
                    <a:pt x="101" y="156"/>
                  </a:lnTo>
                  <a:lnTo>
                    <a:pt x="105" y="156"/>
                  </a:lnTo>
                  <a:lnTo>
                    <a:pt x="109" y="155"/>
                  </a:lnTo>
                  <a:lnTo>
                    <a:pt x="112" y="154"/>
                  </a:lnTo>
                  <a:lnTo>
                    <a:pt x="116" y="151"/>
                  </a:lnTo>
                  <a:lnTo>
                    <a:pt x="119" y="150"/>
                  </a:lnTo>
                  <a:lnTo>
                    <a:pt x="123" y="148"/>
                  </a:lnTo>
                  <a:lnTo>
                    <a:pt x="125" y="147"/>
                  </a:lnTo>
                  <a:lnTo>
                    <a:pt x="129" y="143"/>
                  </a:lnTo>
                  <a:lnTo>
                    <a:pt x="132" y="142"/>
                  </a:lnTo>
                  <a:lnTo>
                    <a:pt x="135" y="138"/>
                  </a:lnTo>
                  <a:lnTo>
                    <a:pt x="138" y="135"/>
                  </a:lnTo>
                  <a:lnTo>
                    <a:pt x="140" y="132"/>
                  </a:lnTo>
                  <a:lnTo>
                    <a:pt x="144" y="129"/>
                  </a:lnTo>
                  <a:lnTo>
                    <a:pt x="146" y="125"/>
                  </a:lnTo>
                  <a:lnTo>
                    <a:pt x="149" y="122"/>
                  </a:lnTo>
                  <a:lnTo>
                    <a:pt x="151" y="118"/>
                  </a:lnTo>
                  <a:lnTo>
                    <a:pt x="155" y="113"/>
                  </a:lnTo>
                  <a:lnTo>
                    <a:pt x="156" y="110"/>
                  </a:lnTo>
                  <a:lnTo>
                    <a:pt x="157" y="105"/>
                  </a:lnTo>
                  <a:lnTo>
                    <a:pt x="158" y="102"/>
                  </a:lnTo>
                  <a:lnTo>
                    <a:pt x="159" y="98"/>
                  </a:lnTo>
                  <a:lnTo>
                    <a:pt x="161" y="93"/>
                  </a:lnTo>
                  <a:lnTo>
                    <a:pt x="162" y="90"/>
                  </a:lnTo>
                  <a:lnTo>
                    <a:pt x="163" y="86"/>
                  </a:lnTo>
                  <a:lnTo>
                    <a:pt x="163" y="83"/>
                  </a:lnTo>
                  <a:lnTo>
                    <a:pt x="163" y="79"/>
                  </a:lnTo>
                  <a:lnTo>
                    <a:pt x="163" y="74"/>
                  </a:lnTo>
                  <a:lnTo>
                    <a:pt x="163" y="72"/>
                  </a:lnTo>
                  <a:lnTo>
                    <a:pt x="163" y="69"/>
                  </a:lnTo>
                  <a:lnTo>
                    <a:pt x="162" y="65"/>
                  </a:lnTo>
                  <a:lnTo>
                    <a:pt x="161" y="63"/>
                  </a:lnTo>
                  <a:lnTo>
                    <a:pt x="161" y="60"/>
                  </a:lnTo>
                  <a:lnTo>
                    <a:pt x="159" y="57"/>
                  </a:lnTo>
                  <a:lnTo>
                    <a:pt x="158" y="53"/>
                  </a:lnTo>
                  <a:lnTo>
                    <a:pt x="158" y="51"/>
                  </a:lnTo>
                  <a:lnTo>
                    <a:pt x="157" y="48"/>
                  </a:lnTo>
                  <a:lnTo>
                    <a:pt x="157" y="47"/>
                  </a:lnTo>
                  <a:lnTo>
                    <a:pt x="155" y="43"/>
                  </a:lnTo>
                  <a:lnTo>
                    <a:pt x="153" y="39"/>
                  </a:lnTo>
                  <a:lnTo>
                    <a:pt x="151" y="37"/>
                  </a:lnTo>
                  <a:lnTo>
                    <a:pt x="151" y="34"/>
                  </a:lnTo>
                  <a:lnTo>
                    <a:pt x="150" y="3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5" name="Freeform 39"/>
            <p:cNvSpPr>
              <a:spLocks/>
            </p:cNvSpPr>
            <p:nvPr/>
          </p:nvSpPr>
          <p:spPr bwMode="auto">
            <a:xfrm>
              <a:off x="5206" y="1065"/>
              <a:ext cx="42" cy="599"/>
            </a:xfrm>
            <a:custGeom>
              <a:avLst/>
              <a:gdLst>
                <a:gd name="T0" fmla="*/ 0 w 82"/>
                <a:gd name="T1" fmla="*/ 0 h 1199"/>
                <a:gd name="T2" fmla="*/ 0 w 82"/>
                <a:gd name="T3" fmla="*/ 1 h 1199"/>
                <a:gd name="T4" fmla="*/ 0 w 82"/>
                <a:gd name="T5" fmla="*/ 3 h 1199"/>
                <a:gd name="T6" fmla="*/ 0 w 82"/>
                <a:gd name="T7" fmla="*/ 6 h 1199"/>
                <a:gd name="T8" fmla="*/ 0 w 82"/>
                <a:gd name="T9" fmla="*/ 9 h 1199"/>
                <a:gd name="T10" fmla="*/ 0 w 82"/>
                <a:gd name="T11" fmla="*/ 13 h 1199"/>
                <a:gd name="T12" fmla="*/ 0 w 82"/>
                <a:gd name="T13" fmla="*/ 18 h 1199"/>
                <a:gd name="T14" fmla="*/ 0 w 82"/>
                <a:gd name="T15" fmla="*/ 22 h 1199"/>
                <a:gd name="T16" fmla="*/ 0 w 82"/>
                <a:gd name="T17" fmla="*/ 28 h 1199"/>
                <a:gd name="T18" fmla="*/ 0 w 82"/>
                <a:gd name="T19" fmla="*/ 34 h 1199"/>
                <a:gd name="T20" fmla="*/ 0 w 82"/>
                <a:gd name="T21" fmla="*/ 40 h 1199"/>
                <a:gd name="T22" fmla="*/ 0 w 82"/>
                <a:gd name="T23" fmla="*/ 46 h 1199"/>
                <a:gd name="T24" fmla="*/ 0 w 82"/>
                <a:gd name="T25" fmla="*/ 52 h 1199"/>
                <a:gd name="T26" fmla="*/ 0 w 82"/>
                <a:gd name="T27" fmla="*/ 59 h 1199"/>
                <a:gd name="T28" fmla="*/ 0 w 82"/>
                <a:gd name="T29" fmla="*/ 66 h 1199"/>
                <a:gd name="T30" fmla="*/ 0 w 82"/>
                <a:gd name="T31" fmla="*/ 73 h 1199"/>
                <a:gd name="T32" fmla="*/ 0 w 82"/>
                <a:gd name="T33" fmla="*/ 80 h 1199"/>
                <a:gd name="T34" fmla="*/ 0 w 82"/>
                <a:gd name="T35" fmla="*/ 87 h 1199"/>
                <a:gd name="T36" fmla="*/ 0 w 82"/>
                <a:gd name="T37" fmla="*/ 93 h 1199"/>
                <a:gd name="T38" fmla="*/ 0 w 82"/>
                <a:gd name="T39" fmla="*/ 100 h 1199"/>
                <a:gd name="T40" fmla="*/ 0 w 82"/>
                <a:gd name="T41" fmla="*/ 106 h 1199"/>
                <a:gd name="T42" fmla="*/ 0 w 82"/>
                <a:gd name="T43" fmla="*/ 113 h 1199"/>
                <a:gd name="T44" fmla="*/ 0 w 82"/>
                <a:gd name="T45" fmla="*/ 118 h 1199"/>
                <a:gd name="T46" fmla="*/ 0 w 82"/>
                <a:gd name="T47" fmla="*/ 124 h 1199"/>
                <a:gd name="T48" fmla="*/ 0 w 82"/>
                <a:gd name="T49" fmla="*/ 129 h 1199"/>
                <a:gd name="T50" fmla="*/ 0 w 82"/>
                <a:gd name="T51" fmla="*/ 134 h 1199"/>
                <a:gd name="T52" fmla="*/ 0 w 82"/>
                <a:gd name="T53" fmla="*/ 138 h 1199"/>
                <a:gd name="T54" fmla="*/ 0 w 82"/>
                <a:gd name="T55" fmla="*/ 142 h 1199"/>
                <a:gd name="T56" fmla="*/ 0 w 82"/>
                <a:gd name="T57" fmla="*/ 145 h 1199"/>
                <a:gd name="T58" fmla="*/ 0 w 82"/>
                <a:gd name="T59" fmla="*/ 147 h 1199"/>
                <a:gd name="T60" fmla="*/ 0 w 82"/>
                <a:gd name="T61" fmla="*/ 148 h 1199"/>
                <a:gd name="T62" fmla="*/ 0 w 82"/>
                <a:gd name="T63" fmla="*/ 149 h 1199"/>
                <a:gd name="T64" fmla="*/ 11 w 82"/>
                <a:gd name="T65" fmla="*/ 149 h 1199"/>
                <a:gd name="T66" fmla="*/ 0 w 82"/>
                <a:gd name="T67" fmla="*/ 0 h 1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1199"/>
                <a:gd name="T104" fmla="*/ 82 w 82"/>
                <a:gd name="T105" fmla="*/ 1199 h 1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1199">
                  <a:moveTo>
                    <a:pt x="0" y="0"/>
                  </a:moveTo>
                  <a:lnTo>
                    <a:pt x="0" y="4"/>
                  </a:lnTo>
                  <a:lnTo>
                    <a:pt x="0" y="8"/>
                  </a:lnTo>
                  <a:lnTo>
                    <a:pt x="0" y="13"/>
                  </a:lnTo>
                  <a:lnTo>
                    <a:pt x="0" y="21"/>
                  </a:lnTo>
                  <a:lnTo>
                    <a:pt x="0" y="29"/>
                  </a:lnTo>
                  <a:lnTo>
                    <a:pt x="0" y="39"/>
                  </a:lnTo>
                  <a:lnTo>
                    <a:pt x="0" y="51"/>
                  </a:lnTo>
                  <a:lnTo>
                    <a:pt x="0" y="64"/>
                  </a:lnTo>
                  <a:lnTo>
                    <a:pt x="0" y="77"/>
                  </a:lnTo>
                  <a:lnTo>
                    <a:pt x="0" y="93"/>
                  </a:lnTo>
                  <a:lnTo>
                    <a:pt x="0" y="108"/>
                  </a:lnTo>
                  <a:lnTo>
                    <a:pt x="0" y="126"/>
                  </a:lnTo>
                  <a:lnTo>
                    <a:pt x="0" y="144"/>
                  </a:lnTo>
                  <a:lnTo>
                    <a:pt x="0" y="162"/>
                  </a:lnTo>
                  <a:lnTo>
                    <a:pt x="0" y="183"/>
                  </a:lnTo>
                  <a:lnTo>
                    <a:pt x="0" y="205"/>
                  </a:lnTo>
                  <a:lnTo>
                    <a:pt x="0" y="226"/>
                  </a:lnTo>
                  <a:lnTo>
                    <a:pt x="0" y="249"/>
                  </a:lnTo>
                  <a:lnTo>
                    <a:pt x="0" y="272"/>
                  </a:lnTo>
                  <a:lnTo>
                    <a:pt x="0" y="296"/>
                  </a:lnTo>
                  <a:lnTo>
                    <a:pt x="0" y="321"/>
                  </a:lnTo>
                  <a:lnTo>
                    <a:pt x="0" y="344"/>
                  </a:lnTo>
                  <a:lnTo>
                    <a:pt x="0" y="370"/>
                  </a:lnTo>
                  <a:lnTo>
                    <a:pt x="0" y="398"/>
                  </a:lnTo>
                  <a:lnTo>
                    <a:pt x="0" y="422"/>
                  </a:lnTo>
                  <a:lnTo>
                    <a:pt x="0" y="450"/>
                  </a:lnTo>
                  <a:lnTo>
                    <a:pt x="0" y="476"/>
                  </a:lnTo>
                  <a:lnTo>
                    <a:pt x="0" y="504"/>
                  </a:lnTo>
                  <a:lnTo>
                    <a:pt x="0" y="531"/>
                  </a:lnTo>
                  <a:lnTo>
                    <a:pt x="0" y="560"/>
                  </a:lnTo>
                  <a:lnTo>
                    <a:pt x="0" y="586"/>
                  </a:lnTo>
                  <a:lnTo>
                    <a:pt x="0" y="615"/>
                  </a:lnTo>
                  <a:lnTo>
                    <a:pt x="0" y="641"/>
                  </a:lnTo>
                  <a:lnTo>
                    <a:pt x="0" y="670"/>
                  </a:lnTo>
                  <a:lnTo>
                    <a:pt x="0" y="697"/>
                  </a:lnTo>
                  <a:lnTo>
                    <a:pt x="0" y="724"/>
                  </a:lnTo>
                  <a:lnTo>
                    <a:pt x="0" y="751"/>
                  </a:lnTo>
                  <a:lnTo>
                    <a:pt x="0" y="777"/>
                  </a:lnTo>
                  <a:lnTo>
                    <a:pt x="0" y="803"/>
                  </a:lnTo>
                  <a:lnTo>
                    <a:pt x="0" y="830"/>
                  </a:lnTo>
                  <a:lnTo>
                    <a:pt x="0" y="855"/>
                  </a:lnTo>
                  <a:lnTo>
                    <a:pt x="0" y="880"/>
                  </a:lnTo>
                  <a:lnTo>
                    <a:pt x="0" y="904"/>
                  </a:lnTo>
                  <a:lnTo>
                    <a:pt x="0" y="928"/>
                  </a:lnTo>
                  <a:lnTo>
                    <a:pt x="0" y="951"/>
                  </a:lnTo>
                  <a:lnTo>
                    <a:pt x="0" y="974"/>
                  </a:lnTo>
                  <a:lnTo>
                    <a:pt x="0" y="996"/>
                  </a:lnTo>
                  <a:lnTo>
                    <a:pt x="0" y="1017"/>
                  </a:lnTo>
                  <a:lnTo>
                    <a:pt x="0" y="1037"/>
                  </a:lnTo>
                  <a:lnTo>
                    <a:pt x="0" y="1056"/>
                  </a:lnTo>
                  <a:lnTo>
                    <a:pt x="0" y="1074"/>
                  </a:lnTo>
                  <a:lnTo>
                    <a:pt x="0" y="1092"/>
                  </a:lnTo>
                  <a:lnTo>
                    <a:pt x="0" y="1107"/>
                  </a:lnTo>
                  <a:lnTo>
                    <a:pt x="0" y="1122"/>
                  </a:lnTo>
                  <a:lnTo>
                    <a:pt x="0" y="1136"/>
                  </a:lnTo>
                  <a:lnTo>
                    <a:pt x="0" y="1149"/>
                  </a:lnTo>
                  <a:lnTo>
                    <a:pt x="0" y="1160"/>
                  </a:lnTo>
                  <a:lnTo>
                    <a:pt x="0" y="1170"/>
                  </a:lnTo>
                  <a:lnTo>
                    <a:pt x="0" y="1178"/>
                  </a:lnTo>
                  <a:lnTo>
                    <a:pt x="0" y="1186"/>
                  </a:lnTo>
                  <a:lnTo>
                    <a:pt x="0" y="1191"/>
                  </a:lnTo>
                  <a:lnTo>
                    <a:pt x="0" y="1196"/>
                  </a:lnTo>
                  <a:lnTo>
                    <a:pt x="0" y="1198"/>
                  </a:lnTo>
                  <a:lnTo>
                    <a:pt x="0" y="1199"/>
                  </a:lnTo>
                  <a:lnTo>
                    <a:pt x="82" y="1197"/>
                  </a:lnTo>
                  <a:lnTo>
                    <a:pt x="69" y="0"/>
                  </a:lnTo>
                  <a:lnTo>
                    <a:pt x="0"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6" name="Freeform 40"/>
            <p:cNvSpPr>
              <a:spLocks/>
            </p:cNvSpPr>
            <p:nvPr/>
          </p:nvSpPr>
          <p:spPr bwMode="auto">
            <a:xfrm>
              <a:off x="4748" y="1413"/>
              <a:ext cx="464" cy="52"/>
            </a:xfrm>
            <a:custGeom>
              <a:avLst/>
              <a:gdLst>
                <a:gd name="T0" fmla="*/ 116 w 928"/>
                <a:gd name="T1" fmla="*/ 1 h 104"/>
                <a:gd name="T2" fmla="*/ 114 w 928"/>
                <a:gd name="T3" fmla="*/ 1 h 104"/>
                <a:gd name="T4" fmla="*/ 111 w 928"/>
                <a:gd name="T5" fmla="*/ 1 h 104"/>
                <a:gd name="T6" fmla="*/ 107 w 928"/>
                <a:gd name="T7" fmla="*/ 0 h 104"/>
                <a:gd name="T8" fmla="*/ 102 w 928"/>
                <a:gd name="T9" fmla="*/ 0 h 104"/>
                <a:gd name="T10" fmla="*/ 96 w 928"/>
                <a:gd name="T11" fmla="*/ 0 h 104"/>
                <a:gd name="T12" fmla="*/ 89 w 928"/>
                <a:gd name="T13" fmla="*/ 0 h 104"/>
                <a:gd name="T14" fmla="*/ 82 w 928"/>
                <a:gd name="T15" fmla="*/ 0 h 104"/>
                <a:gd name="T16" fmla="*/ 75 w 928"/>
                <a:gd name="T17" fmla="*/ 0 h 104"/>
                <a:gd name="T18" fmla="*/ 67 w 928"/>
                <a:gd name="T19" fmla="*/ 0 h 104"/>
                <a:gd name="T20" fmla="*/ 58 w 928"/>
                <a:gd name="T21" fmla="*/ 0 h 104"/>
                <a:gd name="T22" fmla="*/ 52 w 928"/>
                <a:gd name="T23" fmla="*/ 0 h 104"/>
                <a:gd name="T24" fmla="*/ 44 w 928"/>
                <a:gd name="T25" fmla="*/ 0 h 104"/>
                <a:gd name="T26" fmla="*/ 37 w 928"/>
                <a:gd name="T27" fmla="*/ 0 h 104"/>
                <a:gd name="T28" fmla="*/ 29 w 928"/>
                <a:gd name="T29" fmla="*/ 0 h 104"/>
                <a:gd name="T30" fmla="*/ 23 w 928"/>
                <a:gd name="T31" fmla="*/ 0 h 104"/>
                <a:gd name="T32" fmla="*/ 18 w 928"/>
                <a:gd name="T33" fmla="*/ 0 h 104"/>
                <a:gd name="T34" fmla="*/ 13 w 928"/>
                <a:gd name="T35" fmla="*/ 0 h 104"/>
                <a:gd name="T36" fmla="*/ 9 w 928"/>
                <a:gd name="T37" fmla="*/ 0 h 104"/>
                <a:gd name="T38" fmla="*/ 6 w 928"/>
                <a:gd name="T39" fmla="*/ 0 h 104"/>
                <a:gd name="T40" fmla="*/ 5 w 928"/>
                <a:gd name="T41" fmla="*/ 0 h 104"/>
                <a:gd name="T42" fmla="*/ 5 w 928"/>
                <a:gd name="T43" fmla="*/ 1 h 104"/>
                <a:gd name="T44" fmla="*/ 4 w 928"/>
                <a:gd name="T45" fmla="*/ 2 h 104"/>
                <a:gd name="T46" fmla="*/ 4 w 928"/>
                <a:gd name="T47" fmla="*/ 3 h 104"/>
                <a:gd name="T48" fmla="*/ 3 w 928"/>
                <a:gd name="T49" fmla="*/ 3 h 104"/>
                <a:gd name="T50" fmla="*/ 2 w 928"/>
                <a:gd name="T51" fmla="*/ 6 h 104"/>
                <a:gd name="T52" fmla="*/ 1 w 928"/>
                <a:gd name="T53" fmla="*/ 7 h 104"/>
                <a:gd name="T54" fmla="*/ 1 w 928"/>
                <a:gd name="T55" fmla="*/ 9 h 104"/>
                <a:gd name="T56" fmla="*/ 1 w 928"/>
                <a:gd name="T57" fmla="*/ 11 h 104"/>
                <a:gd name="T58" fmla="*/ 0 w 928"/>
                <a:gd name="T59" fmla="*/ 12 h 104"/>
                <a:gd name="T60" fmla="*/ 1 w 928"/>
                <a:gd name="T61" fmla="*/ 13 h 104"/>
                <a:gd name="T62" fmla="*/ 1 w 928"/>
                <a:gd name="T63" fmla="*/ 13 h 104"/>
                <a:gd name="T64" fmla="*/ 4 w 928"/>
                <a:gd name="T65" fmla="*/ 13 h 104"/>
                <a:gd name="T66" fmla="*/ 7 w 928"/>
                <a:gd name="T67" fmla="*/ 13 h 104"/>
                <a:gd name="T68" fmla="*/ 12 w 928"/>
                <a:gd name="T69" fmla="*/ 13 h 104"/>
                <a:gd name="T70" fmla="*/ 17 w 928"/>
                <a:gd name="T71" fmla="*/ 13 h 104"/>
                <a:gd name="T72" fmla="*/ 23 w 928"/>
                <a:gd name="T73" fmla="*/ 13 h 104"/>
                <a:gd name="T74" fmla="*/ 29 w 928"/>
                <a:gd name="T75" fmla="*/ 13 h 104"/>
                <a:gd name="T76" fmla="*/ 38 w 928"/>
                <a:gd name="T77" fmla="*/ 13 h 104"/>
                <a:gd name="T78" fmla="*/ 45 w 928"/>
                <a:gd name="T79" fmla="*/ 13 h 104"/>
                <a:gd name="T80" fmla="*/ 54 w 928"/>
                <a:gd name="T81" fmla="*/ 13 h 104"/>
                <a:gd name="T82" fmla="*/ 61 w 928"/>
                <a:gd name="T83" fmla="*/ 13 h 104"/>
                <a:gd name="T84" fmla="*/ 70 w 928"/>
                <a:gd name="T85" fmla="*/ 13 h 104"/>
                <a:gd name="T86" fmla="*/ 77 w 928"/>
                <a:gd name="T87" fmla="*/ 13 h 104"/>
                <a:gd name="T88" fmla="*/ 85 w 928"/>
                <a:gd name="T89" fmla="*/ 13 h 104"/>
                <a:gd name="T90" fmla="*/ 92 w 928"/>
                <a:gd name="T91" fmla="*/ 13 h 104"/>
                <a:gd name="T92" fmla="*/ 98 w 928"/>
                <a:gd name="T93" fmla="*/ 13 h 104"/>
                <a:gd name="T94" fmla="*/ 104 w 928"/>
                <a:gd name="T95" fmla="*/ 13 h 104"/>
                <a:gd name="T96" fmla="*/ 109 w 928"/>
                <a:gd name="T97" fmla="*/ 13 h 104"/>
                <a:gd name="T98" fmla="*/ 112 w 928"/>
                <a:gd name="T99" fmla="*/ 13 h 104"/>
                <a:gd name="T100" fmla="*/ 115 w 928"/>
                <a:gd name="T101" fmla="*/ 13 h 104"/>
                <a:gd name="T102" fmla="*/ 116 w 928"/>
                <a:gd name="T103" fmla="*/ 13 h 104"/>
                <a:gd name="T104" fmla="*/ 116 w 928"/>
                <a:gd name="T105" fmla="*/ 1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8"/>
                <a:gd name="T160" fmla="*/ 0 h 104"/>
                <a:gd name="T161" fmla="*/ 928 w 928"/>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8" h="104">
                  <a:moveTo>
                    <a:pt x="928" y="2"/>
                  </a:moveTo>
                  <a:lnTo>
                    <a:pt x="926" y="2"/>
                  </a:lnTo>
                  <a:lnTo>
                    <a:pt x="924" y="2"/>
                  </a:lnTo>
                  <a:lnTo>
                    <a:pt x="920" y="1"/>
                  </a:lnTo>
                  <a:lnTo>
                    <a:pt x="914" y="1"/>
                  </a:lnTo>
                  <a:lnTo>
                    <a:pt x="908" y="1"/>
                  </a:lnTo>
                  <a:lnTo>
                    <a:pt x="900" y="1"/>
                  </a:lnTo>
                  <a:lnTo>
                    <a:pt x="892" y="1"/>
                  </a:lnTo>
                  <a:lnTo>
                    <a:pt x="882" y="1"/>
                  </a:lnTo>
                  <a:lnTo>
                    <a:pt x="873" y="0"/>
                  </a:lnTo>
                  <a:lnTo>
                    <a:pt x="861" y="0"/>
                  </a:lnTo>
                  <a:lnTo>
                    <a:pt x="849" y="0"/>
                  </a:lnTo>
                  <a:lnTo>
                    <a:pt x="836" y="0"/>
                  </a:lnTo>
                  <a:lnTo>
                    <a:pt x="823" y="0"/>
                  </a:lnTo>
                  <a:lnTo>
                    <a:pt x="809" y="0"/>
                  </a:lnTo>
                  <a:lnTo>
                    <a:pt x="794" y="0"/>
                  </a:lnTo>
                  <a:lnTo>
                    <a:pt x="778" y="0"/>
                  </a:lnTo>
                  <a:lnTo>
                    <a:pt x="762" y="0"/>
                  </a:lnTo>
                  <a:lnTo>
                    <a:pt x="744" y="0"/>
                  </a:lnTo>
                  <a:lnTo>
                    <a:pt x="727" y="0"/>
                  </a:lnTo>
                  <a:lnTo>
                    <a:pt x="710" y="0"/>
                  </a:lnTo>
                  <a:lnTo>
                    <a:pt x="691" y="0"/>
                  </a:lnTo>
                  <a:lnTo>
                    <a:pt x="673" y="0"/>
                  </a:lnTo>
                  <a:lnTo>
                    <a:pt x="654" y="0"/>
                  </a:lnTo>
                  <a:lnTo>
                    <a:pt x="634" y="0"/>
                  </a:lnTo>
                  <a:lnTo>
                    <a:pt x="614" y="0"/>
                  </a:lnTo>
                  <a:lnTo>
                    <a:pt x="594" y="0"/>
                  </a:lnTo>
                  <a:lnTo>
                    <a:pt x="575" y="0"/>
                  </a:lnTo>
                  <a:lnTo>
                    <a:pt x="555" y="0"/>
                  </a:lnTo>
                  <a:lnTo>
                    <a:pt x="533" y="0"/>
                  </a:lnTo>
                  <a:lnTo>
                    <a:pt x="513" y="0"/>
                  </a:lnTo>
                  <a:lnTo>
                    <a:pt x="492" y="0"/>
                  </a:lnTo>
                  <a:lnTo>
                    <a:pt x="471" y="0"/>
                  </a:lnTo>
                  <a:lnTo>
                    <a:pt x="451" y="0"/>
                  </a:lnTo>
                  <a:lnTo>
                    <a:pt x="429" y="0"/>
                  </a:lnTo>
                  <a:lnTo>
                    <a:pt x="409" y="0"/>
                  </a:lnTo>
                  <a:lnTo>
                    <a:pt x="389" y="0"/>
                  </a:lnTo>
                  <a:lnTo>
                    <a:pt x="369" y="0"/>
                  </a:lnTo>
                  <a:lnTo>
                    <a:pt x="349" y="0"/>
                  </a:lnTo>
                  <a:lnTo>
                    <a:pt x="329" y="0"/>
                  </a:lnTo>
                  <a:lnTo>
                    <a:pt x="310" y="0"/>
                  </a:lnTo>
                  <a:lnTo>
                    <a:pt x="290" y="0"/>
                  </a:lnTo>
                  <a:lnTo>
                    <a:pt x="272" y="0"/>
                  </a:lnTo>
                  <a:lnTo>
                    <a:pt x="253" y="0"/>
                  </a:lnTo>
                  <a:lnTo>
                    <a:pt x="235" y="0"/>
                  </a:lnTo>
                  <a:lnTo>
                    <a:pt x="218" y="0"/>
                  </a:lnTo>
                  <a:lnTo>
                    <a:pt x="201" y="0"/>
                  </a:lnTo>
                  <a:lnTo>
                    <a:pt x="184" y="0"/>
                  </a:lnTo>
                  <a:lnTo>
                    <a:pt x="169" y="0"/>
                  </a:lnTo>
                  <a:lnTo>
                    <a:pt x="154" y="0"/>
                  </a:lnTo>
                  <a:lnTo>
                    <a:pt x="140" y="0"/>
                  </a:lnTo>
                  <a:lnTo>
                    <a:pt x="125" y="0"/>
                  </a:lnTo>
                  <a:lnTo>
                    <a:pt x="114" y="0"/>
                  </a:lnTo>
                  <a:lnTo>
                    <a:pt x="101" y="0"/>
                  </a:lnTo>
                  <a:lnTo>
                    <a:pt x="90" y="0"/>
                  </a:lnTo>
                  <a:lnTo>
                    <a:pt x="79" y="0"/>
                  </a:lnTo>
                  <a:lnTo>
                    <a:pt x="70" y="0"/>
                  </a:lnTo>
                  <a:lnTo>
                    <a:pt x="61" y="0"/>
                  </a:lnTo>
                  <a:lnTo>
                    <a:pt x="53" y="0"/>
                  </a:lnTo>
                  <a:lnTo>
                    <a:pt x="47" y="0"/>
                  </a:lnTo>
                  <a:lnTo>
                    <a:pt x="43" y="0"/>
                  </a:lnTo>
                  <a:lnTo>
                    <a:pt x="38" y="0"/>
                  </a:lnTo>
                  <a:lnTo>
                    <a:pt x="35" y="0"/>
                  </a:lnTo>
                  <a:lnTo>
                    <a:pt x="33" y="0"/>
                  </a:lnTo>
                  <a:lnTo>
                    <a:pt x="33" y="1"/>
                  </a:lnTo>
                  <a:lnTo>
                    <a:pt x="33" y="2"/>
                  </a:lnTo>
                  <a:lnTo>
                    <a:pt x="31" y="4"/>
                  </a:lnTo>
                  <a:lnTo>
                    <a:pt x="30" y="6"/>
                  </a:lnTo>
                  <a:lnTo>
                    <a:pt x="28" y="9"/>
                  </a:lnTo>
                  <a:lnTo>
                    <a:pt x="27" y="13"/>
                  </a:lnTo>
                  <a:lnTo>
                    <a:pt x="27" y="15"/>
                  </a:lnTo>
                  <a:lnTo>
                    <a:pt x="25" y="19"/>
                  </a:lnTo>
                  <a:lnTo>
                    <a:pt x="24" y="23"/>
                  </a:lnTo>
                  <a:lnTo>
                    <a:pt x="21" y="27"/>
                  </a:lnTo>
                  <a:lnTo>
                    <a:pt x="20" y="30"/>
                  </a:lnTo>
                  <a:lnTo>
                    <a:pt x="18" y="35"/>
                  </a:lnTo>
                  <a:lnTo>
                    <a:pt x="17" y="40"/>
                  </a:lnTo>
                  <a:lnTo>
                    <a:pt x="14" y="43"/>
                  </a:lnTo>
                  <a:lnTo>
                    <a:pt x="13" y="49"/>
                  </a:lnTo>
                  <a:lnTo>
                    <a:pt x="11" y="53"/>
                  </a:lnTo>
                  <a:lnTo>
                    <a:pt x="8" y="58"/>
                  </a:lnTo>
                  <a:lnTo>
                    <a:pt x="7" y="62"/>
                  </a:lnTo>
                  <a:lnTo>
                    <a:pt x="6" y="67"/>
                  </a:lnTo>
                  <a:lnTo>
                    <a:pt x="5" y="71"/>
                  </a:lnTo>
                  <a:lnTo>
                    <a:pt x="4" y="75"/>
                  </a:lnTo>
                  <a:lnTo>
                    <a:pt x="2" y="79"/>
                  </a:lnTo>
                  <a:lnTo>
                    <a:pt x="2" y="82"/>
                  </a:lnTo>
                  <a:lnTo>
                    <a:pt x="0" y="86"/>
                  </a:lnTo>
                  <a:lnTo>
                    <a:pt x="0" y="90"/>
                  </a:lnTo>
                  <a:lnTo>
                    <a:pt x="0" y="92"/>
                  </a:lnTo>
                  <a:lnTo>
                    <a:pt x="0" y="94"/>
                  </a:lnTo>
                  <a:lnTo>
                    <a:pt x="0" y="97"/>
                  </a:lnTo>
                  <a:lnTo>
                    <a:pt x="1" y="100"/>
                  </a:lnTo>
                  <a:lnTo>
                    <a:pt x="2" y="100"/>
                  </a:lnTo>
                  <a:lnTo>
                    <a:pt x="5" y="100"/>
                  </a:lnTo>
                  <a:lnTo>
                    <a:pt x="7" y="100"/>
                  </a:lnTo>
                  <a:lnTo>
                    <a:pt x="13" y="100"/>
                  </a:lnTo>
                  <a:lnTo>
                    <a:pt x="18" y="100"/>
                  </a:lnTo>
                  <a:lnTo>
                    <a:pt x="25" y="100"/>
                  </a:lnTo>
                  <a:lnTo>
                    <a:pt x="33" y="100"/>
                  </a:lnTo>
                  <a:lnTo>
                    <a:pt x="43" y="101"/>
                  </a:lnTo>
                  <a:lnTo>
                    <a:pt x="53" y="101"/>
                  </a:lnTo>
                  <a:lnTo>
                    <a:pt x="64" y="101"/>
                  </a:lnTo>
                  <a:lnTo>
                    <a:pt x="77" y="101"/>
                  </a:lnTo>
                  <a:lnTo>
                    <a:pt x="90" y="101"/>
                  </a:lnTo>
                  <a:lnTo>
                    <a:pt x="103" y="101"/>
                  </a:lnTo>
                  <a:lnTo>
                    <a:pt x="117" y="101"/>
                  </a:lnTo>
                  <a:lnTo>
                    <a:pt x="134" y="101"/>
                  </a:lnTo>
                  <a:lnTo>
                    <a:pt x="150" y="101"/>
                  </a:lnTo>
                  <a:lnTo>
                    <a:pt x="167" y="101"/>
                  </a:lnTo>
                  <a:lnTo>
                    <a:pt x="183" y="101"/>
                  </a:lnTo>
                  <a:lnTo>
                    <a:pt x="201" y="101"/>
                  </a:lnTo>
                  <a:lnTo>
                    <a:pt x="220" y="101"/>
                  </a:lnTo>
                  <a:lnTo>
                    <a:pt x="239" y="101"/>
                  </a:lnTo>
                  <a:lnTo>
                    <a:pt x="258" y="101"/>
                  </a:lnTo>
                  <a:lnTo>
                    <a:pt x="278" y="101"/>
                  </a:lnTo>
                  <a:lnTo>
                    <a:pt x="298" y="103"/>
                  </a:lnTo>
                  <a:lnTo>
                    <a:pt x="318" y="103"/>
                  </a:lnTo>
                  <a:lnTo>
                    <a:pt x="339" y="103"/>
                  </a:lnTo>
                  <a:lnTo>
                    <a:pt x="360" y="103"/>
                  </a:lnTo>
                  <a:lnTo>
                    <a:pt x="382" y="103"/>
                  </a:lnTo>
                  <a:lnTo>
                    <a:pt x="403" y="103"/>
                  </a:lnTo>
                  <a:lnTo>
                    <a:pt x="425" y="103"/>
                  </a:lnTo>
                  <a:lnTo>
                    <a:pt x="446" y="103"/>
                  </a:lnTo>
                  <a:lnTo>
                    <a:pt x="468" y="103"/>
                  </a:lnTo>
                  <a:lnTo>
                    <a:pt x="490" y="103"/>
                  </a:lnTo>
                  <a:lnTo>
                    <a:pt x="510" y="103"/>
                  </a:lnTo>
                  <a:lnTo>
                    <a:pt x="532" y="103"/>
                  </a:lnTo>
                  <a:lnTo>
                    <a:pt x="553" y="103"/>
                  </a:lnTo>
                  <a:lnTo>
                    <a:pt x="575" y="103"/>
                  </a:lnTo>
                  <a:lnTo>
                    <a:pt x="594" y="103"/>
                  </a:lnTo>
                  <a:lnTo>
                    <a:pt x="615" y="103"/>
                  </a:lnTo>
                  <a:lnTo>
                    <a:pt x="636" y="104"/>
                  </a:lnTo>
                  <a:lnTo>
                    <a:pt x="655" y="104"/>
                  </a:lnTo>
                  <a:lnTo>
                    <a:pt x="675" y="104"/>
                  </a:lnTo>
                  <a:lnTo>
                    <a:pt x="694" y="104"/>
                  </a:lnTo>
                  <a:lnTo>
                    <a:pt x="713" y="104"/>
                  </a:lnTo>
                  <a:lnTo>
                    <a:pt x="732" y="104"/>
                  </a:lnTo>
                  <a:lnTo>
                    <a:pt x="750" y="104"/>
                  </a:lnTo>
                  <a:lnTo>
                    <a:pt x="765" y="104"/>
                  </a:lnTo>
                  <a:lnTo>
                    <a:pt x="783" y="104"/>
                  </a:lnTo>
                  <a:lnTo>
                    <a:pt x="798" y="104"/>
                  </a:lnTo>
                  <a:lnTo>
                    <a:pt x="814" y="104"/>
                  </a:lnTo>
                  <a:lnTo>
                    <a:pt x="828" y="104"/>
                  </a:lnTo>
                  <a:lnTo>
                    <a:pt x="841" y="104"/>
                  </a:lnTo>
                  <a:lnTo>
                    <a:pt x="853" y="104"/>
                  </a:lnTo>
                  <a:lnTo>
                    <a:pt x="866" y="104"/>
                  </a:lnTo>
                  <a:lnTo>
                    <a:pt x="876" y="104"/>
                  </a:lnTo>
                  <a:lnTo>
                    <a:pt x="887" y="104"/>
                  </a:lnTo>
                  <a:lnTo>
                    <a:pt x="895" y="104"/>
                  </a:lnTo>
                  <a:lnTo>
                    <a:pt x="904" y="104"/>
                  </a:lnTo>
                  <a:lnTo>
                    <a:pt x="911" y="104"/>
                  </a:lnTo>
                  <a:lnTo>
                    <a:pt x="917" y="104"/>
                  </a:lnTo>
                  <a:lnTo>
                    <a:pt x="920" y="104"/>
                  </a:lnTo>
                  <a:lnTo>
                    <a:pt x="924" y="104"/>
                  </a:lnTo>
                  <a:lnTo>
                    <a:pt x="926" y="104"/>
                  </a:lnTo>
                  <a:lnTo>
                    <a:pt x="927" y="104"/>
                  </a:lnTo>
                  <a:lnTo>
                    <a:pt x="928"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7" name="Freeform 41"/>
            <p:cNvSpPr>
              <a:spLocks/>
            </p:cNvSpPr>
            <p:nvPr/>
          </p:nvSpPr>
          <p:spPr bwMode="auto">
            <a:xfrm>
              <a:off x="5236" y="1384"/>
              <a:ext cx="140" cy="94"/>
            </a:xfrm>
            <a:custGeom>
              <a:avLst/>
              <a:gdLst>
                <a:gd name="T0" fmla="*/ 1 w 280"/>
                <a:gd name="T1" fmla="*/ 9 h 188"/>
                <a:gd name="T2" fmla="*/ 3 w 280"/>
                <a:gd name="T3" fmla="*/ 9 h 188"/>
                <a:gd name="T4" fmla="*/ 5 w 280"/>
                <a:gd name="T5" fmla="*/ 9 h 188"/>
                <a:gd name="T6" fmla="*/ 6 w 280"/>
                <a:gd name="T7" fmla="*/ 10 h 188"/>
                <a:gd name="T8" fmla="*/ 6 w 280"/>
                <a:gd name="T9" fmla="*/ 0 h 188"/>
                <a:gd name="T10" fmla="*/ 7 w 280"/>
                <a:gd name="T11" fmla="*/ 0 h 188"/>
                <a:gd name="T12" fmla="*/ 9 w 280"/>
                <a:gd name="T13" fmla="*/ 0 h 188"/>
                <a:gd name="T14" fmla="*/ 10 w 280"/>
                <a:gd name="T15" fmla="*/ 0 h 188"/>
                <a:gd name="T16" fmla="*/ 12 w 280"/>
                <a:gd name="T17" fmla="*/ 0 h 188"/>
                <a:gd name="T18" fmla="*/ 14 w 280"/>
                <a:gd name="T19" fmla="*/ 0 h 188"/>
                <a:gd name="T20" fmla="*/ 17 w 280"/>
                <a:gd name="T21" fmla="*/ 0 h 188"/>
                <a:gd name="T22" fmla="*/ 19 w 280"/>
                <a:gd name="T23" fmla="*/ 0 h 188"/>
                <a:gd name="T24" fmla="*/ 21 w 280"/>
                <a:gd name="T25" fmla="*/ 0 h 188"/>
                <a:gd name="T26" fmla="*/ 23 w 280"/>
                <a:gd name="T27" fmla="*/ 0 h 188"/>
                <a:gd name="T28" fmla="*/ 25 w 280"/>
                <a:gd name="T29" fmla="*/ 0 h 188"/>
                <a:gd name="T30" fmla="*/ 27 w 280"/>
                <a:gd name="T31" fmla="*/ 0 h 188"/>
                <a:gd name="T32" fmla="*/ 29 w 280"/>
                <a:gd name="T33" fmla="*/ 0 h 188"/>
                <a:gd name="T34" fmla="*/ 30 w 280"/>
                <a:gd name="T35" fmla="*/ 0 h 188"/>
                <a:gd name="T36" fmla="*/ 33 w 280"/>
                <a:gd name="T37" fmla="*/ 1 h 188"/>
                <a:gd name="T38" fmla="*/ 34 w 280"/>
                <a:gd name="T39" fmla="*/ 1 h 188"/>
                <a:gd name="T40" fmla="*/ 34 w 280"/>
                <a:gd name="T41" fmla="*/ 3 h 188"/>
                <a:gd name="T42" fmla="*/ 35 w 280"/>
                <a:gd name="T43" fmla="*/ 3 h 188"/>
                <a:gd name="T44" fmla="*/ 35 w 280"/>
                <a:gd name="T45" fmla="*/ 6 h 188"/>
                <a:gd name="T46" fmla="*/ 35 w 280"/>
                <a:gd name="T47" fmla="*/ 7 h 188"/>
                <a:gd name="T48" fmla="*/ 35 w 280"/>
                <a:gd name="T49" fmla="*/ 10 h 188"/>
                <a:gd name="T50" fmla="*/ 35 w 280"/>
                <a:gd name="T51" fmla="*/ 12 h 188"/>
                <a:gd name="T52" fmla="*/ 35 w 280"/>
                <a:gd name="T53" fmla="*/ 14 h 188"/>
                <a:gd name="T54" fmla="*/ 35 w 280"/>
                <a:gd name="T55" fmla="*/ 17 h 188"/>
                <a:gd name="T56" fmla="*/ 35 w 280"/>
                <a:gd name="T57" fmla="*/ 18 h 188"/>
                <a:gd name="T58" fmla="*/ 35 w 280"/>
                <a:gd name="T59" fmla="*/ 20 h 188"/>
                <a:gd name="T60" fmla="*/ 34 w 280"/>
                <a:gd name="T61" fmla="*/ 22 h 188"/>
                <a:gd name="T62" fmla="*/ 33 w 280"/>
                <a:gd name="T63" fmla="*/ 23 h 188"/>
                <a:gd name="T64" fmla="*/ 31 w 280"/>
                <a:gd name="T65" fmla="*/ 24 h 188"/>
                <a:gd name="T66" fmla="*/ 30 w 280"/>
                <a:gd name="T67" fmla="*/ 24 h 188"/>
                <a:gd name="T68" fmla="*/ 28 w 280"/>
                <a:gd name="T69" fmla="*/ 24 h 188"/>
                <a:gd name="T70" fmla="*/ 27 w 280"/>
                <a:gd name="T71" fmla="*/ 24 h 188"/>
                <a:gd name="T72" fmla="*/ 25 w 280"/>
                <a:gd name="T73" fmla="*/ 24 h 188"/>
                <a:gd name="T74" fmla="*/ 23 w 280"/>
                <a:gd name="T75" fmla="*/ 24 h 188"/>
                <a:gd name="T76" fmla="*/ 21 w 280"/>
                <a:gd name="T77" fmla="*/ 24 h 188"/>
                <a:gd name="T78" fmla="*/ 19 w 280"/>
                <a:gd name="T79" fmla="*/ 24 h 188"/>
                <a:gd name="T80" fmla="*/ 18 w 280"/>
                <a:gd name="T81" fmla="*/ 24 h 188"/>
                <a:gd name="T82" fmla="*/ 15 w 280"/>
                <a:gd name="T83" fmla="*/ 24 h 188"/>
                <a:gd name="T84" fmla="*/ 13 w 280"/>
                <a:gd name="T85" fmla="*/ 24 h 188"/>
                <a:gd name="T86" fmla="*/ 11 w 280"/>
                <a:gd name="T87" fmla="*/ 24 h 188"/>
                <a:gd name="T88" fmla="*/ 10 w 280"/>
                <a:gd name="T89" fmla="*/ 24 h 188"/>
                <a:gd name="T90" fmla="*/ 9 w 280"/>
                <a:gd name="T91" fmla="*/ 24 h 188"/>
                <a:gd name="T92" fmla="*/ 7 w 280"/>
                <a:gd name="T93" fmla="*/ 24 h 188"/>
                <a:gd name="T94" fmla="*/ 0 w 280"/>
                <a:gd name="T95" fmla="*/ 15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188"/>
                <a:gd name="T146" fmla="*/ 280 w 280"/>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188">
                  <a:moveTo>
                    <a:pt x="7" y="72"/>
                  </a:moveTo>
                  <a:lnTo>
                    <a:pt x="8" y="72"/>
                  </a:lnTo>
                  <a:lnTo>
                    <a:pt x="10" y="72"/>
                  </a:lnTo>
                  <a:lnTo>
                    <a:pt x="13" y="72"/>
                  </a:lnTo>
                  <a:lnTo>
                    <a:pt x="16" y="72"/>
                  </a:lnTo>
                  <a:lnTo>
                    <a:pt x="21" y="72"/>
                  </a:lnTo>
                  <a:lnTo>
                    <a:pt x="25" y="72"/>
                  </a:lnTo>
                  <a:lnTo>
                    <a:pt x="28" y="72"/>
                  </a:lnTo>
                  <a:lnTo>
                    <a:pt x="33" y="72"/>
                  </a:lnTo>
                  <a:lnTo>
                    <a:pt x="36" y="72"/>
                  </a:lnTo>
                  <a:lnTo>
                    <a:pt x="40" y="72"/>
                  </a:lnTo>
                  <a:lnTo>
                    <a:pt x="43" y="72"/>
                  </a:lnTo>
                  <a:lnTo>
                    <a:pt x="47" y="73"/>
                  </a:lnTo>
                  <a:lnTo>
                    <a:pt x="48" y="73"/>
                  </a:lnTo>
                  <a:lnTo>
                    <a:pt x="51" y="73"/>
                  </a:lnTo>
                  <a:lnTo>
                    <a:pt x="53" y="73"/>
                  </a:lnTo>
                  <a:lnTo>
                    <a:pt x="52" y="1"/>
                  </a:lnTo>
                  <a:lnTo>
                    <a:pt x="52" y="0"/>
                  </a:lnTo>
                  <a:lnTo>
                    <a:pt x="54" y="0"/>
                  </a:lnTo>
                  <a:lnTo>
                    <a:pt x="55" y="0"/>
                  </a:lnTo>
                  <a:lnTo>
                    <a:pt x="59" y="0"/>
                  </a:lnTo>
                  <a:lnTo>
                    <a:pt x="60" y="0"/>
                  </a:lnTo>
                  <a:lnTo>
                    <a:pt x="62" y="0"/>
                  </a:lnTo>
                  <a:lnTo>
                    <a:pt x="66" y="0"/>
                  </a:lnTo>
                  <a:lnTo>
                    <a:pt x="68" y="0"/>
                  </a:lnTo>
                  <a:lnTo>
                    <a:pt x="71" y="0"/>
                  </a:lnTo>
                  <a:lnTo>
                    <a:pt x="73" y="0"/>
                  </a:lnTo>
                  <a:lnTo>
                    <a:pt x="77" y="0"/>
                  </a:lnTo>
                  <a:lnTo>
                    <a:pt x="79" y="0"/>
                  </a:lnTo>
                  <a:lnTo>
                    <a:pt x="82" y="0"/>
                  </a:lnTo>
                  <a:lnTo>
                    <a:pt x="86" y="0"/>
                  </a:lnTo>
                  <a:lnTo>
                    <a:pt x="90" y="0"/>
                  </a:lnTo>
                  <a:lnTo>
                    <a:pt x="93" y="0"/>
                  </a:lnTo>
                  <a:lnTo>
                    <a:pt x="97" y="0"/>
                  </a:lnTo>
                  <a:lnTo>
                    <a:pt x="101" y="0"/>
                  </a:lnTo>
                  <a:lnTo>
                    <a:pt x="105" y="0"/>
                  </a:lnTo>
                  <a:lnTo>
                    <a:pt x="110" y="0"/>
                  </a:lnTo>
                  <a:lnTo>
                    <a:pt x="113" y="0"/>
                  </a:lnTo>
                  <a:lnTo>
                    <a:pt x="118" y="0"/>
                  </a:lnTo>
                  <a:lnTo>
                    <a:pt x="122" y="0"/>
                  </a:lnTo>
                  <a:lnTo>
                    <a:pt x="126" y="0"/>
                  </a:lnTo>
                  <a:lnTo>
                    <a:pt x="131" y="0"/>
                  </a:lnTo>
                  <a:lnTo>
                    <a:pt x="135" y="0"/>
                  </a:lnTo>
                  <a:lnTo>
                    <a:pt x="140" y="0"/>
                  </a:lnTo>
                  <a:lnTo>
                    <a:pt x="144" y="0"/>
                  </a:lnTo>
                  <a:lnTo>
                    <a:pt x="149" y="0"/>
                  </a:lnTo>
                  <a:lnTo>
                    <a:pt x="153" y="0"/>
                  </a:lnTo>
                  <a:lnTo>
                    <a:pt x="157" y="0"/>
                  </a:lnTo>
                  <a:lnTo>
                    <a:pt x="163" y="0"/>
                  </a:lnTo>
                  <a:lnTo>
                    <a:pt x="166" y="0"/>
                  </a:lnTo>
                  <a:lnTo>
                    <a:pt x="171" y="0"/>
                  </a:lnTo>
                  <a:lnTo>
                    <a:pt x="176" y="0"/>
                  </a:lnTo>
                  <a:lnTo>
                    <a:pt x="181" y="0"/>
                  </a:lnTo>
                  <a:lnTo>
                    <a:pt x="184" y="0"/>
                  </a:lnTo>
                  <a:lnTo>
                    <a:pt x="189" y="0"/>
                  </a:lnTo>
                  <a:lnTo>
                    <a:pt x="194" y="0"/>
                  </a:lnTo>
                  <a:lnTo>
                    <a:pt x="197" y="0"/>
                  </a:lnTo>
                  <a:lnTo>
                    <a:pt x="201" y="0"/>
                  </a:lnTo>
                  <a:lnTo>
                    <a:pt x="205" y="0"/>
                  </a:lnTo>
                  <a:lnTo>
                    <a:pt x="210" y="0"/>
                  </a:lnTo>
                  <a:lnTo>
                    <a:pt x="214" y="0"/>
                  </a:lnTo>
                  <a:lnTo>
                    <a:pt x="217" y="0"/>
                  </a:lnTo>
                  <a:lnTo>
                    <a:pt x="221" y="0"/>
                  </a:lnTo>
                  <a:lnTo>
                    <a:pt x="226" y="0"/>
                  </a:lnTo>
                  <a:lnTo>
                    <a:pt x="228" y="0"/>
                  </a:lnTo>
                  <a:lnTo>
                    <a:pt x="230" y="0"/>
                  </a:lnTo>
                  <a:lnTo>
                    <a:pt x="234" y="0"/>
                  </a:lnTo>
                  <a:lnTo>
                    <a:pt x="239" y="0"/>
                  </a:lnTo>
                  <a:lnTo>
                    <a:pt x="241" y="0"/>
                  </a:lnTo>
                  <a:lnTo>
                    <a:pt x="243" y="0"/>
                  </a:lnTo>
                  <a:lnTo>
                    <a:pt x="247" y="0"/>
                  </a:lnTo>
                  <a:lnTo>
                    <a:pt x="248" y="0"/>
                  </a:lnTo>
                  <a:lnTo>
                    <a:pt x="250" y="1"/>
                  </a:lnTo>
                  <a:lnTo>
                    <a:pt x="255" y="1"/>
                  </a:lnTo>
                  <a:lnTo>
                    <a:pt x="259" y="1"/>
                  </a:lnTo>
                  <a:lnTo>
                    <a:pt x="260" y="1"/>
                  </a:lnTo>
                  <a:lnTo>
                    <a:pt x="263" y="4"/>
                  </a:lnTo>
                  <a:lnTo>
                    <a:pt x="265" y="6"/>
                  </a:lnTo>
                  <a:lnTo>
                    <a:pt x="267" y="9"/>
                  </a:lnTo>
                  <a:lnTo>
                    <a:pt x="268" y="11"/>
                  </a:lnTo>
                  <a:lnTo>
                    <a:pt x="269" y="13"/>
                  </a:lnTo>
                  <a:lnTo>
                    <a:pt x="269" y="17"/>
                  </a:lnTo>
                  <a:lnTo>
                    <a:pt x="271" y="19"/>
                  </a:lnTo>
                  <a:lnTo>
                    <a:pt x="272" y="21"/>
                  </a:lnTo>
                  <a:lnTo>
                    <a:pt x="273" y="24"/>
                  </a:lnTo>
                  <a:lnTo>
                    <a:pt x="273" y="27"/>
                  </a:lnTo>
                  <a:lnTo>
                    <a:pt x="274" y="31"/>
                  </a:lnTo>
                  <a:lnTo>
                    <a:pt x="274" y="34"/>
                  </a:lnTo>
                  <a:lnTo>
                    <a:pt x="275" y="38"/>
                  </a:lnTo>
                  <a:lnTo>
                    <a:pt x="275" y="41"/>
                  </a:lnTo>
                  <a:lnTo>
                    <a:pt x="276" y="45"/>
                  </a:lnTo>
                  <a:lnTo>
                    <a:pt x="276" y="48"/>
                  </a:lnTo>
                  <a:lnTo>
                    <a:pt x="278" y="52"/>
                  </a:lnTo>
                  <a:lnTo>
                    <a:pt x="278" y="57"/>
                  </a:lnTo>
                  <a:lnTo>
                    <a:pt x="279" y="60"/>
                  </a:lnTo>
                  <a:lnTo>
                    <a:pt x="279" y="65"/>
                  </a:lnTo>
                  <a:lnTo>
                    <a:pt x="280" y="70"/>
                  </a:lnTo>
                  <a:lnTo>
                    <a:pt x="280" y="73"/>
                  </a:lnTo>
                  <a:lnTo>
                    <a:pt x="280" y="77"/>
                  </a:lnTo>
                  <a:lnTo>
                    <a:pt x="280" y="82"/>
                  </a:lnTo>
                  <a:lnTo>
                    <a:pt x="280" y="85"/>
                  </a:lnTo>
                  <a:lnTo>
                    <a:pt x="280" y="91"/>
                  </a:lnTo>
                  <a:lnTo>
                    <a:pt x="280" y="96"/>
                  </a:lnTo>
                  <a:lnTo>
                    <a:pt x="280" y="99"/>
                  </a:lnTo>
                  <a:lnTo>
                    <a:pt x="280" y="104"/>
                  </a:lnTo>
                  <a:lnTo>
                    <a:pt x="280" y="108"/>
                  </a:lnTo>
                  <a:lnTo>
                    <a:pt x="280" y="112"/>
                  </a:lnTo>
                  <a:lnTo>
                    <a:pt x="280" y="116"/>
                  </a:lnTo>
                  <a:lnTo>
                    <a:pt x="279" y="121"/>
                  </a:lnTo>
                  <a:lnTo>
                    <a:pt x="278" y="125"/>
                  </a:lnTo>
                  <a:lnTo>
                    <a:pt x="278" y="129"/>
                  </a:lnTo>
                  <a:lnTo>
                    <a:pt x="278" y="132"/>
                  </a:lnTo>
                  <a:lnTo>
                    <a:pt x="276" y="137"/>
                  </a:lnTo>
                  <a:lnTo>
                    <a:pt x="275" y="141"/>
                  </a:lnTo>
                  <a:lnTo>
                    <a:pt x="275" y="144"/>
                  </a:lnTo>
                  <a:lnTo>
                    <a:pt x="274" y="148"/>
                  </a:lnTo>
                  <a:lnTo>
                    <a:pt x="274" y="151"/>
                  </a:lnTo>
                  <a:lnTo>
                    <a:pt x="273" y="156"/>
                  </a:lnTo>
                  <a:lnTo>
                    <a:pt x="273" y="160"/>
                  </a:lnTo>
                  <a:lnTo>
                    <a:pt x="272" y="162"/>
                  </a:lnTo>
                  <a:lnTo>
                    <a:pt x="271" y="165"/>
                  </a:lnTo>
                  <a:lnTo>
                    <a:pt x="269" y="168"/>
                  </a:lnTo>
                  <a:lnTo>
                    <a:pt x="268" y="170"/>
                  </a:lnTo>
                  <a:lnTo>
                    <a:pt x="267" y="173"/>
                  </a:lnTo>
                  <a:lnTo>
                    <a:pt x="266" y="175"/>
                  </a:lnTo>
                  <a:lnTo>
                    <a:pt x="265" y="177"/>
                  </a:lnTo>
                  <a:lnTo>
                    <a:pt x="263" y="180"/>
                  </a:lnTo>
                  <a:lnTo>
                    <a:pt x="260" y="182"/>
                  </a:lnTo>
                  <a:lnTo>
                    <a:pt x="258" y="184"/>
                  </a:lnTo>
                  <a:lnTo>
                    <a:pt x="253" y="186"/>
                  </a:lnTo>
                  <a:lnTo>
                    <a:pt x="249" y="188"/>
                  </a:lnTo>
                  <a:lnTo>
                    <a:pt x="248" y="188"/>
                  </a:lnTo>
                  <a:lnTo>
                    <a:pt x="245" y="188"/>
                  </a:lnTo>
                  <a:lnTo>
                    <a:pt x="242" y="188"/>
                  </a:lnTo>
                  <a:lnTo>
                    <a:pt x="241" y="188"/>
                  </a:lnTo>
                  <a:lnTo>
                    <a:pt x="237" y="186"/>
                  </a:lnTo>
                  <a:lnTo>
                    <a:pt x="234" y="186"/>
                  </a:lnTo>
                  <a:lnTo>
                    <a:pt x="232" y="186"/>
                  </a:lnTo>
                  <a:lnTo>
                    <a:pt x="229" y="186"/>
                  </a:lnTo>
                  <a:lnTo>
                    <a:pt x="226" y="186"/>
                  </a:lnTo>
                  <a:lnTo>
                    <a:pt x="222" y="186"/>
                  </a:lnTo>
                  <a:lnTo>
                    <a:pt x="219" y="186"/>
                  </a:lnTo>
                  <a:lnTo>
                    <a:pt x="216" y="186"/>
                  </a:lnTo>
                  <a:lnTo>
                    <a:pt x="211" y="186"/>
                  </a:lnTo>
                  <a:lnTo>
                    <a:pt x="209" y="186"/>
                  </a:lnTo>
                  <a:lnTo>
                    <a:pt x="205" y="186"/>
                  </a:lnTo>
                  <a:lnTo>
                    <a:pt x="202" y="186"/>
                  </a:lnTo>
                  <a:lnTo>
                    <a:pt x="197" y="186"/>
                  </a:lnTo>
                  <a:lnTo>
                    <a:pt x="195" y="186"/>
                  </a:lnTo>
                  <a:lnTo>
                    <a:pt x="190" y="186"/>
                  </a:lnTo>
                  <a:lnTo>
                    <a:pt x="187" y="186"/>
                  </a:lnTo>
                  <a:lnTo>
                    <a:pt x="182" y="186"/>
                  </a:lnTo>
                  <a:lnTo>
                    <a:pt x="178" y="186"/>
                  </a:lnTo>
                  <a:lnTo>
                    <a:pt x="175" y="186"/>
                  </a:lnTo>
                  <a:lnTo>
                    <a:pt x="171" y="186"/>
                  </a:lnTo>
                  <a:lnTo>
                    <a:pt x="165" y="186"/>
                  </a:lnTo>
                  <a:lnTo>
                    <a:pt x="163" y="186"/>
                  </a:lnTo>
                  <a:lnTo>
                    <a:pt x="157" y="186"/>
                  </a:lnTo>
                  <a:lnTo>
                    <a:pt x="153" y="186"/>
                  </a:lnTo>
                  <a:lnTo>
                    <a:pt x="150" y="186"/>
                  </a:lnTo>
                  <a:lnTo>
                    <a:pt x="146" y="186"/>
                  </a:lnTo>
                  <a:lnTo>
                    <a:pt x="142" y="186"/>
                  </a:lnTo>
                  <a:lnTo>
                    <a:pt x="138" y="186"/>
                  </a:lnTo>
                  <a:lnTo>
                    <a:pt x="133" y="186"/>
                  </a:lnTo>
                  <a:lnTo>
                    <a:pt x="130" y="186"/>
                  </a:lnTo>
                  <a:lnTo>
                    <a:pt x="125" y="186"/>
                  </a:lnTo>
                  <a:lnTo>
                    <a:pt x="122" y="186"/>
                  </a:lnTo>
                  <a:lnTo>
                    <a:pt x="118" y="186"/>
                  </a:lnTo>
                  <a:lnTo>
                    <a:pt x="114" y="186"/>
                  </a:lnTo>
                  <a:lnTo>
                    <a:pt x="111" y="186"/>
                  </a:lnTo>
                  <a:lnTo>
                    <a:pt x="107" y="186"/>
                  </a:lnTo>
                  <a:lnTo>
                    <a:pt x="103" y="186"/>
                  </a:lnTo>
                  <a:lnTo>
                    <a:pt x="100" y="186"/>
                  </a:lnTo>
                  <a:lnTo>
                    <a:pt x="97" y="186"/>
                  </a:lnTo>
                  <a:lnTo>
                    <a:pt x="93" y="186"/>
                  </a:lnTo>
                  <a:lnTo>
                    <a:pt x="91" y="186"/>
                  </a:lnTo>
                  <a:lnTo>
                    <a:pt x="87" y="186"/>
                  </a:lnTo>
                  <a:lnTo>
                    <a:pt x="85" y="186"/>
                  </a:lnTo>
                  <a:lnTo>
                    <a:pt x="82" y="186"/>
                  </a:lnTo>
                  <a:lnTo>
                    <a:pt x="79" y="186"/>
                  </a:lnTo>
                  <a:lnTo>
                    <a:pt x="77" y="186"/>
                  </a:lnTo>
                  <a:lnTo>
                    <a:pt x="74" y="186"/>
                  </a:lnTo>
                  <a:lnTo>
                    <a:pt x="72" y="186"/>
                  </a:lnTo>
                  <a:lnTo>
                    <a:pt x="67" y="186"/>
                  </a:lnTo>
                  <a:lnTo>
                    <a:pt x="65" y="186"/>
                  </a:lnTo>
                  <a:lnTo>
                    <a:pt x="61" y="186"/>
                  </a:lnTo>
                  <a:lnTo>
                    <a:pt x="60" y="186"/>
                  </a:lnTo>
                  <a:lnTo>
                    <a:pt x="58" y="186"/>
                  </a:lnTo>
                  <a:lnTo>
                    <a:pt x="58" y="188"/>
                  </a:lnTo>
                  <a:lnTo>
                    <a:pt x="55" y="122"/>
                  </a:lnTo>
                  <a:lnTo>
                    <a:pt x="0" y="125"/>
                  </a:lnTo>
                  <a:lnTo>
                    <a:pt x="7" y="7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8" name="Freeform 42"/>
            <p:cNvSpPr>
              <a:spLocks/>
            </p:cNvSpPr>
            <p:nvPr/>
          </p:nvSpPr>
          <p:spPr bwMode="auto">
            <a:xfrm>
              <a:off x="5159" y="1652"/>
              <a:ext cx="131" cy="67"/>
            </a:xfrm>
            <a:custGeom>
              <a:avLst/>
              <a:gdLst>
                <a:gd name="T0" fmla="*/ 5 w 263"/>
                <a:gd name="T1" fmla="*/ 0 h 135"/>
                <a:gd name="T2" fmla="*/ 7 w 263"/>
                <a:gd name="T3" fmla="*/ 0 h 135"/>
                <a:gd name="T4" fmla="*/ 8 w 263"/>
                <a:gd name="T5" fmla="*/ 0 h 135"/>
                <a:gd name="T6" fmla="*/ 10 w 263"/>
                <a:gd name="T7" fmla="*/ 0 h 135"/>
                <a:gd name="T8" fmla="*/ 12 w 263"/>
                <a:gd name="T9" fmla="*/ 0 h 135"/>
                <a:gd name="T10" fmla="*/ 14 w 263"/>
                <a:gd name="T11" fmla="*/ 0 h 135"/>
                <a:gd name="T12" fmla="*/ 16 w 263"/>
                <a:gd name="T13" fmla="*/ 0 h 135"/>
                <a:gd name="T14" fmla="*/ 18 w 263"/>
                <a:gd name="T15" fmla="*/ 0 h 135"/>
                <a:gd name="T16" fmla="*/ 20 w 263"/>
                <a:gd name="T17" fmla="*/ 0 h 135"/>
                <a:gd name="T18" fmla="*/ 22 w 263"/>
                <a:gd name="T19" fmla="*/ 0 h 135"/>
                <a:gd name="T20" fmla="*/ 24 w 263"/>
                <a:gd name="T21" fmla="*/ 0 h 135"/>
                <a:gd name="T22" fmla="*/ 25 w 263"/>
                <a:gd name="T23" fmla="*/ 0 h 135"/>
                <a:gd name="T24" fmla="*/ 27 w 263"/>
                <a:gd name="T25" fmla="*/ 0 h 135"/>
                <a:gd name="T26" fmla="*/ 28 w 263"/>
                <a:gd name="T27" fmla="*/ 0 h 135"/>
                <a:gd name="T28" fmla="*/ 29 w 263"/>
                <a:gd name="T29" fmla="*/ 0 h 135"/>
                <a:gd name="T30" fmla="*/ 30 w 263"/>
                <a:gd name="T31" fmla="*/ 1 h 135"/>
                <a:gd name="T32" fmla="*/ 30 w 263"/>
                <a:gd name="T33" fmla="*/ 3 h 135"/>
                <a:gd name="T34" fmla="*/ 31 w 263"/>
                <a:gd name="T35" fmla="*/ 5 h 135"/>
                <a:gd name="T36" fmla="*/ 31 w 263"/>
                <a:gd name="T37" fmla="*/ 6 h 135"/>
                <a:gd name="T38" fmla="*/ 32 w 263"/>
                <a:gd name="T39" fmla="*/ 7 h 135"/>
                <a:gd name="T40" fmla="*/ 32 w 263"/>
                <a:gd name="T41" fmla="*/ 9 h 135"/>
                <a:gd name="T42" fmla="*/ 32 w 263"/>
                <a:gd name="T43" fmla="*/ 10 h 135"/>
                <a:gd name="T44" fmla="*/ 32 w 263"/>
                <a:gd name="T45" fmla="*/ 11 h 135"/>
                <a:gd name="T46" fmla="*/ 32 w 263"/>
                <a:gd name="T47" fmla="*/ 13 h 135"/>
                <a:gd name="T48" fmla="*/ 32 w 263"/>
                <a:gd name="T49" fmla="*/ 15 h 135"/>
                <a:gd name="T50" fmla="*/ 31 w 263"/>
                <a:gd name="T51" fmla="*/ 16 h 135"/>
                <a:gd name="T52" fmla="*/ 29 w 263"/>
                <a:gd name="T53" fmla="*/ 16 h 135"/>
                <a:gd name="T54" fmla="*/ 28 w 263"/>
                <a:gd name="T55" fmla="*/ 16 h 135"/>
                <a:gd name="T56" fmla="*/ 26 w 263"/>
                <a:gd name="T57" fmla="*/ 16 h 135"/>
                <a:gd name="T58" fmla="*/ 23 w 263"/>
                <a:gd name="T59" fmla="*/ 16 h 135"/>
                <a:gd name="T60" fmla="*/ 21 w 263"/>
                <a:gd name="T61" fmla="*/ 16 h 135"/>
                <a:gd name="T62" fmla="*/ 18 w 263"/>
                <a:gd name="T63" fmla="*/ 16 h 135"/>
                <a:gd name="T64" fmla="*/ 16 w 263"/>
                <a:gd name="T65" fmla="*/ 16 h 135"/>
                <a:gd name="T66" fmla="*/ 13 w 263"/>
                <a:gd name="T67" fmla="*/ 16 h 135"/>
                <a:gd name="T68" fmla="*/ 10 w 263"/>
                <a:gd name="T69" fmla="*/ 16 h 135"/>
                <a:gd name="T70" fmla="*/ 8 w 263"/>
                <a:gd name="T71" fmla="*/ 16 h 135"/>
                <a:gd name="T72" fmla="*/ 5 w 263"/>
                <a:gd name="T73" fmla="*/ 16 h 135"/>
                <a:gd name="T74" fmla="*/ 3 w 263"/>
                <a:gd name="T75" fmla="*/ 16 h 135"/>
                <a:gd name="T76" fmla="*/ 2 w 263"/>
                <a:gd name="T77" fmla="*/ 16 h 135"/>
                <a:gd name="T78" fmla="*/ 1 w 263"/>
                <a:gd name="T79" fmla="*/ 16 h 135"/>
                <a:gd name="T80" fmla="*/ 0 w 263"/>
                <a:gd name="T81" fmla="*/ 15 h 135"/>
                <a:gd name="T82" fmla="*/ 0 w 263"/>
                <a:gd name="T83" fmla="*/ 14 h 135"/>
                <a:gd name="T84" fmla="*/ 0 w 263"/>
                <a:gd name="T85" fmla="*/ 12 h 135"/>
                <a:gd name="T86" fmla="*/ 0 w 263"/>
                <a:gd name="T87" fmla="*/ 11 h 135"/>
                <a:gd name="T88" fmla="*/ 0 w 263"/>
                <a:gd name="T89" fmla="*/ 9 h 135"/>
                <a:gd name="T90" fmla="*/ 1 w 263"/>
                <a:gd name="T91" fmla="*/ 8 h 135"/>
                <a:gd name="T92" fmla="*/ 1 w 263"/>
                <a:gd name="T93" fmla="*/ 7 h 135"/>
                <a:gd name="T94" fmla="*/ 2 w 263"/>
                <a:gd name="T95" fmla="*/ 5 h 135"/>
                <a:gd name="T96" fmla="*/ 2 w 263"/>
                <a:gd name="T97" fmla="*/ 4 h 135"/>
                <a:gd name="T98" fmla="*/ 3 w 263"/>
                <a:gd name="T99" fmla="*/ 3 h 135"/>
                <a:gd name="T100" fmla="*/ 4 w 263"/>
                <a:gd name="T101" fmla="*/ 1 h 135"/>
                <a:gd name="T102" fmla="*/ 4 w 263"/>
                <a:gd name="T103" fmla="*/ 0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3"/>
                <a:gd name="T157" fmla="*/ 0 h 135"/>
                <a:gd name="T158" fmla="*/ 263 w 263"/>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3" h="135">
                  <a:moveTo>
                    <a:pt x="37" y="3"/>
                  </a:moveTo>
                  <a:lnTo>
                    <a:pt x="39" y="3"/>
                  </a:lnTo>
                  <a:lnTo>
                    <a:pt x="44" y="3"/>
                  </a:lnTo>
                  <a:lnTo>
                    <a:pt x="46" y="3"/>
                  </a:lnTo>
                  <a:lnTo>
                    <a:pt x="48" y="3"/>
                  </a:lnTo>
                  <a:lnTo>
                    <a:pt x="51" y="3"/>
                  </a:lnTo>
                  <a:lnTo>
                    <a:pt x="54" y="3"/>
                  </a:lnTo>
                  <a:lnTo>
                    <a:pt x="58" y="3"/>
                  </a:lnTo>
                  <a:lnTo>
                    <a:pt x="60" y="3"/>
                  </a:lnTo>
                  <a:lnTo>
                    <a:pt x="64" y="3"/>
                  </a:lnTo>
                  <a:lnTo>
                    <a:pt x="67" y="3"/>
                  </a:lnTo>
                  <a:lnTo>
                    <a:pt x="70" y="3"/>
                  </a:lnTo>
                  <a:lnTo>
                    <a:pt x="73" y="3"/>
                  </a:lnTo>
                  <a:lnTo>
                    <a:pt x="77" y="3"/>
                  </a:lnTo>
                  <a:lnTo>
                    <a:pt x="80" y="3"/>
                  </a:lnTo>
                  <a:lnTo>
                    <a:pt x="84" y="3"/>
                  </a:lnTo>
                  <a:lnTo>
                    <a:pt x="89" y="3"/>
                  </a:lnTo>
                  <a:lnTo>
                    <a:pt x="92" y="3"/>
                  </a:lnTo>
                  <a:lnTo>
                    <a:pt x="96" y="3"/>
                  </a:lnTo>
                  <a:lnTo>
                    <a:pt x="99" y="1"/>
                  </a:lnTo>
                  <a:lnTo>
                    <a:pt x="104" y="1"/>
                  </a:lnTo>
                  <a:lnTo>
                    <a:pt x="108" y="1"/>
                  </a:lnTo>
                  <a:lnTo>
                    <a:pt x="112" y="1"/>
                  </a:lnTo>
                  <a:lnTo>
                    <a:pt x="116" y="1"/>
                  </a:lnTo>
                  <a:lnTo>
                    <a:pt x="121" y="1"/>
                  </a:lnTo>
                  <a:lnTo>
                    <a:pt x="124" y="1"/>
                  </a:lnTo>
                  <a:lnTo>
                    <a:pt x="129" y="1"/>
                  </a:lnTo>
                  <a:lnTo>
                    <a:pt x="132" y="1"/>
                  </a:lnTo>
                  <a:lnTo>
                    <a:pt x="136" y="1"/>
                  </a:lnTo>
                  <a:lnTo>
                    <a:pt x="141" y="1"/>
                  </a:lnTo>
                  <a:lnTo>
                    <a:pt x="145" y="1"/>
                  </a:lnTo>
                  <a:lnTo>
                    <a:pt x="149" y="0"/>
                  </a:lnTo>
                  <a:lnTo>
                    <a:pt x="154" y="0"/>
                  </a:lnTo>
                  <a:lnTo>
                    <a:pt x="157" y="0"/>
                  </a:lnTo>
                  <a:lnTo>
                    <a:pt x="161" y="0"/>
                  </a:lnTo>
                  <a:lnTo>
                    <a:pt x="164" y="0"/>
                  </a:lnTo>
                  <a:lnTo>
                    <a:pt x="169" y="0"/>
                  </a:lnTo>
                  <a:lnTo>
                    <a:pt x="173" y="0"/>
                  </a:lnTo>
                  <a:lnTo>
                    <a:pt x="177" y="0"/>
                  </a:lnTo>
                  <a:lnTo>
                    <a:pt x="181" y="0"/>
                  </a:lnTo>
                  <a:lnTo>
                    <a:pt x="184" y="0"/>
                  </a:lnTo>
                  <a:lnTo>
                    <a:pt x="187" y="0"/>
                  </a:lnTo>
                  <a:lnTo>
                    <a:pt x="192" y="0"/>
                  </a:lnTo>
                  <a:lnTo>
                    <a:pt x="194" y="0"/>
                  </a:lnTo>
                  <a:lnTo>
                    <a:pt x="197" y="0"/>
                  </a:lnTo>
                  <a:lnTo>
                    <a:pt x="201" y="0"/>
                  </a:lnTo>
                  <a:lnTo>
                    <a:pt x="203" y="0"/>
                  </a:lnTo>
                  <a:lnTo>
                    <a:pt x="207" y="0"/>
                  </a:lnTo>
                  <a:lnTo>
                    <a:pt x="209" y="0"/>
                  </a:lnTo>
                  <a:lnTo>
                    <a:pt x="212" y="0"/>
                  </a:lnTo>
                  <a:lnTo>
                    <a:pt x="215" y="0"/>
                  </a:lnTo>
                  <a:lnTo>
                    <a:pt x="218" y="0"/>
                  </a:lnTo>
                  <a:lnTo>
                    <a:pt x="220" y="0"/>
                  </a:lnTo>
                  <a:lnTo>
                    <a:pt x="222" y="0"/>
                  </a:lnTo>
                  <a:lnTo>
                    <a:pt x="225" y="0"/>
                  </a:lnTo>
                  <a:lnTo>
                    <a:pt x="228" y="0"/>
                  </a:lnTo>
                  <a:lnTo>
                    <a:pt x="231" y="1"/>
                  </a:lnTo>
                  <a:lnTo>
                    <a:pt x="233" y="1"/>
                  </a:lnTo>
                  <a:lnTo>
                    <a:pt x="234" y="3"/>
                  </a:lnTo>
                  <a:lnTo>
                    <a:pt x="235" y="4"/>
                  </a:lnTo>
                  <a:lnTo>
                    <a:pt x="236" y="5"/>
                  </a:lnTo>
                  <a:lnTo>
                    <a:pt x="239" y="6"/>
                  </a:lnTo>
                  <a:lnTo>
                    <a:pt x="240" y="10"/>
                  </a:lnTo>
                  <a:lnTo>
                    <a:pt x="241" y="12"/>
                  </a:lnTo>
                  <a:lnTo>
                    <a:pt x="242" y="17"/>
                  </a:lnTo>
                  <a:lnTo>
                    <a:pt x="244" y="19"/>
                  </a:lnTo>
                  <a:lnTo>
                    <a:pt x="246" y="25"/>
                  </a:lnTo>
                  <a:lnTo>
                    <a:pt x="247" y="29"/>
                  </a:lnTo>
                  <a:lnTo>
                    <a:pt x="248" y="33"/>
                  </a:lnTo>
                  <a:lnTo>
                    <a:pt x="248" y="36"/>
                  </a:lnTo>
                  <a:lnTo>
                    <a:pt x="250" y="39"/>
                  </a:lnTo>
                  <a:lnTo>
                    <a:pt x="251" y="42"/>
                  </a:lnTo>
                  <a:lnTo>
                    <a:pt x="251" y="44"/>
                  </a:lnTo>
                  <a:lnTo>
                    <a:pt x="252" y="48"/>
                  </a:lnTo>
                  <a:lnTo>
                    <a:pt x="253" y="49"/>
                  </a:lnTo>
                  <a:lnTo>
                    <a:pt x="253" y="51"/>
                  </a:lnTo>
                  <a:lnTo>
                    <a:pt x="254" y="56"/>
                  </a:lnTo>
                  <a:lnTo>
                    <a:pt x="254" y="58"/>
                  </a:lnTo>
                  <a:lnTo>
                    <a:pt x="255" y="61"/>
                  </a:lnTo>
                  <a:lnTo>
                    <a:pt x="257" y="63"/>
                  </a:lnTo>
                  <a:lnTo>
                    <a:pt x="257" y="66"/>
                  </a:lnTo>
                  <a:lnTo>
                    <a:pt x="257" y="70"/>
                  </a:lnTo>
                  <a:lnTo>
                    <a:pt x="258" y="71"/>
                  </a:lnTo>
                  <a:lnTo>
                    <a:pt x="258" y="74"/>
                  </a:lnTo>
                  <a:lnTo>
                    <a:pt x="259" y="77"/>
                  </a:lnTo>
                  <a:lnTo>
                    <a:pt x="259" y="79"/>
                  </a:lnTo>
                  <a:lnTo>
                    <a:pt x="260" y="82"/>
                  </a:lnTo>
                  <a:lnTo>
                    <a:pt x="260" y="85"/>
                  </a:lnTo>
                  <a:lnTo>
                    <a:pt x="261" y="88"/>
                  </a:lnTo>
                  <a:lnTo>
                    <a:pt x="261" y="90"/>
                  </a:lnTo>
                  <a:lnTo>
                    <a:pt x="261" y="92"/>
                  </a:lnTo>
                  <a:lnTo>
                    <a:pt x="261" y="95"/>
                  </a:lnTo>
                  <a:lnTo>
                    <a:pt x="263" y="98"/>
                  </a:lnTo>
                  <a:lnTo>
                    <a:pt x="263" y="103"/>
                  </a:lnTo>
                  <a:lnTo>
                    <a:pt x="263" y="108"/>
                  </a:lnTo>
                  <a:lnTo>
                    <a:pt x="263" y="111"/>
                  </a:lnTo>
                  <a:lnTo>
                    <a:pt x="261" y="115"/>
                  </a:lnTo>
                  <a:lnTo>
                    <a:pt x="261" y="118"/>
                  </a:lnTo>
                  <a:lnTo>
                    <a:pt x="260" y="122"/>
                  </a:lnTo>
                  <a:lnTo>
                    <a:pt x="259" y="124"/>
                  </a:lnTo>
                  <a:lnTo>
                    <a:pt x="257" y="126"/>
                  </a:lnTo>
                  <a:lnTo>
                    <a:pt x="255" y="127"/>
                  </a:lnTo>
                  <a:lnTo>
                    <a:pt x="253" y="128"/>
                  </a:lnTo>
                  <a:lnTo>
                    <a:pt x="250" y="128"/>
                  </a:lnTo>
                  <a:lnTo>
                    <a:pt x="246" y="129"/>
                  </a:lnTo>
                  <a:lnTo>
                    <a:pt x="244" y="129"/>
                  </a:lnTo>
                  <a:lnTo>
                    <a:pt x="241" y="130"/>
                  </a:lnTo>
                  <a:lnTo>
                    <a:pt x="238" y="130"/>
                  </a:lnTo>
                  <a:lnTo>
                    <a:pt x="234" y="130"/>
                  </a:lnTo>
                  <a:lnTo>
                    <a:pt x="232" y="130"/>
                  </a:lnTo>
                  <a:lnTo>
                    <a:pt x="228" y="131"/>
                  </a:lnTo>
                  <a:lnTo>
                    <a:pt x="225" y="131"/>
                  </a:lnTo>
                  <a:lnTo>
                    <a:pt x="221" y="131"/>
                  </a:lnTo>
                  <a:lnTo>
                    <a:pt x="216" y="131"/>
                  </a:lnTo>
                  <a:lnTo>
                    <a:pt x="212" y="131"/>
                  </a:lnTo>
                  <a:lnTo>
                    <a:pt x="208" y="133"/>
                  </a:lnTo>
                  <a:lnTo>
                    <a:pt x="203" y="133"/>
                  </a:lnTo>
                  <a:lnTo>
                    <a:pt x="200" y="133"/>
                  </a:lnTo>
                  <a:lnTo>
                    <a:pt x="195" y="133"/>
                  </a:lnTo>
                  <a:lnTo>
                    <a:pt x="190" y="133"/>
                  </a:lnTo>
                  <a:lnTo>
                    <a:pt x="186" y="133"/>
                  </a:lnTo>
                  <a:lnTo>
                    <a:pt x="181" y="133"/>
                  </a:lnTo>
                  <a:lnTo>
                    <a:pt x="176" y="134"/>
                  </a:lnTo>
                  <a:lnTo>
                    <a:pt x="170" y="134"/>
                  </a:lnTo>
                  <a:lnTo>
                    <a:pt x="166" y="134"/>
                  </a:lnTo>
                  <a:lnTo>
                    <a:pt x="160" y="134"/>
                  </a:lnTo>
                  <a:lnTo>
                    <a:pt x="155" y="134"/>
                  </a:lnTo>
                  <a:lnTo>
                    <a:pt x="149" y="134"/>
                  </a:lnTo>
                  <a:lnTo>
                    <a:pt x="144" y="134"/>
                  </a:lnTo>
                  <a:lnTo>
                    <a:pt x="138" y="134"/>
                  </a:lnTo>
                  <a:lnTo>
                    <a:pt x="132" y="135"/>
                  </a:lnTo>
                  <a:lnTo>
                    <a:pt x="128" y="135"/>
                  </a:lnTo>
                  <a:lnTo>
                    <a:pt x="123" y="135"/>
                  </a:lnTo>
                  <a:lnTo>
                    <a:pt x="116" y="135"/>
                  </a:lnTo>
                  <a:lnTo>
                    <a:pt x="112" y="135"/>
                  </a:lnTo>
                  <a:lnTo>
                    <a:pt x="105" y="135"/>
                  </a:lnTo>
                  <a:lnTo>
                    <a:pt x="100" y="135"/>
                  </a:lnTo>
                  <a:lnTo>
                    <a:pt x="96" y="135"/>
                  </a:lnTo>
                  <a:lnTo>
                    <a:pt x="90" y="135"/>
                  </a:lnTo>
                  <a:lnTo>
                    <a:pt x="84" y="135"/>
                  </a:lnTo>
                  <a:lnTo>
                    <a:pt x="80" y="135"/>
                  </a:lnTo>
                  <a:lnTo>
                    <a:pt x="74" y="135"/>
                  </a:lnTo>
                  <a:lnTo>
                    <a:pt x="70" y="135"/>
                  </a:lnTo>
                  <a:lnTo>
                    <a:pt x="65" y="135"/>
                  </a:lnTo>
                  <a:lnTo>
                    <a:pt x="60" y="135"/>
                  </a:lnTo>
                  <a:lnTo>
                    <a:pt x="56" y="135"/>
                  </a:lnTo>
                  <a:lnTo>
                    <a:pt x="51" y="135"/>
                  </a:lnTo>
                  <a:lnTo>
                    <a:pt x="47" y="135"/>
                  </a:lnTo>
                  <a:lnTo>
                    <a:pt x="44" y="135"/>
                  </a:lnTo>
                  <a:lnTo>
                    <a:pt x="39" y="134"/>
                  </a:lnTo>
                  <a:lnTo>
                    <a:pt x="35" y="134"/>
                  </a:lnTo>
                  <a:lnTo>
                    <a:pt x="31" y="134"/>
                  </a:lnTo>
                  <a:lnTo>
                    <a:pt x="27" y="134"/>
                  </a:lnTo>
                  <a:lnTo>
                    <a:pt x="25" y="133"/>
                  </a:lnTo>
                  <a:lnTo>
                    <a:pt x="20" y="133"/>
                  </a:lnTo>
                  <a:lnTo>
                    <a:pt x="18" y="133"/>
                  </a:lnTo>
                  <a:lnTo>
                    <a:pt x="15" y="133"/>
                  </a:lnTo>
                  <a:lnTo>
                    <a:pt x="13" y="131"/>
                  </a:lnTo>
                  <a:lnTo>
                    <a:pt x="11" y="131"/>
                  </a:lnTo>
                  <a:lnTo>
                    <a:pt x="8" y="131"/>
                  </a:lnTo>
                  <a:lnTo>
                    <a:pt x="7" y="131"/>
                  </a:lnTo>
                  <a:lnTo>
                    <a:pt x="4" y="130"/>
                  </a:lnTo>
                  <a:lnTo>
                    <a:pt x="2" y="128"/>
                  </a:lnTo>
                  <a:lnTo>
                    <a:pt x="1" y="127"/>
                  </a:lnTo>
                  <a:lnTo>
                    <a:pt x="0" y="124"/>
                  </a:lnTo>
                  <a:lnTo>
                    <a:pt x="0" y="122"/>
                  </a:lnTo>
                  <a:lnTo>
                    <a:pt x="0" y="120"/>
                  </a:lnTo>
                  <a:lnTo>
                    <a:pt x="0" y="115"/>
                  </a:lnTo>
                  <a:lnTo>
                    <a:pt x="0" y="111"/>
                  </a:lnTo>
                  <a:lnTo>
                    <a:pt x="0" y="108"/>
                  </a:lnTo>
                  <a:lnTo>
                    <a:pt x="2" y="103"/>
                  </a:lnTo>
                  <a:lnTo>
                    <a:pt x="2" y="101"/>
                  </a:lnTo>
                  <a:lnTo>
                    <a:pt x="2" y="97"/>
                  </a:lnTo>
                  <a:lnTo>
                    <a:pt x="4" y="95"/>
                  </a:lnTo>
                  <a:lnTo>
                    <a:pt x="4" y="92"/>
                  </a:lnTo>
                  <a:lnTo>
                    <a:pt x="5" y="90"/>
                  </a:lnTo>
                  <a:lnTo>
                    <a:pt x="5" y="88"/>
                  </a:lnTo>
                  <a:lnTo>
                    <a:pt x="6" y="85"/>
                  </a:lnTo>
                  <a:lnTo>
                    <a:pt x="6" y="82"/>
                  </a:lnTo>
                  <a:lnTo>
                    <a:pt x="7" y="79"/>
                  </a:lnTo>
                  <a:lnTo>
                    <a:pt x="8" y="77"/>
                  </a:lnTo>
                  <a:lnTo>
                    <a:pt x="8" y="74"/>
                  </a:lnTo>
                  <a:lnTo>
                    <a:pt x="9" y="71"/>
                  </a:lnTo>
                  <a:lnTo>
                    <a:pt x="11" y="68"/>
                  </a:lnTo>
                  <a:lnTo>
                    <a:pt x="12" y="65"/>
                  </a:lnTo>
                  <a:lnTo>
                    <a:pt x="13" y="63"/>
                  </a:lnTo>
                  <a:lnTo>
                    <a:pt x="14" y="61"/>
                  </a:lnTo>
                  <a:lnTo>
                    <a:pt x="14" y="57"/>
                  </a:lnTo>
                  <a:lnTo>
                    <a:pt x="15" y="55"/>
                  </a:lnTo>
                  <a:lnTo>
                    <a:pt x="17" y="51"/>
                  </a:lnTo>
                  <a:lnTo>
                    <a:pt x="18" y="49"/>
                  </a:lnTo>
                  <a:lnTo>
                    <a:pt x="18" y="46"/>
                  </a:lnTo>
                  <a:lnTo>
                    <a:pt x="19" y="44"/>
                  </a:lnTo>
                  <a:lnTo>
                    <a:pt x="20" y="40"/>
                  </a:lnTo>
                  <a:lnTo>
                    <a:pt x="21" y="38"/>
                  </a:lnTo>
                  <a:lnTo>
                    <a:pt x="22" y="36"/>
                  </a:lnTo>
                  <a:lnTo>
                    <a:pt x="22" y="33"/>
                  </a:lnTo>
                  <a:lnTo>
                    <a:pt x="25" y="31"/>
                  </a:lnTo>
                  <a:lnTo>
                    <a:pt x="25" y="29"/>
                  </a:lnTo>
                  <a:lnTo>
                    <a:pt x="27" y="25"/>
                  </a:lnTo>
                  <a:lnTo>
                    <a:pt x="28" y="20"/>
                  </a:lnTo>
                  <a:lnTo>
                    <a:pt x="30" y="16"/>
                  </a:lnTo>
                  <a:lnTo>
                    <a:pt x="31" y="12"/>
                  </a:lnTo>
                  <a:lnTo>
                    <a:pt x="33" y="10"/>
                  </a:lnTo>
                  <a:lnTo>
                    <a:pt x="34" y="7"/>
                  </a:lnTo>
                  <a:lnTo>
                    <a:pt x="35" y="4"/>
                  </a:lnTo>
                  <a:lnTo>
                    <a:pt x="37" y="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9" name="Freeform 43"/>
            <p:cNvSpPr>
              <a:spLocks/>
            </p:cNvSpPr>
            <p:nvPr/>
          </p:nvSpPr>
          <p:spPr bwMode="auto">
            <a:xfrm>
              <a:off x="4914" y="1389"/>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2"/>
                  </a:moveTo>
                  <a:lnTo>
                    <a:pt x="0" y="58"/>
                  </a:lnTo>
                  <a:lnTo>
                    <a:pt x="53" y="56"/>
                  </a:lnTo>
                  <a:lnTo>
                    <a:pt x="51" y="0"/>
                  </a:lnTo>
                  <a:lnTo>
                    <a:pt x="1"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0" name="Freeform 44"/>
            <p:cNvSpPr>
              <a:spLocks/>
            </p:cNvSpPr>
            <p:nvPr/>
          </p:nvSpPr>
          <p:spPr bwMode="auto">
            <a:xfrm>
              <a:off x="5034" y="1340"/>
              <a:ext cx="61" cy="58"/>
            </a:xfrm>
            <a:custGeom>
              <a:avLst/>
              <a:gdLst>
                <a:gd name="T0" fmla="*/ 5 w 122"/>
                <a:gd name="T1" fmla="*/ 15 h 116"/>
                <a:gd name="T2" fmla="*/ 4 w 122"/>
                <a:gd name="T3" fmla="*/ 14 h 116"/>
                <a:gd name="T4" fmla="*/ 3 w 122"/>
                <a:gd name="T5" fmla="*/ 13 h 116"/>
                <a:gd name="T6" fmla="*/ 3 w 122"/>
                <a:gd name="T7" fmla="*/ 13 h 116"/>
                <a:gd name="T8" fmla="*/ 2 w 122"/>
                <a:gd name="T9" fmla="*/ 12 h 116"/>
                <a:gd name="T10" fmla="*/ 2 w 122"/>
                <a:gd name="T11" fmla="*/ 11 h 116"/>
                <a:gd name="T12" fmla="*/ 1 w 122"/>
                <a:gd name="T13" fmla="*/ 11 h 116"/>
                <a:gd name="T14" fmla="*/ 1 w 122"/>
                <a:gd name="T15" fmla="*/ 10 h 116"/>
                <a:gd name="T16" fmla="*/ 1 w 122"/>
                <a:gd name="T17" fmla="*/ 9 h 116"/>
                <a:gd name="T18" fmla="*/ 0 w 122"/>
                <a:gd name="T19" fmla="*/ 8 h 116"/>
                <a:gd name="T20" fmla="*/ 0 w 122"/>
                <a:gd name="T21" fmla="*/ 7 h 116"/>
                <a:gd name="T22" fmla="*/ 1 w 122"/>
                <a:gd name="T23" fmla="*/ 7 h 116"/>
                <a:gd name="T24" fmla="*/ 1 w 122"/>
                <a:gd name="T25" fmla="*/ 6 h 116"/>
                <a:gd name="T26" fmla="*/ 1 w 122"/>
                <a:gd name="T27" fmla="*/ 5 h 116"/>
                <a:gd name="T28" fmla="*/ 2 w 122"/>
                <a:gd name="T29" fmla="*/ 4 h 116"/>
                <a:gd name="T30" fmla="*/ 3 w 122"/>
                <a:gd name="T31" fmla="*/ 3 h 116"/>
                <a:gd name="T32" fmla="*/ 3 w 122"/>
                <a:gd name="T33" fmla="*/ 2 h 116"/>
                <a:gd name="T34" fmla="*/ 4 w 122"/>
                <a:gd name="T35" fmla="*/ 1 h 116"/>
                <a:gd name="T36" fmla="*/ 5 w 122"/>
                <a:gd name="T37" fmla="*/ 1 h 116"/>
                <a:gd name="T38" fmla="*/ 6 w 122"/>
                <a:gd name="T39" fmla="*/ 1 h 116"/>
                <a:gd name="T40" fmla="*/ 7 w 122"/>
                <a:gd name="T41" fmla="*/ 0 h 116"/>
                <a:gd name="T42" fmla="*/ 8 w 122"/>
                <a:gd name="T43" fmla="*/ 0 h 116"/>
                <a:gd name="T44" fmla="*/ 9 w 122"/>
                <a:gd name="T45" fmla="*/ 0 h 116"/>
                <a:gd name="T46" fmla="*/ 10 w 122"/>
                <a:gd name="T47" fmla="*/ 1 h 116"/>
                <a:gd name="T48" fmla="*/ 11 w 122"/>
                <a:gd name="T49" fmla="*/ 1 h 116"/>
                <a:gd name="T50" fmla="*/ 11 w 122"/>
                <a:gd name="T51" fmla="*/ 1 h 116"/>
                <a:gd name="T52" fmla="*/ 12 w 122"/>
                <a:gd name="T53" fmla="*/ 2 h 116"/>
                <a:gd name="T54" fmla="*/ 13 w 122"/>
                <a:gd name="T55" fmla="*/ 2 h 116"/>
                <a:gd name="T56" fmla="*/ 13 w 122"/>
                <a:gd name="T57" fmla="*/ 3 h 116"/>
                <a:gd name="T58" fmla="*/ 14 w 122"/>
                <a:gd name="T59" fmla="*/ 3 h 116"/>
                <a:gd name="T60" fmla="*/ 14 w 122"/>
                <a:gd name="T61" fmla="*/ 4 h 116"/>
                <a:gd name="T62" fmla="*/ 15 w 122"/>
                <a:gd name="T63" fmla="*/ 4 h 116"/>
                <a:gd name="T64" fmla="*/ 15 w 122"/>
                <a:gd name="T65" fmla="*/ 5 h 116"/>
                <a:gd name="T66" fmla="*/ 15 w 122"/>
                <a:gd name="T67" fmla="*/ 6 h 116"/>
                <a:gd name="T68" fmla="*/ 15 w 122"/>
                <a:gd name="T69" fmla="*/ 6 h 116"/>
                <a:gd name="T70" fmla="*/ 15 w 122"/>
                <a:gd name="T71" fmla="*/ 7 h 116"/>
                <a:gd name="T72" fmla="*/ 15 w 122"/>
                <a:gd name="T73" fmla="*/ 7 h 116"/>
                <a:gd name="T74" fmla="*/ 15 w 122"/>
                <a:gd name="T75" fmla="*/ 7 h 116"/>
                <a:gd name="T76" fmla="*/ 15 w 122"/>
                <a:gd name="T77" fmla="*/ 9 h 116"/>
                <a:gd name="T78" fmla="*/ 15 w 122"/>
                <a:gd name="T79" fmla="*/ 9 h 116"/>
                <a:gd name="T80" fmla="*/ 15 w 122"/>
                <a:gd name="T81" fmla="*/ 10 h 116"/>
                <a:gd name="T82" fmla="*/ 15 w 122"/>
                <a:gd name="T83" fmla="*/ 11 h 116"/>
                <a:gd name="T84" fmla="*/ 15 w 122"/>
                <a:gd name="T85" fmla="*/ 11 h 116"/>
                <a:gd name="T86" fmla="*/ 14 w 122"/>
                <a:gd name="T87" fmla="*/ 12 h 116"/>
                <a:gd name="T88" fmla="*/ 13 w 122"/>
                <a:gd name="T89" fmla="*/ 13 h 116"/>
                <a:gd name="T90" fmla="*/ 12 w 122"/>
                <a:gd name="T91" fmla="*/ 14 h 116"/>
                <a:gd name="T92" fmla="*/ 12 w 122"/>
                <a:gd name="T93" fmla="*/ 14 h 116"/>
                <a:gd name="T94" fmla="*/ 11 w 122"/>
                <a:gd name="T95" fmla="*/ 14 h 116"/>
                <a:gd name="T96" fmla="*/ 11 w 122"/>
                <a:gd name="T97" fmla="*/ 14 h 116"/>
                <a:gd name="T98" fmla="*/ 10 w 122"/>
                <a:gd name="T99" fmla="*/ 15 h 116"/>
                <a:gd name="T100" fmla="*/ 9 w 122"/>
                <a:gd name="T101" fmla="*/ 15 h 116"/>
                <a:gd name="T102" fmla="*/ 9 w 122"/>
                <a:gd name="T103" fmla="*/ 15 h 116"/>
                <a:gd name="T104" fmla="*/ 8 w 122"/>
                <a:gd name="T105" fmla="*/ 15 h 116"/>
                <a:gd name="T106" fmla="*/ 7 w 122"/>
                <a:gd name="T107" fmla="*/ 15 h 116"/>
                <a:gd name="T108" fmla="*/ 6 w 122"/>
                <a:gd name="T109" fmla="*/ 15 h 116"/>
                <a:gd name="T110" fmla="*/ 6 w 122"/>
                <a:gd name="T111" fmla="*/ 15 h 116"/>
                <a:gd name="T112" fmla="*/ 6 w 122"/>
                <a:gd name="T113" fmla="*/ 15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116"/>
                <a:gd name="T173" fmla="*/ 122 w 122"/>
                <a:gd name="T174" fmla="*/ 116 h 1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116">
                  <a:moveTo>
                    <a:pt x="43" y="116"/>
                  </a:moveTo>
                  <a:lnTo>
                    <a:pt x="38" y="113"/>
                  </a:lnTo>
                  <a:lnTo>
                    <a:pt x="35" y="110"/>
                  </a:lnTo>
                  <a:lnTo>
                    <a:pt x="29" y="108"/>
                  </a:lnTo>
                  <a:lnTo>
                    <a:pt x="25" y="104"/>
                  </a:lnTo>
                  <a:lnTo>
                    <a:pt x="22" y="102"/>
                  </a:lnTo>
                  <a:lnTo>
                    <a:pt x="19" y="100"/>
                  </a:lnTo>
                  <a:lnTo>
                    <a:pt x="18" y="97"/>
                  </a:lnTo>
                  <a:lnTo>
                    <a:pt x="16" y="95"/>
                  </a:lnTo>
                  <a:lnTo>
                    <a:pt x="13" y="93"/>
                  </a:lnTo>
                  <a:lnTo>
                    <a:pt x="11" y="90"/>
                  </a:lnTo>
                  <a:lnTo>
                    <a:pt x="10" y="88"/>
                  </a:lnTo>
                  <a:lnTo>
                    <a:pt x="8" y="85"/>
                  </a:lnTo>
                  <a:lnTo>
                    <a:pt x="6" y="83"/>
                  </a:lnTo>
                  <a:lnTo>
                    <a:pt x="5" y="80"/>
                  </a:lnTo>
                  <a:lnTo>
                    <a:pt x="4" y="76"/>
                  </a:lnTo>
                  <a:lnTo>
                    <a:pt x="3" y="74"/>
                  </a:lnTo>
                  <a:lnTo>
                    <a:pt x="2" y="70"/>
                  </a:lnTo>
                  <a:lnTo>
                    <a:pt x="0" y="68"/>
                  </a:lnTo>
                  <a:lnTo>
                    <a:pt x="0" y="64"/>
                  </a:lnTo>
                  <a:lnTo>
                    <a:pt x="0" y="61"/>
                  </a:lnTo>
                  <a:lnTo>
                    <a:pt x="0" y="56"/>
                  </a:lnTo>
                  <a:lnTo>
                    <a:pt x="2" y="54"/>
                  </a:lnTo>
                  <a:lnTo>
                    <a:pt x="3" y="49"/>
                  </a:lnTo>
                  <a:lnTo>
                    <a:pt x="3" y="45"/>
                  </a:lnTo>
                  <a:lnTo>
                    <a:pt x="4" y="42"/>
                  </a:lnTo>
                  <a:lnTo>
                    <a:pt x="6" y="38"/>
                  </a:lnTo>
                  <a:lnTo>
                    <a:pt x="8" y="33"/>
                  </a:lnTo>
                  <a:lnTo>
                    <a:pt x="11" y="30"/>
                  </a:lnTo>
                  <a:lnTo>
                    <a:pt x="13" y="25"/>
                  </a:lnTo>
                  <a:lnTo>
                    <a:pt x="16" y="22"/>
                  </a:lnTo>
                  <a:lnTo>
                    <a:pt x="19" y="18"/>
                  </a:lnTo>
                  <a:lnTo>
                    <a:pt x="22" y="14"/>
                  </a:lnTo>
                  <a:lnTo>
                    <a:pt x="24" y="11"/>
                  </a:lnTo>
                  <a:lnTo>
                    <a:pt x="28" y="10"/>
                  </a:lnTo>
                  <a:lnTo>
                    <a:pt x="31" y="7"/>
                  </a:lnTo>
                  <a:lnTo>
                    <a:pt x="36" y="5"/>
                  </a:lnTo>
                  <a:lnTo>
                    <a:pt x="38" y="4"/>
                  </a:lnTo>
                  <a:lnTo>
                    <a:pt x="42" y="3"/>
                  </a:lnTo>
                  <a:lnTo>
                    <a:pt x="45" y="1"/>
                  </a:lnTo>
                  <a:lnTo>
                    <a:pt x="49" y="0"/>
                  </a:lnTo>
                  <a:lnTo>
                    <a:pt x="52" y="0"/>
                  </a:lnTo>
                  <a:lnTo>
                    <a:pt x="57" y="0"/>
                  </a:lnTo>
                  <a:lnTo>
                    <a:pt x="60" y="0"/>
                  </a:lnTo>
                  <a:lnTo>
                    <a:pt x="64" y="0"/>
                  </a:lnTo>
                  <a:lnTo>
                    <a:pt x="68" y="0"/>
                  </a:lnTo>
                  <a:lnTo>
                    <a:pt x="71" y="0"/>
                  </a:lnTo>
                  <a:lnTo>
                    <a:pt x="74" y="1"/>
                  </a:lnTo>
                  <a:lnTo>
                    <a:pt x="78" y="3"/>
                  </a:lnTo>
                  <a:lnTo>
                    <a:pt x="81" y="3"/>
                  </a:lnTo>
                  <a:lnTo>
                    <a:pt x="84" y="4"/>
                  </a:lnTo>
                  <a:lnTo>
                    <a:pt x="87" y="6"/>
                  </a:lnTo>
                  <a:lnTo>
                    <a:pt x="90" y="9"/>
                  </a:lnTo>
                  <a:lnTo>
                    <a:pt x="93" y="10"/>
                  </a:lnTo>
                  <a:lnTo>
                    <a:pt x="96" y="11"/>
                  </a:lnTo>
                  <a:lnTo>
                    <a:pt x="100" y="12"/>
                  </a:lnTo>
                  <a:lnTo>
                    <a:pt x="102" y="16"/>
                  </a:lnTo>
                  <a:lnTo>
                    <a:pt x="104" y="17"/>
                  </a:lnTo>
                  <a:lnTo>
                    <a:pt x="106" y="19"/>
                  </a:lnTo>
                  <a:lnTo>
                    <a:pt x="108" y="22"/>
                  </a:lnTo>
                  <a:lnTo>
                    <a:pt x="110" y="24"/>
                  </a:lnTo>
                  <a:lnTo>
                    <a:pt x="112" y="26"/>
                  </a:lnTo>
                  <a:lnTo>
                    <a:pt x="113" y="29"/>
                  </a:lnTo>
                  <a:lnTo>
                    <a:pt x="114" y="31"/>
                  </a:lnTo>
                  <a:lnTo>
                    <a:pt x="115" y="33"/>
                  </a:lnTo>
                  <a:lnTo>
                    <a:pt x="116" y="36"/>
                  </a:lnTo>
                  <a:lnTo>
                    <a:pt x="117" y="39"/>
                  </a:lnTo>
                  <a:lnTo>
                    <a:pt x="119" y="42"/>
                  </a:lnTo>
                  <a:lnTo>
                    <a:pt x="121" y="44"/>
                  </a:lnTo>
                  <a:lnTo>
                    <a:pt x="121" y="46"/>
                  </a:lnTo>
                  <a:lnTo>
                    <a:pt x="121" y="49"/>
                  </a:lnTo>
                  <a:lnTo>
                    <a:pt x="121" y="52"/>
                  </a:lnTo>
                  <a:lnTo>
                    <a:pt x="122" y="55"/>
                  </a:lnTo>
                  <a:lnTo>
                    <a:pt x="122" y="57"/>
                  </a:lnTo>
                  <a:lnTo>
                    <a:pt x="122" y="59"/>
                  </a:lnTo>
                  <a:lnTo>
                    <a:pt x="122" y="63"/>
                  </a:lnTo>
                  <a:lnTo>
                    <a:pt x="122" y="65"/>
                  </a:lnTo>
                  <a:lnTo>
                    <a:pt x="122" y="68"/>
                  </a:lnTo>
                  <a:lnTo>
                    <a:pt x="121" y="70"/>
                  </a:lnTo>
                  <a:lnTo>
                    <a:pt x="121" y="72"/>
                  </a:lnTo>
                  <a:lnTo>
                    <a:pt x="121" y="75"/>
                  </a:lnTo>
                  <a:lnTo>
                    <a:pt x="120" y="77"/>
                  </a:lnTo>
                  <a:lnTo>
                    <a:pt x="119" y="80"/>
                  </a:lnTo>
                  <a:lnTo>
                    <a:pt x="117" y="81"/>
                  </a:lnTo>
                  <a:lnTo>
                    <a:pt x="117" y="84"/>
                  </a:lnTo>
                  <a:lnTo>
                    <a:pt x="115" y="88"/>
                  </a:lnTo>
                  <a:lnTo>
                    <a:pt x="113" y="93"/>
                  </a:lnTo>
                  <a:lnTo>
                    <a:pt x="109" y="96"/>
                  </a:lnTo>
                  <a:lnTo>
                    <a:pt x="107" y="100"/>
                  </a:lnTo>
                  <a:lnTo>
                    <a:pt x="102" y="102"/>
                  </a:lnTo>
                  <a:lnTo>
                    <a:pt x="99" y="106"/>
                  </a:lnTo>
                  <a:lnTo>
                    <a:pt x="96" y="107"/>
                  </a:lnTo>
                  <a:lnTo>
                    <a:pt x="94" y="108"/>
                  </a:lnTo>
                  <a:lnTo>
                    <a:pt x="91" y="108"/>
                  </a:lnTo>
                  <a:lnTo>
                    <a:pt x="89" y="109"/>
                  </a:lnTo>
                  <a:lnTo>
                    <a:pt x="86" y="109"/>
                  </a:lnTo>
                  <a:lnTo>
                    <a:pt x="83" y="110"/>
                  </a:lnTo>
                  <a:lnTo>
                    <a:pt x="81" y="111"/>
                  </a:lnTo>
                  <a:lnTo>
                    <a:pt x="78" y="111"/>
                  </a:lnTo>
                  <a:lnTo>
                    <a:pt x="75" y="113"/>
                  </a:lnTo>
                  <a:lnTo>
                    <a:pt x="73" y="113"/>
                  </a:lnTo>
                  <a:lnTo>
                    <a:pt x="70" y="113"/>
                  </a:lnTo>
                  <a:lnTo>
                    <a:pt x="68" y="115"/>
                  </a:lnTo>
                  <a:lnTo>
                    <a:pt x="65" y="115"/>
                  </a:lnTo>
                  <a:lnTo>
                    <a:pt x="63" y="115"/>
                  </a:lnTo>
                  <a:lnTo>
                    <a:pt x="60" y="115"/>
                  </a:lnTo>
                  <a:lnTo>
                    <a:pt x="58" y="116"/>
                  </a:lnTo>
                  <a:lnTo>
                    <a:pt x="54" y="116"/>
                  </a:lnTo>
                  <a:lnTo>
                    <a:pt x="50" y="116"/>
                  </a:lnTo>
                  <a:lnTo>
                    <a:pt x="48" y="116"/>
                  </a:lnTo>
                  <a:lnTo>
                    <a:pt x="45" y="116"/>
                  </a:lnTo>
                  <a:lnTo>
                    <a:pt x="43" y="116"/>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1" name="Freeform 45"/>
            <p:cNvSpPr>
              <a:spLocks/>
            </p:cNvSpPr>
            <p:nvPr/>
          </p:nvSpPr>
          <p:spPr bwMode="auto">
            <a:xfrm>
              <a:off x="5053" y="1390"/>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1"/>
                  </a:moveTo>
                  <a:lnTo>
                    <a:pt x="0" y="58"/>
                  </a:lnTo>
                  <a:lnTo>
                    <a:pt x="53" y="55"/>
                  </a:lnTo>
                  <a:lnTo>
                    <a:pt x="52" y="0"/>
                  </a:lnTo>
                  <a:lnTo>
                    <a:pt x="1"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2" name="Freeform 46"/>
            <p:cNvSpPr>
              <a:spLocks/>
            </p:cNvSpPr>
            <p:nvPr/>
          </p:nvSpPr>
          <p:spPr bwMode="auto">
            <a:xfrm>
              <a:off x="4896" y="1344"/>
              <a:ext cx="60" cy="54"/>
            </a:xfrm>
            <a:custGeom>
              <a:avLst/>
              <a:gdLst>
                <a:gd name="T0" fmla="*/ 5 w 119"/>
                <a:gd name="T1" fmla="*/ 13 h 109"/>
                <a:gd name="T2" fmla="*/ 4 w 119"/>
                <a:gd name="T3" fmla="*/ 12 h 109"/>
                <a:gd name="T4" fmla="*/ 3 w 119"/>
                <a:gd name="T5" fmla="*/ 12 h 109"/>
                <a:gd name="T6" fmla="*/ 2 w 119"/>
                <a:gd name="T7" fmla="*/ 11 h 109"/>
                <a:gd name="T8" fmla="*/ 2 w 119"/>
                <a:gd name="T9" fmla="*/ 10 h 109"/>
                <a:gd name="T10" fmla="*/ 1 w 119"/>
                <a:gd name="T11" fmla="*/ 10 h 109"/>
                <a:gd name="T12" fmla="*/ 1 w 119"/>
                <a:gd name="T13" fmla="*/ 9 h 109"/>
                <a:gd name="T14" fmla="*/ 1 w 119"/>
                <a:gd name="T15" fmla="*/ 8 h 109"/>
                <a:gd name="T16" fmla="*/ 1 w 119"/>
                <a:gd name="T17" fmla="*/ 7 h 109"/>
                <a:gd name="T18" fmla="*/ 0 w 119"/>
                <a:gd name="T19" fmla="*/ 6 h 109"/>
                <a:gd name="T20" fmla="*/ 0 w 119"/>
                <a:gd name="T21" fmla="*/ 6 h 109"/>
                <a:gd name="T22" fmla="*/ 1 w 119"/>
                <a:gd name="T23" fmla="*/ 5 h 109"/>
                <a:gd name="T24" fmla="*/ 1 w 119"/>
                <a:gd name="T25" fmla="*/ 4 h 109"/>
                <a:gd name="T26" fmla="*/ 2 w 119"/>
                <a:gd name="T27" fmla="*/ 3 h 109"/>
                <a:gd name="T28" fmla="*/ 2 w 119"/>
                <a:gd name="T29" fmla="*/ 2 h 109"/>
                <a:gd name="T30" fmla="*/ 3 w 119"/>
                <a:gd name="T31" fmla="*/ 1 h 109"/>
                <a:gd name="T32" fmla="*/ 4 w 119"/>
                <a:gd name="T33" fmla="*/ 1 h 109"/>
                <a:gd name="T34" fmla="*/ 4 w 119"/>
                <a:gd name="T35" fmla="*/ 0 h 109"/>
                <a:gd name="T36" fmla="*/ 5 w 119"/>
                <a:gd name="T37" fmla="*/ 0 h 109"/>
                <a:gd name="T38" fmla="*/ 6 w 119"/>
                <a:gd name="T39" fmla="*/ 0 h 109"/>
                <a:gd name="T40" fmla="*/ 7 w 119"/>
                <a:gd name="T41" fmla="*/ 0 h 109"/>
                <a:gd name="T42" fmla="*/ 8 w 119"/>
                <a:gd name="T43" fmla="*/ 0 h 109"/>
                <a:gd name="T44" fmla="*/ 9 w 119"/>
                <a:gd name="T45" fmla="*/ 0 h 109"/>
                <a:gd name="T46" fmla="*/ 10 w 119"/>
                <a:gd name="T47" fmla="*/ 0 h 109"/>
                <a:gd name="T48" fmla="*/ 11 w 119"/>
                <a:gd name="T49" fmla="*/ 0 h 109"/>
                <a:gd name="T50" fmla="*/ 12 w 119"/>
                <a:gd name="T51" fmla="*/ 0 h 109"/>
                <a:gd name="T52" fmla="*/ 13 w 119"/>
                <a:gd name="T53" fmla="*/ 1 h 109"/>
                <a:gd name="T54" fmla="*/ 13 w 119"/>
                <a:gd name="T55" fmla="*/ 1 h 109"/>
                <a:gd name="T56" fmla="*/ 14 w 119"/>
                <a:gd name="T57" fmla="*/ 2 h 109"/>
                <a:gd name="T58" fmla="*/ 14 w 119"/>
                <a:gd name="T59" fmla="*/ 3 h 109"/>
                <a:gd name="T60" fmla="*/ 15 w 119"/>
                <a:gd name="T61" fmla="*/ 4 h 109"/>
                <a:gd name="T62" fmla="*/ 15 w 119"/>
                <a:gd name="T63" fmla="*/ 4 h 109"/>
                <a:gd name="T64" fmla="*/ 15 w 119"/>
                <a:gd name="T65" fmla="*/ 5 h 109"/>
                <a:gd name="T66" fmla="*/ 15 w 119"/>
                <a:gd name="T67" fmla="*/ 6 h 109"/>
                <a:gd name="T68" fmla="*/ 15 w 119"/>
                <a:gd name="T69" fmla="*/ 6 h 109"/>
                <a:gd name="T70" fmla="*/ 15 w 119"/>
                <a:gd name="T71" fmla="*/ 7 h 109"/>
                <a:gd name="T72" fmla="*/ 15 w 119"/>
                <a:gd name="T73" fmla="*/ 8 h 109"/>
                <a:gd name="T74" fmla="*/ 15 w 119"/>
                <a:gd name="T75" fmla="*/ 8 h 109"/>
                <a:gd name="T76" fmla="*/ 15 w 119"/>
                <a:gd name="T77" fmla="*/ 9 h 109"/>
                <a:gd name="T78" fmla="*/ 14 w 119"/>
                <a:gd name="T79" fmla="*/ 10 h 109"/>
                <a:gd name="T80" fmla="*/ 14 w 119"/>
                <a:gd name="T81" fmla="*/ 11 h 109"/>
                <a:gd name="T82" fmla="*/ 13 w 119"/>
                <a:gd name="T83" fmla="*/ 12 h 109"/>
                <a:gd name="T84" fmla="*/ 12 w 119"/>
                <a:gd name="T85" fmla="*/ 12 h 109"/>
                <a:gd name="T86" fmla="*/ 11 w 119"/>
                <a:gd name="T87" fmla="*/ 12 h 109"/>
                <a:gd name="T88" fmla="*/ 10 w 119"/>
                <a:gd name="T89" fmla="*/ 12 h 109"/>
                <a:gd name="T90" fmla="*/ 10 w 119"/>
                <a:gd name="T91" fmla="*/ 13 h 109"/>
                <a:gd name="T92" fmla="*/ 9 w 119"/>
                <a:gd name="T93" fmla="*/ 13 h 109"/>
                <a:gd name="T94" fmla="*/ 8 w 119"/>
                <a:gd name="T95" fmla="*/ 13 h 109"/>
                <a:gd name="T96" fmla="*/ 8 w 119"/>
                <a:gd name="T97" fmla="*/ 13 h 109"/>
                <a:gd name="T98" fmla="*/ 7 w 119"/>
                <a:gd name="T99" fmla="*/ 13 h 109"/>
                <a:gd name="T100" fmla="*/ 6 w 119"/>
                <a:gd name="T101" fmla="*/ 13 h 109"/>
                <a:gd name="T102" fmla="*/ 6 w 119"/>
                <a:gd name="T103" fmla="*/ 13 h 109"/>
                <a:gd name="T104" fmla="*/ 6 w 119"/>
                <a:gd name="T105" fmla="*/ 13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09"/>
                <a:gd name="T161" fmla="*/ 119 w 119"/>
                <a:gd name="T162" fmla="*/ 109 h 1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09">
                  <a:moveTo>
                    <a:pt x="41" y="109"/>
                  </a:moveTo>
                  <a:lnTo>
                    <a:pt x="39" y="108"/>
                  </a:lnTo>
                  <a:lnTo>
                    <a:pt x="35" y="106"/>
                  </a:lnTo>
                  <a:lnTo>
                    <a:pt x="32" y="103"/>
                  </a:lnTo>
                  <a:lnTo>
                    <a:pt x="27" y="101"/>
                  </a:lnTo>
                  <a:lnTo>
                    <a:pt x="22" y="99"/>
                  </a:lnTo>
                  <a:lnTo>
                    <a:pt x="19" y="94"/>
                  </a:lnTo>
                  <a:lnTo>
                    <a:pt x="15" y="91"/>
                  </a:lnTo>
                  <a:lnTo>
                    <a:pt x="14" y="89"/>
                  </a:lnTo>
                  <a:lnTo>
                    <a:pt x="11" y="87"/>
                  </a:lnTo>
                  <a:lnTo>
                    <a:pt x="10" y="83"/>
                  </a:lnTo>
                  <a:lnTo>
                    <a:pt x="8" y="81"/>
                  </a:lnTo>
                  <a:lnTo>
                    <a:pt x="7" y="78"/>
                  </a:lnTo>
                  <a:lnTo>
                    <a:pt x="6" y="74"/>
                  </a:lnTo>
                  <a:lnTo>
                    <a:pt x="4" y="71"/>
                  </a:lnTo>
                  <a:lnTo>
                    <a:pt x="2" y="69"/>
                  </a:lnTo>
                  <a:lnTo>
                    <a:pt x="2" y="65"/>
                  </a:lnTo>
                  <a:lnTo>
                    <a:pt x="1" y="62"/>
                  </a:lnTo>
                  <a:lnTo>
                    <a:pt x="1" y="58"/>
                  </a:lnTo>
                  <a:lnTo>
                    <a:pt x="0" y="55"/>
                  </a:lnTo>
                  <a:lnTo>
                    <a:pt x="0" y="51"/>
                  </a:lnTo>
                  <a:lnTo>
                    <a:pt x="0" y="48"/>
                  </a:lnTo>
                  <a:lnTo>
                    <a:pt x="1" y="45"/>
                  </a:lnTo>
                  <a:lnTo>
                    <a:pt x="2" y="41"/>
                  </a:lnTo>
                  <a:lnTo>
                    <a:pt x="2" y="37"/>
                  </a:lnTo>
                  <a:lnTo>
                    <a:pt x="4" y="33"/>
                  </a:lnTo>
                  <a:lnTo>
                    <a:pt x="7" y="30"/>
                  </a:lnTo>
                  <a:lnTo>
                    <a:pt x="9" y="25"/>
                  </a:lnTo>
                  <a:lnTo>
                    <a:pt x="10" y="23"/>
                  </a:lnTo>
                  <a:lnTo>
                    <a:pt x="14" y="18"/>
                  </a:lnTo>
                  <a:lnTo>
                    <a:pt x="16" y="16"/>
                  </a:lnTo>
                  <a:lnTo>
                    <a:pt x="19" y="12"/>
                  </a:lnTo>
                  <a:lnTo>
                    <a:pt x="22" y="11"/>
                  </a:lnTo>
                  <a:lnTo>
                    <a:pt x="25" y="9"/>
                  </a:lnTo>
                  <a:lnTo>
                    <a:pt x="29" y="7"/>
                  </a:lnTo>
                  <a:lnTo>
                    <a:pt x="32" y="4"/>
                  </a:lnTo>
                  <a:lnTo>
                    <a:pt x="35" y="4"/>
                  </a:lnTo>
                  <a:lnTo>
                    <a:pt x="40" y="3"/>
                  </a:lnTo>
                  <a:lnTo>
                    <a:pt x="43" y="2"/>
                  </a:lnTo>
                  <a:lnTo>
                    <a:pt x="47" y="2"/>
                  </a:lnTo>
                  <a:lnTo>
                    <a:pt x="52" y="0"/>
                  </a:lnTo>
                  <a:lnTo>
                    <a:pt x="55" y="0"/>
                  </a:lnTo>
                  <a:lnTo>
                    <a:pt x="59" y="0"/>
                  </a:lnTo>
                  <a:lnTo>
                    <a:pt x="62" y="0"/>
                  </a:lnTo>
                  <a:lnTo>
                    <a:pt x="67" y="0"/>
                  </a:lnTo>
                  <a:lnTo>
                    <a:pt x="69" y="2"/>
                  </a:lnTo>
                  <a:lnTo>
                    <a:pt x="74" y="2"/>
                  </a:lnTo>
                  <a:lnTo>
                    <a:pt x="78" y="3"/>
                  </a:lnTo>
                  <a:lnTo>
                    <a:pt x="81" y="4"/>
                  </a:lnTo>
                  <a:lnTo>
                    <a:pt x="85" y="4"/>
                  </a:lnTo>
                  <a:lnTo>
                    <a:pt x="88" y="5"/>
                  </a:lnTo>
                  <a:lnTo>
                    <a:pt x="92" y="7"/>
                  </a:lnTo>
                  <a:lnTo>
                    <a:pt x="94" y="9"/>
                  </a:lnTo>
                  <a:lnTo>
                    <a:pt x="98" y="11"/>
                  </a:lnTo>
                  <a:lnTo>
                    <a:pt x="100" y="12"/>
                  </a:lnTo>
                  <a:lnTo>
                    <a:pt x="103" y="15"/>
                  </a:lnTo>
                  <a:lnTo>
                    <a:pt x="105" y="17"/>
                  </a:lnTo>
                  <a:lnTo>
                    <a:pt x="107" y="18"/>
                  </a:lnTo>
                  <a:lnTo>
                    <a:pt x="110" y="22"/>
                  </a:lnTo>
                  <a:lnTo>
                    <a:pt x="112" y="25"/>
                  </a:lnTo>
                  <a:lnTo>
                    <a:pt x="116" y="31"/>
                  </a:lnTo>
                  <a:lnTo>
                    <a:pt x="116" y="33"/>
                  </a:lnTo>
                  <a:lnTo>
                    <a:pt x="117" y="36"/>
                  </a:lnTo>
                  <a:lnTo>
                    <a:pt x="117" y="38"/>
                  </a:lnTo>
                  <a:lnTo>
                    <a:pt x="118" y="42"/>
                  </a:lnTo>
                  <a:lnTo>
                    <a:pt x="118" y="45"/>
                  </a:lnTo>
                  <a:lnTo>
                    <a:pt x="118" y="47"/>
                  </a:lnTo>
                  <a:lnTo>
                    <a:pt x="118" y="49"/>
                  </a:lnTo>
                  <a:lnTo>
                    <a:pt x="119" y="52"/>
                  </a:lnTo>
                  <a:lnTo>
                    <a:pt x="118" y="55"/>
                  </a:lnTo>
                  <a:lnTo>
                    <a:pt x="118" y="57"/>
                  </a:lnTo>
                  <a:lnTo>
                    <a:pt x="118" y="61"/>
                  </a:lnTo>
                  <a:lnTo>
                    <a:pt x="118" y="63"/>
                  </a:lnTo>
                  <a:lnTo>
                    <a:pt x="118" y="65"/>
                  </a:lnTo>
                  <a:lnTo>
                    <a:pt x="117" y="68"/>
                  </a:lnTo>
                  <a:lnTo>
                    <a:pt x="117" y="70"/>
                  </a:lnTo>
                  <a:lnTo>
                    <a:pt x="116" y="73"/>
                  </a:lnTo>
                  <a:lnTo>
                    <a:pt x="114" y="77"/>
                  </a:lnTo>
                  <a:lnTo>
                    <a:pt x="112" y="81"/>
                  </a:lnTo>
                  <a:lnTo>
                    <a:pt x="110" y="86"/>
                  </a:lnTo>
                  <a:lnTo>
                    <a:pt x="108" y="89"/>
                  </a:lnTo>
                  <a:lnTo>
                    <a:pt x="105" y="91"/>
                  </a:lnTo>
                  <a:lnTo>
                    <a:pt x="103" y="95"/>
                  </a:lnTo>
                  <a:lnTo>
                    <a:pt x="99" y="96"/>
                  </a:lnTo>
                  <a:lnTo>
                    <a:pt x="95" y="99"/>
                  </a:lnTo>
                  <a:lnTo>
                    <a:pt x="91" y="101"/>
                  </a:lnTo>
                  <a:lnTo>
                    <a:pt x="87" y="102"/>
                  </a:lnTo>
                  <a:lnTo>
                    <a:pt x="85" y="102"/>
                  </a:lnTo>
                  <a:lnTo>
                    <a:pt x="81" y="102"/>
                  </a:lnTo>
                  <a:lnTo>
                    <a:pt x="79" y="103"/>
                  </a:lnTo>
                  <a:lnTo>
                    <a:pt x="77" y="103"/>
                  </a:lnTo>
                  <a:lnTo>
                    <a:pt x="74" y="104"/>
                  </a:lnTo>
                  <a:lnTo>
                    <a:pt x="71" y="104"/>
                  </a:lnTo>
                  <a:lnTo>
                    <a:pt x="68" y="104"/>
                  </a:lnTo>
                  <a:lnTo>
                    <a:pt x="67" y="106"/>
                  </a:lnTo>
                  <a:lnTo>
                    <a:pt x="64" y="106"/>
                  </a:lnTo>
                  <a:lnTo>
                    <a:pt x="61" y="106"/>
                  </a:lnTo>
                  <a:lnTo>
                    <a:pt x="59" y="106"/>
                  </a:lnTo>
                  <a:lnTo>
                    <a:pt x="56" y="108"/>
                  </a:lnTo>
                  <a:lnTo>
                    <a:pt x="53" y="108"/>
                  </a:lnTo>
                  <a:lnTo>
                    <a:pt x="49" y="109"/>
                  </a:lnTo>
                  <a:lnTo>
                    <a:pt x="46" y="109"/>
                  </a:lnTo>
                  <a:lnTo>
                    <a:pt x="43" y="109"/>
                  </a:lnTo>
                  <a:lnTo>
                    <a:pt x="41" y="109"/>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3" name="Freeform 47"/>
            <p:cNvSpPr>
              <a:spLocks/>
            </p:cNvSpPr>
            <p:nvPr/>
          </p:nvSpPr>
          <p:spPr bwMode="auto">
            <a:xfrm>
              <a:off x="5112" y="1425"/>
              <a:ext cx="34" cy="27"/>
            </a:xfrm>
            <a:custGeom>
              <a:avLst/>
              <a:gdLst>
                <a:gd name="T0" fmla="*/ 3 w 69"/>
                <a:gd name="T1" fmla="*/ 0 h 56"/>
                <a:gd name="T2" fmla="*/ 2 w 69"/>
                <a:gd name="T3" fmla="*/ 0 h 56"/>
                <a:gd name="T4" fmla="*/ 2 w 69"/>
                <a:gd name="T5" fmla="*/ 0 h 56"/>
                <a:gd name="T6" fmla="*/ 2 w 69"/>
                <a:gd name="T7" fmla="*/ 1 h 56"/>
                <a:gd name="T8" fmla="*/ 2 w 69"/>
                <a:gd name="T9" fmla="*/ 1 h 56"/>
                <a:gd name="T10" fmla="*/ 2 w 69"/>
                <a:gd name="T11" fmla="*/ 2 h 56"/>
                <a:gd name="T12" fmla="*/ 1 w 69"/>
                <a:gd name="T13" fmla="*/ 2 h 56"/>
                <a:gd name="T14" fmla="*/ 1 w 69"/>
                <a:gd name="T15" fmla="*/ 3 h 56"/>
                <a:gd name="T16" fmla="*/ 1 w 69"/>
                <a:gd name="T17" fmla="*/ 3 h 56"/>
                <a:gd name="T18" fmla="*/ 1 w 69"/>
                <a:gd name="T19" fmla="*/ 3 h 56"/>
                <a:gd name="T20" fmla="*/ 1 w 69"/>
                <a:gd name="T21" fmla="*/ 3 h 56"/>
                <a:gd name="T22" fmla="*/ 0 w 69"/>
                <a:gd name="T23" fmla="*/ 4 h 56"/>
                <a:gd name="T24" fmla="*/ 0 w 69"/>
                <a:gd name="T25" fmla="*/ 4 h 56"/>
                <a:gd name="T26" fmla="*/ 0 w 69"/>
                <a:gd name="T27" fmla="*/ 5 h 56"/>
                <a:gd name="T28" fmla="*/ 0 w 69"/>
                <a:gd name="T29" fmla="*/ 5 h 56"/>
                <a:gd name="T30" fmla="*/ 0 w 69"/>
                <a:gd name="T31" fmla="*/ 6 h 56"/>
                <a:gd name="T32" fmla="*/ 0 w 69"/>
                <a:gd name="T33" fmla="*/ 6 h 56"/>
                <a:gd name="T34" fmla="*/ 0 w 69"/>
                <a:gd name="T35" fmla="*/ 6 h 56"/>
                <a:gd name="T36" fmla="*/ 0 w 69"/>
                <a:gd name="T37" fmla="*/ 6 h 56"/>
                <a:gd name="T38" fmla="*/ 5 w 69"/>
                <a:gd name="T39" fmla="*/ 6 h 56"/>
                <a:gd name="T40" fmla="*/ 8 w 69"/>
                <a:gd name="T41" fmla="*/ 0 h 56"/>
                <a:gd name="T42" fmla="*/ 3 w 69"/>
                <a:gd name="T43" fmla="*/ 0 h 56"/>
                <a:gd name="T44" fmla="*/ 3 w 69"/>
                <a:gd name="T45" fmla="*/ 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6"/>
                <a:gd name="T71" fmla="*/ 69 w 69"/>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6">
                  <a:moveTo>
                    <a:pt x="25" y="0"/>
                  </a:moveTo>
                  <a:lnTo>
                    <a:pt x="23" y="3"/>
                  </a:lnTo>
                  <a:lnTo>
                    <a:pt x="22" y="5"/>
                  </a:lnTo>
                  <a:lnTo>
                    <a:pt x="20" y="9"/>
                  </a:lnTo>
                  <a:lnTo>
                    <a:pt x="17" y="12"/>
                  </a:lnTo>
                  <a:lnTo>
                    <a:pt x="16" y="17"/>
                  </a:lnTo>
                  <a:lnTo>
                    <a:pt x="13" y="22"/>
                  </a:lnTo>
                  <a:lnTo>
                    <a:pt x="12" y="24"/>
                  </a:lnTo>
                  <a:lnTo>
                    <a:pt x="12" y="26"/>
                  </a:lnTo>
                  <a:lnTo>
                    <a:pt x="11" y="28"/>
                  </a:lnTo>
                  <a:lnTo>
                    <a:pt x="10" y="31"/>
                  </a:lnTo>
                  <a:lnTo>
                    <a:pt x="7" y="36"/>
                  </a:lnTo>
                  <a:lnTo>
                    <a:pt x="5" y="39"/>
                  </a:lnTo>
                  <a:lnTo>
                    <a:pt x="4" y="44"/>
                  </a:lnTo>
                  <a:lnTo>
                    <a:pt x="3" y="48"/>
                  </a:lnTo>
                  <a:lnTo>
                    <a:pt x="2" y="50"/>
                  </a:lnTo>
                  <a:lnTo>
                    <a:pt x="0" y="54"/>
                  </a:lnTo>
                  <a:lnTo>
                    <a:pt x="0" y="55"/>
                  </a:lnTo>
                  <a:lnTo>
                    <a:pt x="0" y="56"/>
                  </a:lnTo>
                  <a:lnTo>
                    <a:pt x="46" y="56"/>
                  </a:lnTo>
                  <a:lnTo>
                    <a:pt x="69"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4" name="Freeform 48"/>
            <p:cNvSpPr>
              <a:spLocks/>
            </p:cNvSpPr>
            <p:nvPr/>
          </p:nvSpPr>
          <p:spPr bwMode="auto">
            <a:xfrm>
              <a:off x="4783" y="1423"/>
              <a:ext cx="35" cy="28"/>
            </a:xfrm>
            <a:custGeom>
              <a:avLst/>
              <a:gdLst>
                <a:gd name="T0" fmla="*/ 3 w 70"/>
                <a:gd name="T1" fmla="*/ 0 h 55"/>
                <a:gd name="T2" fmla="*/ 3 w 70"/>
                <a:gd name="T3" fmla="*/ 1 h 55"/>
                <a:gd name="T4" fmla="*/ 2 w 70"/>
                <a:gd name="T5" fmla="*/ 1 h 55"/>
                <a:gd name="T6" fmla="*/ 2 w 70"/>
                <a:gd name="T7" fmla="*/ 1 h 55"/>
                <a:gd name="T8" fmla="*/ 2 w 70"/>
                <a:gd name="T9" fmla="*/ 2 h 55"/>
                <a:gd name="T10" fmla="*/ 1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3"/>
                  </a:lnTo>
                  <a:lnTo>
                    <a:pt x="21" y="6"/>
                  </a:lnTo>
                  <a:lnTo>
                    <a:pt x="20" y="8"/>
                  </a:lnTo>
                  <a:lnTo>
                    <a:pt x="18" y="13"/>
                  </a:lnTo>
                  <a:lnTo>
                    <a:pt x="15" y="16"/>
                  </a:lnTo>
                  <a:lnTo>
                    <a:pt x="13" y="21"/>
                  </a:lnTo>
                  <a:lnTo>
                    <a:pt x="12" y="23"/>
                  </a:lnTo>
                  <a:lnTo>
                    <a:pt x="11" y="27"/>
                  </a:lnTo>
                  <a:lnTo>
                    <a:pt x="11" y="29"/>
                  </a:lnTo>
                  <a:lnTo>
                    <a:pt x="9" y="31"/>
                  </a:lnTo>
                  <a:lnTo>
                    <a:pt x="7" y="36"/>
                  </a:lnTo>
                  <a:lnTo>
                    <a:pt x="6" y="40"/>
                  </a:lnTo>
                  <a:lnTo>
                    <a:pt x="4" y="44"/>
                  </a:lnTo>
                  <a:lnTo>
                    <a:pt x="2" y="48"/>
                  </a:lnTo>
                  <a:lnTo>
                    <a:pt x="1" y="51"/>
                  </a:lnTo>
                  <a:lnTo>
                    <a:pt x="1" y="53"/>
                  </a:lnTo>
                  <a:lnTo>
                    <a:pt x="0" y="55"/>
                  </a:lnTo>
                  <a:lnTo>
                    <a:pt x="46" y="55"/>
                  </a:lnTo>
                  <a:lnTo>
                    <a:pt x="70" y="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5" name="Freeform 49"/>
            <p:cNvSpPr>
              <a:spLocks/>
            </p:cNvSpPr>
            <p:nvPr/>
          </p:nvSpPr>
          <p:spPr bwMode="auto">
            <a:xfrm>
              <a:off x="4862" y="1425"/>
              <a:ext cx="35" cy="27"/>
            </a:xfrm>
            <a:custGeom>
              <a:avLst/>
              <a:gdLst>
                <a:gd name="T0" fmla="*/ 3 w 70"/>
                <a:gd name="T1" fmla="*/ 0 h 55"/>
                <a:gd name="T2" fmla="*/ 3 w 70"/>
                <a:gd name="T3" fmla="*/ 0 h 55"/>
                <a:gd name="T4" fmla="*/ 2 w 70"/>
                <a:gd name="T5" fmla="*/ 0 h 55"/>
                <a:gd name="T6" fmla="*/ 2 w 70"/>
                <a:gd name="T7" fmla="*/ 0 h 55"/>
                <a:gd name="T8" fmla="*/ 2 w 70"/>
                <a:gd name="T9" fmla="*/ 1 h 55"/>
                <a:gd name="T10" fmla="*/ 2 w 70"/>
                <a:gd name="T11" fmla="*/ 2 h 55"/>
                <a:gd name="T12" fmla="*/ 1 w 70"/>
                <a:gd name="T13" fmla="*/ 2 h 55"/>
                <a:gd name="T14" fmla="*/ 1 w 70"/>
                <a:gd name="T15" fmla="*/ 2 h 55"/>
                <a:gd name="T16" fmla="*/ 1 w 70"/>
                <a:gd name="T17" fmla="*/ 3 h 55"/>
                <a:gd name="T18" fmla="*/ 1 w 70"/>
                <a:gd name="T19" fmla="*/ 3 h 55"/>
                <a:gd name="T20" fmla="*/ 1 w 70"/>
                <a:gd name="T21" fmla="*/ 3 h 55"/>
                <a:gd name="T22" fmla="*/ 1 w 70"/>
                <a:gd name="T23" fmla="*/ 4 h 55"/>
                <a:gd name="T24" fmla="*/ 1 w 70"/>
                <a:gd name="T25" fmla="*/ 4 h 55"/>
                <a:gd name="T26" fmla="*/ 1 w 70"/>
                <a:gd name="T27" fmla="*/ 5 h 55"/>
                <a:gd name="T28" fmla="*/ 1 w 70"/>
                <a:gd name="T29" fmla="*/ 5 h 55"/>
                <a:gd name="T30" fmla="*/ 1 w 70"/>
                <a:gd name="T31" fmla="*/ 6 h 55"/>
                <a:gd name="T32" fmla="*/ 0 w 70"/>
                <a:gd name="T33" fmla="*/ 6 h 55"/>
                <a:gd name="T34" fmla="*/ 0 w 70"/>
                <a:gd name="T35" fmla="*/ 6 h 55"/>
                <a:gd name="T36" fmla="*/ 0 w 70"/>
                <a:gd name="T37" fmla="*/ 6 h 55"/>
                <a:gd name="T38" fmla="*/ 6 w 70"/>
                <a:gd name="T39" fmla="*/ 6 h 55"/>
                <a:gd name="T40" fmla="*/ 9 w 70"/>
                <a:gd name="T41" fmla="*/ 0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2"/>
                  </a:lnTo>
                  <a:lnTo>
                    <a:pt x="22" y="5"/>
                  </a:lnTo>
                  <a:lnTo>
                    <a:pt x="20" y="7"/>
                  </a:lnTo>
                  <a:lnTo>
                    <a:pt x="18" y="12"/>
                  </a:lnTo>
                  <a:lnTo>
                    <a:pt x="17" y="16"/>
                  </a:lnTo>
                  <a:lnTo>
                    <a:pt x="14" y="20"/>
                  </a:lnTo>
                  <a:lnTo>
                    <a:pt x="13" y="23"/>
                  </a:lnTo>
                  <a:lnTo>
                    <a:pt x="12" y="25"/>
                  </a:lnTo>
                  <a:lnTo>
                    <a:pt x="11" y="28"/>
                  </a:lnTo>
                  <a:lnTo>
                    <a:pt x="11" y="30"/>
                  </a:lnTo>
                  <a:lnTo>
                    <a:pt x="9" y="35"/>
                  </a:lnTo>
                  <a:lnTo>
                    <a:pt x="6" y="39"/>
                  </a:lnTo>
                  <a:lnTo>
                    <a:pt x="5" y="42"/>
                  </a:lnTo>
                  <a:lnTo>
                    <a:pt x="4" y="46"/>
                  </a:lnTo>
                  <a:lnTo>
                    <a:pt x="3" y="49"/>
                  </a:lnTo>
                  <a:lnTo>
                    <a:pt x="0" y="52"/>
                  </a:lnTo>
                  <a:lnTo>
                    <a:pt x="0" y="54"/>
                  </a:lnTo>
                  <a:lnTo>
                    <a:pt x="0" y="55"/>
                  </a:lnTo>
                  <a:lnTo>
                    <a:pt x="48" y="55"/>
                  </a:lnTo>
                  <a:lnTo>
                    <a:pt x="70" y="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6" name="Freeform 50"/>
            <p:cNvSpPr>
              <a:spLocks/>
            </p:cNvSpPr>
            <p:nvPr/>
          </p:nvSpPr>
          <p:spPr bwMode="auto">
            <a:xfrm>
              <a:off x="4940" y="1423"/>
              <a:ext cx="34" cy="28"/>
            </a:xfrm>
            <a:custGeom>
              <a:avLst/>
              <a:gdLst>
                <a:gd name="T0" fmla="*/ 3 w 69"/>
                <a:gd name="T1" fmla="*/ 0 h 55"/>
                <a:gd name="T2" fmla="*/ 2 w 69"/>
                <a:gd name="T3" fmla="*/ 1 h 55"/>
                <a:gd name="T4" fmla="*/ 2 w 69"/>
                <a:gd name="T5" fmla="*/ 1 h 55"/>
                <a:gd name="T6" fmla="*/ 2 w 69"/>
                <a:gd name="T7" fmla="*/ 1 h 55"/>
                <a:gd name="T8" fmla="*/ 2 w 69"/>
                <a:gd name="T9" fmla="*/ 2 h 55"/>
                <a:gd name="T10" fmla="*/ 1 w 69"/>
                <a:gd name="T11" fmla="*/ 2 h 55"/>
                <a:gd name="T12" fmla="*/ 1 w 69"/>
                <a:gd name="T13" fmla="*/ 3 h 55"/>
                <a:gd name="T14" fmla="*/ 1 w 69"/>
                <a:gd name="T15" fmla="*/ 3 h 55"/>
                <a:gd name="T16" fmla="*/ 1 w 69"/>
                <a:gd name="T17" fmla="*/ 4 h 55"/>
                <a:gd name="T18" fmla="*/ 1 w 69"/>
                <a:gd name="T19" fmla="*/ 4 h 55"/>
                <a:gd name="T20" fmla="*/ 1 w 69"/>
                <a:gd name="T21" fmla="*/ 4 h 55"/>
                <a:gd name="T22" fmla="*/ 0 w 69"/>
                <a:gd name="T23" fmla="*/ 5 h 55"/>
                <a:gd name="T24" fmla="*/ 0 w 69"/>
                <a:gd name="T25" fmla="*/ 5 h 55"/>
                <a:gd name="T26" fmla="*/ 0 w 69"/>
                <a:gd name="T27" fmla="*/ 6 h 55"/>
                <a:gd name="T28" fmla="*/ 0 w 69"/>
                <a:gd name="T29" fmla="*/ 6 h 55"/>
                <a:gd name="T30" fmla="*/ 0 w 69"/>
                <a:gd name="T31" fmla="*/ 7 h 55"/>
                <a:gd name="T32" fmla="*/ 0 w 69"/>
                <a:gd name="T33" fmla="*/ 7 h 55"/>
                <a:gd name="T34" fmla="*/ 0 w 69"/>
                <a:gd name="T35" fmla="*/ 7 h 55"/>
                <a:gd name="T36" fmla="*/ 0 w 69"/>
                <a:gd name="T37" fmla="*/ 7 h 55"/>
                <a:gd name="T38" fmla="*/ 5 w 69"/>
                <a:gd name="T39" fmla="*/ 7 h 55"/>
                <a:gd name="T40" fmla="*/ 8 w 69"/>
                <a:gd name="T41" fmla="*/ 1 h 55"/>
                <a:gd name="T42" fmla="*/ 3 w 69"/>
                <a:gd name="T43" fmla="*/ 0 h 55"/>
                <a:gd name="T44" fmla="*/ 3 w 69"/>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5"/>
                <a:gd name="T71" fmla="*/ 69 w 69"/>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5">
                  <a:moveTo>
                    <a:pt x="24" y="0"/>
                  </a:moveTo>
                  <a:lnTo>
                    <a:pt x="21" y="3"/>
                  </a:lnTo>
                  <a:lnTo>
                    <a:pt x="20" y="6"/>
                  </a:lnTo>
                  <a:lnTo>
                    <a:pt x="18" y="8"/>
                  </a:lnTo>
                  <a:lnTo>
                    <a:pt x="16" y="13"/>
                  </a:lnTo>
                  <a:lnTo>
                    <a:pt x="14" y="16"/>
                  </a:lnTo>
                  <a:lnTo>
                    <a:pt x="12" y="21"/>
                  </a:lnTo>
                  <a:lnTo>
                    <a:pt x="11" y="23"/>
                  </a:lnTo>
                  <a:lnTo>
                    <a:pt x="11" y="27"/>
                  </a:lnTo>
                  <a:lnTo>
                    <a:pt x="10" y="29"/>
                  </a:lnTo>
                  <a:lnTo>
                    <a:pt x="8" y="31"/>
                  </a:lnTo>
                  <a:lnTo>
                    <a:pt x="7" y="36"/>
                  </a:lnTo>
                  <a:lnTo>
                    <a:pt x="5" y="40"/>
                  </a:lnTo>
                  <a:lnTo>
                    <a:pt x="4" y="44"/>
                  </a:lnTo>
                  <a:lnTo>
                    <a:pt x="1" y="48"/>
                  </a:lnTo>
                  <a:lnTo>
                    <a:pt x="1" y="51"/>
                  </a:lnTo>
                  <a:lnTo>
                    <a:pt x="0" y="53"/>
                  </a:lnTo>
                  <a:lnTo>
                    <a:pt x="0" y="55"/>
                  </a:lnTo>
                  <a:lnTo>
                    <a:pt x="45" y="55"/>
                  </a:lnTo>
                  <a:lnTo>
                    <a:pt x="69" y="3"/>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7" name="Freeform 51"/>
            <p:cNvSpPr>
              <a:spLocks/>
            </p:cNvSpPr>
            <p:nvPr/>
          </p:nvSpPr>
          <p:spPr bwMode="auto">
            <a:xfrm>
              <a:off x="5024" y="1423"/>
              <a:ext cx="35" cy="28"/>
            </a:xfrm>
            <a:custGeom>
              <a:avLst/>
              <a:gdLst>
                <a:gd name="T0" fmla="*/ 3 w 70"/>
                <a:gd name="T1" fmla="*/ 0 h 55"/>
                <a:gd name="T2" fmla="*/ 2 w 70"/>
                <a:gd name="T3" fmla="*/ 1 h 55"/>
                <a:gd name="T4" fmla="*/ 2 w 70"/>
                <a:gd name="T5" fmla="*/ 1 h 55"/>
                <a:gd name="T6" fmla="*/ 2 w 70"/>
                <a:gd name="T7" fmla="*/ 1 h 55"/>
                <a:gd name="T8" fmla="*/ 2 w 70"/>
                <a:gd name="T9" fmla="*/ 2 h 55"/>
                <a:gd name="T10" fmla="*/ 2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5" y="0"/>
                  </a:moveTo>
                  <a:lnTo>
                    <a:pt x="23" y="3"/>
                  </a:lnTo>
                  <a:lnTo>
                    <a:pt x="20" y="6"/>
                  </a:lnTo>
                  <a:lnTo>
                    <a:pt x="19" y="8"/>
                  </a:lnTo>
                  <a:lnTo>
                    <a:pt x="17" y="13"/>
                  </a:lnTo>
                  <a:lnTo>
                    <a:pt x="16" y="16"/>
                  </a:lnTo>
                  <a:lnTo>
                    <a:pt x="13" y="21"/>
                  </a:lnTo>
                  <a:lnTo>
                    <a:pt x="12" y="23"/>
                  </a:lnTo>
                  <a:lnTo>
                    <a:pt x="11" y="27"/>
                  </a:lnTo>
                  <a:lnTo>
                    <a:pt x="11" y="29"/>
                  </a:lnTo>
                  <a:lnTo>
                    <a:pt x="9" y="31"/>
                  </a:lnTo>
                  <a:lnTo>
                    <a:pt x="7" y="36"/>
                  </a:lnTo>
                  <a:lnTo>
                    <a:pt x="6" y="40"/>
                  </a:lnTo>
                  <a:lnTo>
                    <a:pt x="4" y="44"/>
                  </a:lnTo>
                  <a:lnTo>
                    <a:pt x="3" y="48"/>
                  </a:lnTo>
                  <a:lnTo>
                    <a:pt x="1" y="51"/>
                  </a:lnTo>
                  <a:lnTo>
                    <a:pt x="1" y="53"/>
                  </a:lnTo>
                  <a:lnTo>
                    <a:pt x="0" y="55"/>
                  </a:lnTo>
                  <a:lnTo>
                    <a:pt x="46" y="55"/>
                  </a:lnTo>
                  <a:lnTo>
                    <a:pt x="70"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8" name="Freeform 52"/>
            <p:cNvSpPr>
              <a:spLocks/>
            </p:cNvSpPr>
            <p:nvPr/>
          </p:nvSpPr>
          <p:spPr bwMode="auto">
            <a:xfrm>
              <a:off x="5283" y="1407"/>
              <a:ext cx="65" cy="50"/>
            </a:xfrm>
            <a:custGeom>
              <a:avLst/>
              <a:gdLst>
                <a:gd name="T0" fmla="*/ 1 w 130"/>
                <a:gd name="T1" fmla="*/ 13 h 100"/>
                <a:gd name="T2" fmla="*/ 1 w 130"/>
                <a:gd name="T3" fmla="*/ 13 h 100"/>
                <a:gd name="T4" fmla="*/ 1 w 130"/>
                <a:gd name="T5" fmla="*/ 13 h 100"/>
                <a:gd name="T6" fmla="*/ 2 w 130"/>
                <a:gd name="T7" fmla="*/ 13 h 100"/>
                <a:gd name="T8" fmla="*/ 3 w 130"/>
                <a:gd name="T9" fmla="*/ 13 h 100"/>
                <a:gd name="T10" fmla="*/ 4 w 130"/>
                <a:gd name="T11" fmla="*/ 13 h 100"/>
                <a:gd name="T12" fmla="*/ 5 w 130"/>
                <a:gd name="T13" fmla="*/ 13 h 100"/>
                <a:gd name="T14" fmla="*/ 5 w 130"/>
                <a:gd name="T15" fmla="*/ 13 h 100"/>
                <a:gd name="T16" fmla="*/ 6 w 130"/>
                <a:gd name="T17" fmla="*/ 13 h 100"/>
                <a:gd name="T18" fmla="*/ 7 w 130"/>
                <a:gd name="T19" fmla="*/ 13 h 100"/>
                <a:gd name="T20" fmla="*/ 7 w 130"/>
                <a:gd name="T21" fmla="*/ 13 h 100"/>
                <a:gd name="T22" fmla="*/ 8 w 130"/>
                <a:gd name="T23" fmla="*/ 13 h 100"/>
                <a:gd name="T24" fmla="*/ 8 w 130"/>
                <a:gd name="T25" fmla="*/ 13 h 100"/>
                <a:gd name="T26" fmla="*/ 9 w 130"/>
                <a:gd name="T27" fmla="*/ 13 h 100"/>
                <a:gd name="T28" fmla="*/ 10 w 130"/>
                <a:gd name="T29" fmla="*/ 13 h 100"/>
                <a:gd name="T30" fmla="*/ 11 w 130"/>
                <a:gd name="T31" fmla="*/ 13 h 100"/>
                <a:gd name="T32" fmla="*/ 12 w 130"/>
                <a:gd name="T33" fmla="*/ 13 h 100"/>
                <a:gd name="T34" fmla="*/ 13 w 130"/>
                <a:gd name="T35" fmla="*/ 13 h 100"/>
                <a:gd name="T36" fmla="*/ 14 w 130"/>
                <a:gd name="T37" fmla="*/ 13 h 100"/>
                <a:gd name="T38" fmla="*/ 14 w 130"/>
                <a:gd name="T39" fmla="*/ 13 h 100"/>
                <a:gd name="T40" fmla="*/ 15 w 130"/>
                <a:gd name="T41" fmla="*/ 13 h 100"/>
                <a:gd name="T42" fmla="*/ 15 w 130"/>
                <a:gd name="T43" fmla="*/ 12 h 100"/>
                <a:gd name="T44" fmla="*/ 15 w 130"/>
                <a:gd name="T45" fmla="*/ 11 h 100"/>
                <a:gd name="T46" fmla="*/ 16 w 130"/>
                <a:gd name="T47" fmla="*/ 11 h 100"/>
                <a:gd name="T48" fmla="*/ 16 w 130"/>
                <a:gd name="T49" fmla="*/ 10 h 100"/>
                <a:gd name="T50" fmla="*/ 16 w 130"/>
                <a:gd name="T51" fmla="*/ 9 h 100"/>
                <a:gd name="T52" fmla="*/ 16 w 130"/>
                <a:gd name="T53" fmla="*/ 7 h 100"/>
                <a:gd name="T54" fmla="*/ 16 w 130"/>
                <a:gd name="T55" fmla="*/ 6 h 100"/>
                <a:gd name="T56" fmla="*/ 16 w 130"/>
                <a:gd name="T57" fmla="*/ 5 h 100"/>
                <a:gd name="T58" fmla="*/ 16 w 130"/>
                <a:gd name="T59" fmla="*/ 3 h 100"/>
                <a:gd name="T60" fmla="*/ 16 w 130"/>
                <a:gd name="T61" fmla="*/ 3 h 100"/>
                <a:gd name="T62" fmla="*/ 16 w 130"/>
                <a:gd name="T63" fmla="*/ 3 h 100"/>
                <a:gd name="T64" fmla="*/ 16 w 130"/>
                <a:gd name="T65" fmla="*/ 2 h 100"/>
                <a:gd name="T66" fmla="*/ 16 w 130"/>
                <a:gd name="T67" fmla="*/ 1 h 100"/>
                <a:gd name="T68" fmla="*/ 16 w 130"/>
                <a:gd name="T69" fmla="*/ 1 h 100"/>
                <a:gd name="T70" fmla="*/ 15 w 130"/>
                <a:gd name="T71" fmla="*/ 1 h 100"/>
                <a:gd name="T72" fmla="*/ 14 w 130"/>
                <a:gd name="T73" fmla="*/ 1 h 100"/>
                <a:gd name="T74" fmla="*/ 13 w 130"/>
                <a:gd name="T75" fmla="*/ 0 h 100"/>
                <a:gd name="T76" fmla="*/ 12 w 130"/>
                <a:gd name="T77" fmla="*/ 0 h 100"/>
                <a:gd name="T78" fmla="*/ 12 w 130"/>
                <a:gd name="T79" fmla="*/ 0 h 100"/>
                <a:gd name="T80" fmla="*/ 11 w 130"/>
                <a:gd name="T81" fmla="*/ 0 h 100"/>
                <a:gd name="T82" fmla="*/ 11 w 130"/>
                <a:gd name="T83" fmla="*/ 0 h 100"/>
                <a:gd name="T84" fmla="*/ 10 w 130"/>
                <a:gd name="T85" fmla="*/ 0 h 100"/>
                <a:gd name="T86" fmla="*/ 9 w 130"/>
                <a:gd name="T87" fmla="*/ 0 h 100"/>
                <a:gd name="T88" fmla="*/ 9 w 130"/>
                <a:gd name="T89" fmla="*/ 0 h 100"/>
                <a:gd name="T90" fmla="*/ 8 w 130"/>
                <a:gd name="T91" fmla="*/ 0 h 100"/>
                <a:gd name="T92" fmla="*/ 7 w 130"/>
                <a:gd name="T93" fmla="*/ 0 h 100"/>
                <a:gd name="T94" fmla="*/ 7 w 130"/>
                <a:gd name="T95" fmla="*/ 0 h 100"/>
                <a:gd name="T96" fmla="*/ 6 w 130"/>
                <a:gd name="T97" fmla="*/ 0 h 100"/>
                <a:gd name="T98" fmla="*/ 5 w 130"/>
                <a:gd name="T99" fmla="*/ 0 h 100"/>
                <a:gd name="T100" fmla="*/ 5 w 130"/>
                <a:gd name="T101" fmla="*/ 0 h 100"/>
                <a:gd name="T102" fmla="*/ 4 w 130"/>
                <a:gd name="T103" fmla="*/ 0 h 100"/>
                <a:gd name="T104" fmla="*/ 3 w 130"/>
                <a:gd name="T105" fmla="*/ 0 h 100"/>
                <a:gd name="T106" fmla="*/ 2 w 130"/>
                <a:gd name="T107" fmla="*/ 0 h 100"/>
                <a:gd name="T108" fmla="*/ 2 w 130"/>
                <a:gd name="T109" fmla="*/ 0 h 100"/>
                <a:gd name="T110" fmla="*/ 1 w 130"/>
                <a:gd name="T111" fmla="*/ 0 h 100"/>
                <a:gd name="T112" fmla="*/ 1 w 130"/>
                <a:gd name="T113" fmla="*/ 1 h 100"/>
                <a:gd name="T114" fmla="*/ 0 w 130"/>
                <a:gd name="T115" fmla="*/ 1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100"/>
                <a:gd name="T176" fmla="*/ 130 w 130"/>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100">
                  <a:moveTo>
                    <a:pt x="0" y="1"/>
                  </a:moveTo>
                  <a:lnTo>
                    <a:pt x="4" y="100"/>
                  </a:lnTo>
                  <a:lnTo>
                    <a:pt x="4" y="99"/>
                  </a:lnTo>
                  <a:lnTo>
                    <a:pt x="6" y="99"/>
                  </a:lnTo>
                  <a:lnTo>
                    <a:pt x="7" y="99"/>
                  </a:lnTo>
                  <a:lnTo>
                    <a:pt x="10" y="99"/>
                  </a:lnTo>
                  <a:lnTo>
                    <a:pt x="13" y="99"/>
                  </a:lnTo>
                  <a:lnTo>
                    <a:pt x="17" y="99"/>
                  </a:lnTo>
                  <a:lnTo>
                    <a:pt x="20" y="99"/>
                  </a:lnTo>
                  <a:lnTo>
                    <a:pt x="24" y="99"/>
                  </a:lnTo>
                  <a:lnTo>
                    <a:pt x="29" y="99"/>
                  </a:lnTo>
                  <a:lnTo>
                    <a:pt x="32" y="99"/>
                  </a:lnTo>
                  <a:lnTo>
                    <a:pt x="37" y="99"/>
                  </a:lnTo>
                  <a:lnTo>
                    <a:pt x="40" y="99"/>
                  </a:lnTo>
                  <a:lnTo>
                    <a:pt x="43" y="99"/>
                  </a:lnTo>
                  <a:lnTo>
                    <a:pt x="46" y="99"/>
                  </a:lnTo>
                  <a:lnTo>
                    <a:pt x="49" y="99"/>
                  </a:lnTo>
                  <a:lnTo>
                    <a:pt x="51" y="99"/>
                  </a:lnTo>
                  <a:lnTo>
                    <a:pt x="53" y="99"/>
                  </a:lnTo>
                  <a:lnTo>
                    <a:pt x="56" y="99"/>
                  </a:lnTo>
                  <a:lnTo>
                    <a:pt x="58" y="99"/>
                  </a:lnTo>
                  <a:lnTo>
                    <a:pt x="60" y="99"/>
                  </a:lnTo>
                  <a:lnTo>
                    <a:pt x="63" y="99"/>
                  </a:lnTo>
                  <a:lnTo>
                    <a:pt x="65" y="99"/>
                  </a:lnTo>
                  <a:lnTo>
                    <a:pt x="69" y="99"/>
                  </a:lnTo>
                  <a:lnTo>
                    <a:pt x="70" y="99"/>
                  </a:lnTo>
                  <a:lnTo>
                    <a:pt x="72" y="98"/>
                  </a:lnTo>
                  <a:lnTo>
                    <a:pt x="75" y="98"/>
                  </a:lnTo>
                  <a:lnTo>
                    <a:pt x="78" y="98"/>
                  </a:lnTo>
                  <a:lnTo>
                    <a:pt x="81" y="98"/>
                  </a:lnTo>
                  <a:lnTo>
                    <a:pt x="84" y="98"/>
                  </a:lnTo>
                  <a:lnTo>
                    <a:pt x="89" y="98"/>
                  </a:lnTo>
                  <a:lnTo>
                    <a:pt x="94" y="98"/>
                  </a:lnTo>
                  <a:lnTo>
                    <a:pt x="98" y="98"/>
                  </a:lnTo>
                  <a:lnTo>
                    <a:pt x="102" y="98"/>
                  </a:lnTo>
                  <a:lnTo>
                    <a:pt x="107" y="98"/>
                  </a:lnTo>
                  <a:lnTo>
                    <a:pt x="109" y="97"/>
                  </a:lnTo>
                  <a:lnTo>
                    <a:pt x="112" y="97"/>
                  </a:lnTo>
                  <a:lnTo>
                    <a:pt x="115" y="97"/>
                  </a:lnTo>
                  <a:lnTo>
                    <a:pt x="117" y="97"/>
                  </a:lnTo>
                  <a:lnTo>
                    <a:pt x="120" y="97"/>
                  </a:lnTo>
                  <a:lnTo>
                    <a:pt x="121" y="97"/>
                  </a:lnTo>
                  <a:lnTo>
                    <a:pt x="123" y="94"/>
                  </a:lnTo>
                  <a:lnTo>
                    <a:pt x="126" y="91"/>
                  </a:lnTo>
                  <a:lnTo>
                    <a:pt x="126" y="89"/>
                  </a:lnTo>
                  <a:lnTo>
                    <a:pt x="127" y="86"/>
                  </a:lnTo>
                  <a:lnTo>
                    <a:pt x="127" y="83"/>
                  </a:lnTo>
                  <a:lnTo>
                    <a:pt x="128" y="81"/>
                  </a:lnTo>
                  <a:lnTo>
                    <a:pt x="128" y="77"/>
                  </a:lnTo>
                  <a:lnTo>
                    <a:pt x="128" y="73"/>
                  </a:lnTo>
                  <a:lnTo>
                    <a:pt x="128" y="70"/>
                  </a:lnTo>
                  <a:lnTo>
                    <a:pt x="129" y="65"/>
                  </a:lnTo>
                  <a:lnTo>
                    <a:pt x="129" y="61"/>
                  </a:lnTo>
                  <a:lnTo>
                    <a:pt x="129" y="58"/>
                  </a:lnTo>
                  <a:lnTo>
                    <a:pt x="129" y="52"/>
                  </a:lnTo>
                  <a:lnTo>
                    <a:pt x="130" y="48"/>
                  </a:lnTo>
                  <a:lnTo>
                    <a:pt x="129" y="44"/>
                  </a:lnTo>
                  <a:lnTo>
                    <a:pt x="129" y="40"/>
                  </a:lnTo>
                  <a:lnTo>
                    <a:pt x="129" y="35"/>
                  </a:lnTo>
                  <a:lnTo>
                    <a:pt x="129" y="31"/>
                  </a:lnTo>
                  <a:lnTo>
                    <a:pt x="129" y="27"/>
                  </a:lnTo>
                  <a:lnTo>
                    <a:pt x="129" y="25"/>
                  </a:lnTo>
                  <a:lnTo>
                    <a:pt x="129" y="20"/>
                  </a:lnTo>
                  <a:lnTo>
                    <a:pt x="129" y="18"/>
                  </a:lnTo>
                  <a:lnTo>
                    <a:pt x="129" y="14"/>
                  </a:lnTo>
                  <a:lnTo>
                    <a:pt x="129" y="12"/>
                  </a:lnTo>
                  <a:lnTo>
                    <a:pt x="129" y="8"/>
                  </a:lnTo>
                  <a:lnTo>
                    <a:pt x="129" y="7"/>
                  </a:lnTo>
                  <a:lnTo>
                    <a:pt x="129" y="5"/>
                  </a:lnTo>
                  <a:lnTo>
                    <a:pt x="129" y="3"/>
                  </a:lnTo>
                  <a:lnTo>
                    <a:pt x="126" y="3"/>
                  </a:lnTo>
                  <a:lnTo>
                    <a:pt x="122" y="1"/>
                  </a:lnTo>
                  <a:lnTo>
                    <a:pt x="117" y="1"/>
                  </a:lnTo>
                  <a:lnTo>
                    <a:pt x="112" y="1"/>
                  </a:lnTo>
                  <a:lnTo>
                    <a:pt x="110" y="0"/>
                  </a:lnTo>
                  <a:lnTo>
                    <a:pt x="108" y="0"/>
                  </a:lnTo>
                  <a:lnTo>
                    <a:pt x="105" y="0"/>
                  </a:lnTo>
                  <a:lnTo>
                    <a:pt x="103" y="0"/>
                  </a:lnTo>
                  <a:lnTo>
                    <a:pt x="101" y="0"/>
                  </a:lnTo>
                  <a:lnTo>
                    <a:pt x="98" y="0"/>
                  </a:lnTo>
                  <a:lnTo>
                    <a:pt x="96" y="0"/>
                  </a:lnTo>
                  <a:lnTo>
                    <a:pt x="94" y="0"/>
                  </a:lnTo>
                  <a:lnTo>
                    <a:pt x="90" y="0"/>
                  </a:lnTo>
                  <a:lnTo>
                    <a:pt x="88" y="0"/>
                  </a:lnTo>
                  <a:lnTo>
                    <a:pt x="85" y="0"/>
                  </a:lnTo>
                  <a:lnTo>
                    <a:pt x="83" y="0"/>
                  </a:lnTo>
                  <a:lnTo>
                    <a:pt x="81" y="0"/>
                  </a:lnTo>
                  <a:lnTo>
                    <a:pt x="78" y="0"/>
                  </a:lnTo>
                  <a:lnTo>
                    <a:pt x="75" y="0"/>
                  </a:lnTo>
                  <a:lnTo>
                    <a:pt x="72" y="0"/>
                  </a:lnTo>
                  <a:lnTo>
                    <a:pt x="70" y="0"/>
                  </a:lnTo>
                  <a:lnTo>
                    <a:pt x="68" y="0"/>
                  </a:lnTo>
                  <a:lnTo>
                    <a:pt x="64" y="0"/>
                  </a:lnTo>
                  <a:lnTo>
                    <a:pt x="62" y="0"/>
                  </a:lnTo>
                  <a:lnTo>
                    <a:pt x="59" y="0"/>
                  </a:lnTo>
                  <a:lnTo>
                    <a:pt x="56" y="0"/>
                  </a:lnTo>
                  <a:lnTo>
                    <a:pt x="53" y="0"/>
                  </a:lnTo>
                  <a:lnTo>
                    <a:pt x="51" y="0"/>
                  </a:lnTo>
                  <a:lnTo>
                    <a:pt x="49" y="0"/>
                  </a:lnTo>
                  <a:lnTo>
                    <a:pt x="46" y="0"/>
                  </a:lnTo>
                  <a:lnTo>
                    <a:pt x="43" y="0"/>
                  </a:lnTo>
                  <a:lnTo>
                    <a:pt x="40" y="0"/>
                  </a:lnTo>
                  <a:lnTo>
                    <a:pt x="38" y="0"/>
                  </a:lnTo>
                  <a:lnTo>
                    <a:pt x="36" y="0"/>
                  </a:lnTo>
                  <a:lnTo>
                    <a:pt x="33" y="0"/>
                  </a:lnTo>
                  <a:lnTo>
                    <a:pt x="31" y="0"/>
                  </a:lnTo>
                  <a:lnTo>
                    <a:pt x="26" y="0"/>
                  </a:lnTo>
                  <a:lnTo>
                    <a:pt x="23" y="0"/>
                  </a:lnTo>
                  <a:lnTo>
                    <a:pt x="18" y="0"/>
                  </a:lnTo>
                  <a:lnTo>
                    <a:pt x="16" y="0"/>
                  </a:lnTo>
                  <a:lnTo>
                    <a:pt x="12" y="0"/>
                  </a:lnTo>
                  <a:lnTo>
                    <a:pt x="8" y="0"/>
                  </a:lnTo>
                  <a:lnTo>
                    <a:pt x="6" y="0"/>
                  </a:lnTo>
                  <a:lnTo>
                    <a:pt x="5" y="1"/>
                  </a:lnTo>
                  <a:lnTo>
                    <a:pt x="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9" name="Freeform 53"/>
            <p:cNvSpPr>
              <a:spLocks/>
            </p:cNvSpPr>
            <p:nvPr/>
          </p:nvSpPr>
          <p:spPr bwMode="auto">
            <a:xfrm>
              <a:off x="5187" y="1164"/>
              <a:ext cx="114" cy="102"/>
            </a:xfrm>
            <a:custGeom>
              <a:avLst/>
              <a:gdLst>
                <a:gd name="T0" fmla="*/ 26 w 228"/>
                <a:gd name="T1" fmla="*/ 1 h 203"/>
                <a:gd name="T2" fmla="*/ 25 w 228"/>
                <a:gd name="T3" fmla="*/ 2 h 203"/>
                <a:gd name="T4" fmla="*/ 25 w 228"/>
                <a:gd name="T5" fmla="*/ 3 h 203"/>
                <a:gd name="T6" fmla="*/ 24 w 228"/>
                <a:gd name="T7" fmla="*/ 3 h 203"/>
                <a:gd name="T8" fmla="*/ 23 w 228"/>
                <a:gd name="T9" fmla="*/ 4 h 203"/>
                <a:gd name="T10" fmla="*/ 22 w 228"/>
                <a:gd name="T11" fmla="*/ 5 h 203"/>
                <a:gd name="T12" fmla="*/ 21 w 228"/>
                <a:gd name="T13" fmla="*/ 6 h 203"/>
                <a:gd name="T14" fmla="*/ 20 w 228"/>
                <a:gd name="T15" fmla="*/ 7 h 203"/>
                <a:gd name="T16" fmla="*/ 19 w 228"/>
                <a:gd name="T17" fmla="*/ 8 h 203"/>
                <a:gd name="T18" fmla="*/ 18 w 228"/>
                <a:gd name="T19" fmla="*/ 9 h 203"/>
                <a:gd name="T20" fmla="*/ 17 w 228"/>
                <a:gd name="T21" fmla="*/ 10 h 203"/>
                <a:gd name="T22" fmla="*/ 15 w 228"/>
                <a:gd name="T23" fmla="*/ 11 h 203"/>
                <a:gd name="T24" fmla="*/ 14 w 228"/>
                <a:gd name="T25" fmla="*/ 12 h 203"/>
                <a:gd name="T26" fmla="*/ 13 w 228"/>
                <a:gd name="T27" fmla="*/ 13 h 203"/>
                <a:gd name="T28" fmla="*/ 12 w 228"/>
                <a:gd name="T29" fmla="*/ 14 h 203"/>
                <a:gd name="T30" fmla="*/ 11 w 228"/>
                <a:gd name="T31" fmla="*/ 15 h 203"/>
                <a:gd name="T32" fmla="*/ 10 w 228"/>
                <a:gd name="T33" fmla="*/ 16 h 203"/>
                <a:gd name="T34" fmla="*/ 9 w 228"/>
                <a:gd name="T35" fmla="*/ 17 h 203"/>
                <a:gd name="T36" fmla="*/ 7 w 228"/>
                <a:gd name="T37" fmla="*/ 18 h 203"/>
                <a:gd name="T38" fmla="*/ 7 w 228"/>
                <a:gd name="T39" fmla="*/ 19 h 203"/>
                <a:gd name="T40" fmla="*/ 6 w 228"/>
                <a:gd name="T41" fmla="*/ 20 h 203"/>
                <a:gd name="T42" fmla="*/ 5 w 228"/>
                <a:gd name="T43" fmla="*/ 21 h 203"/>
                <a:gd name="T44" fmla="*/ 4 w 228"/>
                <a:gd name="T45" fmla="*/ 22 h 203"/>
                <a:gd name="T46" fmla="*/ 3 w 228"/>
                <a:gd name="T47" fmla="*/ 22 h 203"/>
                <a:gd name="T48" fmla="*/ 3 w 228"/>
                <a:gd name="T49" fmla="*/ 23 h 203"/>
                <a:gd name="T50" fmla="*/ 2 w 228"/>
                <a:gd name="T51" fmla="*/ 24 h 203"/>
                <a:gd name="T52" fmla="*/ 1 w 228"/>
                <a:gd name="T53" fmla="*/ 25 h 203"/>
                <a:gd name="T54" fmla="*/ 1 w 228"/>
                <a:gd name="T55" fmla="*/ 25 h 203"/>
                <a:gd name="T56" fmla="*/ 0 w 228"/>
                <a:gd name="T57" fmla="*/ 26 h 203"/>
                <a:gd name="T58" fmla="*/ 1 w 228"/>
                <a:gd name="T59" fmla="*/ 26 h 203"/>
                <a:gd name="T60" fmla="*/ 1 w 228"/>
                <a:gd name="T61" fmla="*/ 25 h 203"/>
                <a:gd name="T62" fmla="*/ 2 w 228"/>
                <a:gd name="T63" fmla="*/ 25 h 203"/>
                <a:gd name="T64" fmla="*/ 3 w 228"/>
                <a:gd name="T65" fmla="*/ 24 h 203"/>
                <a:gd name="T66" fmla="*/ 3 w 228"/>
                <a:gd name="T67" fmla="*/ 23 h 203"/>
                <a:gd name="T68" fmla="*/ 4 w 228"/>
                <a:gd name="T69" fmla="*/ 23 h 203"/>
                <a:gd name="T70" fmla="*/ 5 w 228"/>
                <a:gd name="T71" fmla="*/ 22 h 203"/>
                <a:gd name="T72" fmla="*/ 6 w 228"/>
                <a:gd name="T73" fmla="*/ 21 h 203"/>
                <a:gd name="T74" fmla="*/ 7 w 228"/>
                <a:gd name="T75" fmla="*/ 20 h 203"/>
                <a:gd name="T76" fmla="*/ 9 w 228"/>
                <a:gd name="T77" fmla="*/ 19 h 203"/>
                <a:gd name="T78" fmla="*/ 10 w 228"/>
                <a:gd name="T79" fmla="*/ 18 h 203"/>
                <a:gd name="T80" fmla="*/ 11 w 228"/>
                <a:gd name="T81" fmla="*/ 17 h 203"/>
                <a:gd name="T82" fmla="*/ 13 w 228"/>
                <a:gd name="T83" fmla="*/ 15 h 203"/>
                <a:gd name="T84" fmla="*/ 14 w 228"/>
                <a:gd name="T85" fmla="*/ 14 h 203"/>
                <a:gd name="T86" fmla="*/ 14 w 228"/>
                <a:gd name="T87" fmla="*/ 13 h 203"/>
                <a:gd name="T88" fmla="*/ 17 w 228"/>
                <a:gd name="T89" fmla="*/ 12 h 203"/>
                <a:gd name="T90" fmla="*/ 18 w 228"/>
                <a:gd name="T91" fmla="*/ 10 h 203"/>
                <a:gd name="T92" fmla="*/ 19 w 228"/>
                <a:gd name="T93" fmla="*/ 9 h 203"/>
                <a:gd name="T94" fmla="*/ 20 w 228"/>
                <a:gd name="T95" fmla="*/ 8 h 203"/>
                <a:gd name="T96" fmla="*/ 22 w 228"/>
                <a:gd name="T97" fmla="*/ 7 h 203"/>
                <a:gd name="T98" fmla="*/ 23 w 228"/>
                <a:gd name="T99" fmla="*/ 6 h 203"/>
                <a:gd name="T100" fmla="*/ 24 w 228"/>
                <a:gd name="T101" fmla="*/ 5 h 203"/>
                <a:gd name="T102" fmla="*/ 25 w 228"/>
                <a:gd name="T103" fmla="*/ 4 h 203"/>
                <a:gd name="T104" fmla="*/ 26 w 228"/>
                <a:gd name="T105" fmla="*/ 3 h 203"/>
                <a:gd name="T106" fmla="*/ 27 w 228"/>
                <a:gd name="T107" fmla="*/ 2 h 203"/>
                <a:gd name="T108" fmla="*/ 28 w 228"/>
                <a:gd name="T109" fmla="*/ 1 h 203"/>
                <a:gd name="T110" fmla="*/ 28 w 228"/>
                <a:gd name="T111" fmla="*/ 1 h 203"/>
                <a:gd name="T112" fmla="*/ 26 w 228"/>
                <a:gd name="T113" fmla="*/ 1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203"/>
                <a:gd name="T173" fmla="*/ 228 w 228"/>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203">
                  <a:moveTo>
                    <a:pt x="208" y="7"/>
                  </a:moveTo>
                  <a:lnTo>
                    <a:pt x="205" y="8"/>
                  </a:lnTo>
                  <a:lnTo>
                    <a:pt x="202" y="11"/>
                  </a:lnTo>
                  <a:lnTo>
                    <a:pt x="199" y="13"/>
                  </a:lnTo>
                  <a:lnTo>
                    <a:pt x="197" y="15"/>
                  </a:lnTo>
                  <a:lnTo>
                    <a:pt x="194" y="18"/>
                  </a:lnTo>
                  <a:lnTo>
                    <a:pt x="190" y="20"/>
                  </a:lnTo>
                  <a:lnTo>
                    <a:pt x="186" y="24"/>
                  </a:lnTo>
                  <a:lnTo>
                    <a:pt x="184" y="26"/>
                  </a:lnTo>
                  <a:lnTo>
                    <a:pt x="180" y="28"/>
                  </a:lnTo>
                  <a:lnTo>
                    <a:pt x="176" y="32"/>
                  </a:lnTo>
                  <a:lnTo>
                    <a:pt x="172" y="36"/>
                  </a:lnTo>
                  <a:lnTo>
                    <a:pt x="169" y="39"/>
                  </a:lnTo>
                  <a:lnTo>
                    <a:pt x="164" y="43"/>
                  </a:lnTo>
                  <a:lnTo>
                    <a:pt x="160" y="46"/>
                  </a:lnTo>
                  <a:lnTo>
                    <a:pt x="156" y="50"/>
                  </a:lnTo>
                  <a:lnTo>
                    <a:pt x="152" y="53"/>
                  </a:lnTo>
                  <a:lnTo>
                    <a:pt x="147" y="58"/>
                  </a:lnTo>
                  <a:lnTo>
                    <a:pt x="143" y="60"/>
                  </a:lnTo>
                  <a:lnTo>
                    <a:pt x="139" y="65"/>
                  </a:lnTo>
                  <a:lnTo>
                    <a:pt x="134" y="69"/>
                  </a:lnTo>
                  <a:lnTo>
                    <a:pt x="130" y="73"/>
                  </a:lnTo>
                  <a:lnTo>
                    <a:pt x="125" y="77"/>
                  </a:lnTo>
                  <a:lnTo>
                    <a:pt x="121" y="82"/>
                  </a:lnTo>
                  <a:lnTo>
                    <a:pt x="117" y="86"/>
                  </a:lnTo>
                  <a:lnTo>
                    <a:pt x="112" y="90"/>
                  </a:lnTo>
                  <a:lnTo>
                    <a:pt x="107" y="95"/>
                  </a:lnTo>
                  <a:lnTo>
                    <a:pt x="102" y="99"/>
                  </a:lnTo>
                  <a:lnTo>
                    <a:pt x="99" y="103"/>
                  </a:lnTo>
                  <a:lnTo>
                    <a:pt x="94" y="106"/>
                  </a:lnTo>
                  <a:lnTo>
                    <a:pt x="89" y="112"/>
                  </a:lnTo>
                  <a:lnTo>
                    <a:pt x="85" y="116"/>
                  </a:lnTo>
                  <a:lnTo>
                    <a:pt x="81" y="119"/>
                  </a:lnTo>
                  <a:lnTo>
                    <a:pt x="76" y="124"/>
                  </a:lnTo>
                  <a:lnTo>
                    <a:pt x="72" y="128"/>
                  </a:lnTo>
                  <a:lnTo>
                    <a:pt x="67" y="132"/>
                  </a:lnTo>
                  <a:lnTo>
                    <a:pt x="63" y="136"/>
                  </a:lnTo>
                  <a:lnTo>
                    <a:pt x="59" y="140"/>
                  </a:lnTo>
                  <a:lnTo>
                    <a:pt x="55" y="144"/>
                  </a:lnTo>
                  <a:lnTo>
                    <a:pt x="50" y="148"/>
                  </a:lnTo>
                  <a:lnTo>
                    <a:pt x="48" y="153"/>
                  </a:lnTo>
                  <a:lnTo>
                    <a:pt x="43" y="156"/>
                  </a:lnTo>
                  <a:lnTo>
                    <a:pt x="40" y="160"/>
                  </a:lnTo>
                  <a:lnTo>
                    <a:pt x="36" y="162"/>
                  </a:lnTo>
                  <a:lnTo>
                    <a:pt x="33" y="167"/>
                  </a:lnTo>
                  <a:lnTo>
                    <a:pt x="29" y="169"/>
                  </a:lnTo>
                  <a:lnTo>
                    <a:pt x="26" y="173"/>
                  </a:lnTo>
                  <a:lnTo>
                    <a:pt x="24" y="176"/>
                  </a:lnTo>
                  <a:lnTo>
                    <a:pt x="21" y="179"/>
                  </a:lnTo>
                  <a:lnTo>
                    <a:pt x="17" y="181"/>
                  </a:lnTo>
                  <a:lnTo>
                    <a:pt x="15" y="183"/>
                  </a:lnTo>
                  <a:lnTo>
                    <a:pt x="13" y="187"/>
                  </a:lnTo>
                  <a:lnTo>
                    <a:pt x="11" y="189"/>
                  </a:lnTo>
                  <a:lnTo>
                    <a:pt x="7" y="193"/>
                  </a:lnTo>
                  <a:lnTo>
                    <a:pt x="4" y="197"/>
                  </a:lnTo>
                  <a:lnTo>
                    <a:pt x="2" y="200"/>
                  </a:lnTo>
                  <a:lnTo>
                    <a:pt x="1" y="201"/>
                  </a:lnTo>
                  <a:lnTo>
                    <a:pt x="0" y="202"/>
                  </a:lnTo>
                  <a:lnTo>
                    <a:pt x="2" y="203"/>
                  </a:lnTo>
                  <a:lnTo>
                    <a:pt x="3" y="201"/>
                  </a:lnTo>
                  <a:lnTo>
                    <a:pt x="5" y="200"/>
                  </a:lnTo>
                  <a:lnTo>
                    <a:pt x="8" y="197"/>
                  </a:lnTo>
                  <a:lnTo>
                    <a:pt x="10" y="196"/>
                  </a:lnTo>
                  <a:lnTo>
                    <a:pt x="13" y="194"/>
                  </a:lnTo>
                  <a:lnTo>
                    <a:pt x="16" y="192"/>
                  </a:lnTo>
                  <a:lnTo>
                    <a:pt x="18" y="189"/>
                  </a:lnTo>
                  <a:lnTo>
                    <a:pt x="21" y="187"/>
                  </a:lnTo>
                  <a:lnTo>
                    <a:pt x="24" y="183"/>
                  </a:lnTo>
                  <a:lnTo>
                    <a:pt x="28" y="181"/>
                  </a:lnTo>
                  <a:lnTo>
                    <a:pt x="31" y="177"/>
                  </a:lnTo>
                  <a:lnTo>
                    <a:pt x="35" y="175"/>
                  </a:lnTo>
                  <a:lnTo>
                    <a:pt x="40" y="170"/>
                  </a:lnTo>
                  <a:lnTo>
                    <a:pt x="44" y="168"/>
                  </a:lnTo>
                  <a:lnTo>
                    <a:pt x="48" y="163"/>
                  </a:lnTo>
                  <a:lnTo>
                    <a:pt x="53" y="160"/>
                  </a:lnTo>
                  <a:lnTo>
                    <a:pt x="57" y="156"/>
                  </a:lnTo>
                  <a:lnTo>
                    <a:pt x="61" y="151"/>
                  </a:lnTo>
                  <a:lnTo>
                    <a:pt x="67" y="147"/>
                  </a:lnTo>
                  <a:lnTo>
                    <a:pt x="72" y="143"/>
                  </a:lnTo>
                  <a:lnTo>
                    <a:pt x="76" y="138"/>
                  </a:lnTo>
                  <a:lnTo>
                    <a:pt x="81" y="134"/>
                  </a:lnTo>
                  <a:lnTo>
                    <a:pt x="86" y="129"/>
                  </a:lnTo>
                  <a:lnTo>
                    <a:pt x="92" y="124"/>
                  </a:lnTo>
                  <a:lnTo>
                    <a:pt x="98" y="119"/>
                  </a:lnTo>
                  <a:lnTo>
                    <a:pt x="102" y="115"/>
                  </a:lnTo>
                  <a:lnTo>
                    <a:pt x="107" y="109"/>
                  </a:lnTo>
                  <a:lnTo>
                    <a:pt x="113" y="105"/>
                  </a:lnTo>
                  <a:lnTo>
                    <a:pt x="119" y="101"/>
                  </a:lnTo>
                  <a:lnTo>
                    <a:pt x="125" y="96"/>
                  </a:lnTo>
                  <a:lnTo>
                    <a:pt x="130" y="91"/>
                  </a:lnTo>
                  <a:lnTo>
                    <a:pt x="134" y="85"/>
                  </a:lnTo>
                  <a:lnTo>
                    <a:pt x="139" y="80"/>
                  </a:lnTo>
                  <a:lnTo>
                    <a:pt x="145" y="76"/>
                  </a:lnTo>
                  <a:lnTo>
                    <a:pt x="150" y="71"/>
                  </a:lnTo>
                  <a:lnTo>
                    <a:pt x="154" y="66"/>
                  </a:lnTo>
                  <a:lnTo>
                    <a:pt x="160" y="62"/>
                  </a:lnTo>
                  <a:lnTo>
                    <a:pt x="165" y="58"/>
                  </a:lnTo>
                  <a:lnTo>
                    <a:pt x="170" y="52"/>
                  </a:lnTo>
                  <a:lnTo>
                    <a:pt x="175" y="47"/>
                  </a:lnTo>
                  <a:lnTo>
                    <a:pt x="180" y="43"/>
                  </a:lnTo>
                  <a:lnTo>
                    <a:pt x="185" y="39"/>
                  </a:lnTo>
                  <a:lnTo>
                    <a:pt x="189" y="36"/>
                  </a:lnTo>
                  <a:lnTo>
                    <a:pt x="194" y="31"/>
                  </a:lnTo>
                  <a:lnTo>
                    <a:pt x="197" y="27"/>
                  </a:lnTo>
                  <a:lnTo>
                    <a:pt x="202" y="24"/>
                  </a:lnTo>
                  <a:lnTo>
                    <a:pt x="205" y="20"/>
                  </a:lnTo>
                  <a:lnTo>
                    <a:pt x="209" y="17"/>
                  </a:lnTo>
                  <a:lnTo>
                    <a:pt x="212" y="13"/>
                  </a:lnTo>
                  <a:lnTo>
                    <a:pt x="216" y="11"/>
                  </a:lnTo>
                  <a:lnTo>
                    <a:pt x="220" y="7"/>
                  </a:lnTo>
                  <a:lnTo>
                    <a:pt x="222" y="5"/>
                  </a:lnTo>
                  <a:lnTo>
                    <a:pt x="224" y="2"/>
                  </a:lnTo>
                  <a:lnTo>
                    <a:pt x="228" y="0"/>
                  </a:lnTo>
                  <a:lnTo>
                    <a:pt x="20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0" name="Freeform 54"/>
            <p:cNvSpPr>
              <a:spLocks/>
            </p:cNvSpPr>
            <p:nvPr/>
          </p:nvSpPr>
          <p:spPr bwMode="auto">
            <a:xfrm>
              <a:off x="5151" y="1164"/>
              <a:ext cx="55" cy="40"/>
            </a:xfrm>
            <a:custGeom>
              <a:avLst/>
              <a:gdLst>
                <a:gd name="T0" fmla="*/ 2 w 110"/>
                <a:gd name="T1" fmla="*/ 1 h 79"/>
                <a:gd name="T2" fmla="*/ 3 w 110"/>
                <a:gd name="T3" fmla="*/ 1 h 79"/>
                <a:gd name="T4" fmla="*/ 3 w 110"/>
                <a:gd name="T5" fmla="*/ 1 h 79"/>
                <a:gd name="T6" fmla="*/ 5 w 110"/>
                <a:gd name="T7" fmla="*/ 2 h 79"/>
                <a:gd name="T8" fmla="*/ 6 w 110"/>
                <a:gd name="T9" fmla="*/ 3 h 79"/>
                <a:gd name="T10" fmla="*/ 7 w 110"/>
                <a:gd name="T11" fmla="*/ 4 h 79"/>
                <a:gd name="T12" fmla="*/ 7 w 110"/>
                <a:gd name="T13" fmla="*/ 5 h 79"/>
                <a:gd name="T14" fmla="*/ 9 w 110"/>
                <a:gd name="T15" fmla="*/ 5 h 79"/>
                <a:gd name="T16" fmla="*/ 10 w 110"/>
                <a:gd name="T17" fmla="*/ 6 h 79"/>
                <a:gd name="T18" fmla="*/ 11 w 110"/>
                <a:gd name="T19" fmla="*/ 7 h 79"/>
                <a:gd name="T20" fmla="*/ 12 w 110"/>
                <a:gd name="T21" fmla="*/ 8 h 79"/>
                <a:gd name="T22" fmla="*/ 13 w 110"/>
                <a:gd name="T23" fmla="*/ 9 h 79"/>
                <a:gd name="T24" fmla="*/ 13 w 110"/>
                <a:gd name="T25" fmla="*/ 9 h 79"/>
                <a:gd name="T26" fmla="*/ 14 w 110"/>
                <a:gd name="T27" fmla="*/ 10 h 79"/>
                <a:gd name="T28" fmla="*/ 14 w 110"/>
                <a:gd name="T29" fmla="*/ 10 h 79"/>
                <a:gd name="T30" fmla="*/ 14 w 110"/>
                <a:gd name="T31" fmla="*/ 10 h 79"/>
                <a:gd name="T32" fmla="*/ 14 w 110"/>
                <a:gd name="T33" fmla="*/ 10 h 79"/>
                <a:gd name="T34" fmla="*/ 13 w 110"/>
                <a:gd name="T35" fmla="*/ 9 h 79"/>
                <a:gd name="T36" fmla="*/ 12 w 110"/>
                <a:gd name="T37" fmla="*/ 9 h 79"/>
                <a:gd name="T38" fmla="*/ 11 w 110"/>
                <a:gd name="T39" fmla="*/ 8 h 79"/>
                <a:gd name="T40" fmla="*/ 10 w 110"/>
                <a:gd name="T41" fmla="*/ 7 h 79"/>
                <a:gd name="T42" fmla="*/ 9 w 110"/>
                <a:gd name="T43" fmla="*/ 7 h 79"/>
                <a:gd name="T44" fmla="*/ 7 w 110"/>
                <a:gd name="T45" fmla="*/ 6 h 79"/>
                <a:gd name="T46" fmla="*/ 7 w 110"/>
                <a:gd name="T47" fmla="*/ 6 h 79"/>
                <a:gd name="T48" fmla="*/ 7 w 110"/>
                <a:gd name="T49" fmla="*/ 5 h 79"/>
                <a:gd name="T50" fmla="*/ 7 w 110"/>
                <a:gd name="T51" fmla="*/ 5 h 79"/>
                <a:gd name="T52" fmla="*/ 6 w 110"/>
                <a:gd name="T53" fmla="*/ 4 h 79"/>
                <a:gd name="T54" fmla="*/ 5 w 110"/>
                <a:gd name="T55" fmla="*/ 4 h 79"/>
                <a:gd name="T56" fmla="*/ 3 w 110"/>
                <a:gd name="T57" fmla="*/ 3 h 79"/>
                <a:gd name="T58" fmla="*/ 3 w 110"/>
                <a:gd name="T59" fmla="*/ 2 h 79"/>
                <a:gd name="T60" fmla="*/ 2 w 110"/>
                <a:gd name="T61" fmla="*/ 1 h 79"/>
                <a:gd name="T62" fmla="*/ 1 w 110"/>
                <a:gd name="T63" fmla="*/ 1 h 79"/>
                <a:gd name="T64" fmla="*/ 1 w 110"/>
                <a:gd name="T65" fmla="*/ 0 h 79"/>
                <a:gd name="T66" fmla="*/ 2 w 110"/>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79"/>
                <a:gd name="T104" fmla="*/ 110 w 110"/>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79">
                  <a:moveTo>
                    <a:pt x="15" y="1"/>
                  </a:moveTo>
                  <a:lnTo>
                    <a:pt x="16" y="1"/>
                  </a:lnTo>
                  <a:lnTo>
                    <a:pt x="19" y="2"/>
                  </a:lnTo>
                  <a:lnTo>
                    <a:pt x="21" y="5"/>
                  </a:lnTo>
                  <a:lnTo>
                    <a:pt x="23" y="6"/>
                  </a:lnTo>
                  <a:lnTo>
                    <a:pt x="27" y="8"/>
                  </a:lnTo>
                  <a:lnTo>
                    <a:pt x="30" y="11"/>
                  </a:lnTo>
                  <a:lnTo>
                    <a:pt x="34" y="14"/>
                  </a:lnTo>
                  <a:lnTo>
                    <a:pt x="39" y="17"/>
                  </a:lnTo>
                  <a:lnTo>
                    <a:pt x="42" y="19"/>
                  </a:lnTo>
                  <a:lnTo>
                    <a:pt x="46" y="23"/>
                  </a:lnTo>
                  <a:lnTo>
                    <a:pt x="50" y="26"/>
                  </a:lnTo>
                  <a:lnTo>
                    <a:pt x="54" y="30"/>
                  </a:lnTo>
                  <a:lnTo>
                    <a:pt x="59" y="33"/>
                  </a:lnTo>
                  <a:lnTo>
                    <a:pt x="62" y="37"/>
                  </a:lnTo>
                  <a:lnTo>
                    <a:pt x="67" y="39"/>
                  </a:lnTo>
                  <a:lnTo>
                    <a:pt x="72" y="44"/>
                  </a:lnTo>
                  <a:lnTo>
                    <a:pt x="75" y="47"/>
                  </a:lnTo>
                  <a:lnTo>
                    <a:pt x="79" y="51"/>
                  </a:lnTo>
                  <a:lnTo>
                    <a:pt x="84" y="53"/>
                  </a:lnTo>
                  <a:lnTo>
                    <a:pt x="87" y="58"/>
                  </a:lnTo>
                  <a:lnTo>
                    <a:pt x="91" y="60"/>
                  </a:lnTo>
                  <a:lnTo>
                    <a:pt x="94" y="64"/>
                  </a:lnTo>
                  <a:lnTo>
                    <a:pt x="97" y="66"/>
                  </a:lnTo>
                  <a:lnTo>
                    <a:pt x="100" y="70"/>
                  </a:lnTo>
                  <a:lnTo>
                    <a:pt x="102" y="71"/>
                  </a:lnTo>
                  <a:lnTo>
                    <a:pt x="105" y="73"/>
                  </a:lnTo>
                  <a:lnTo>
                    <a:pt x="106" y="75"/>
                  </a:lnTo>
                  <a:lnTo>
                    <a:pt x="108" y="77"/>
                  </a:lnTo>
                  <a:lnTo>
                    <a:pt x="110" y="79"/>
                  </a:lnTo>
                  <a:lnTo>
                    <a:pt x="107" y="78"/>
                  </a:lnTo>
                  <a:lnTo>
                    <a:pt x="106" y="77"/>
                  </a:lnTo>
                  <a:lnTo>
                    <a:pt x="105" y="76"/>
                  </a:lnTo>
                  <a:lnTo>
                    <a:pt x="101" y="75"/>
                  </a:lnTo>
                  <a:lnTo>
                    <a:pt x="99" y="72"/>
                  </a:lnTo>
                  <a:lnTo>
                    <a:pt x="95" y="70"/>
                  </a:lnTo>
                  <a:lnTo>
                    <a:pt x="92" y="67"/>
                  </a:lnTo>
                  <a:lnTo>
                    <a:pt x="88" y="65"/>
                  </a:lnTo>
                  <a:lnTo>
                    <a:pt x="84" y="62"/>
                  </a:lnTo>
                  <a:lnTo>
                    <a:pt x="80" y="58"/>
                  </a:lnTo>
                  <a:lnTo>
                    <a:pt x="75" y="56"/>
                  </a:lnTo>
                  <a:lnTo>
                    <a:pt x="71" y="52"/>
                  </a:lnTo>
                  <a:lnTo>
                    <a:pt x="67" y="50"/>
                  </a:lnTo>
                  <a:lnTo>
                    <a:pt x="66" y="49"/>
                  </a:lnTo>
                  <a:lnTo>
                    <a:pt x="62" y="46"/>
                  </a:lnTo>
                  <a:lnTo>
                    <a:pt x="61" y="45"/>
                  </a:lnTo>
                  <a:lnTo>
                    <a:pt x="59" y="43"/>
                  </a:lnTo>
                  <a:lnTo>
                    <a:pt x="56" y="41"/>
                  </a:lnTo>
                  <a:lnTo>
                    <a:pt x="53" y="39"/>
                  </a:lnTo>
                  <a:lnTo>
                    <a:pt x="52" y="38"/>
                  </a:lnTo>
                  <a:lnTo>
                    <a:pt x="49" y="37"/>
                  </a:lnTo>
                  <a:lnTo>
                    <a:pt x="46" y="34"/>
                  </a:lnTo>
                  <a:lnTo>
                    <a:pt x="43" y="32"/>
                  </a:lnTo>
                  <a:lnTo>
                    <a:pt x="41" y="31"/>
                  </a:lnTo>
                  <a:lnTo>
                    <a:pt x="36" y="27"/>
                  </a:lnTo>
                  <a:lnTo>
                    <a:pt x="32" y="24"/>
                  </a:lnTo>
                  <a:lnTo>
                    <a:pt x="27" y="20"/>
                  </a:lnTo>
                  <a:lnTo>
                    <a:pt x="23" y="17"/>
                  </a:lnTo>
                  <a:lnTo>
                    <a:pt x="19" y="14"/>
                  </a:lnTo>
                  <a:lnTo>
                    <a:pt x="15" y="12"/>
                  </a:lnTo>
                  <a:lnTo>
                    <a:pt x="11" y="8"/>
                  </a:lnTo>
                  <a:lnTo>
                    <a:pt x="9" y="7"/>
                  </a:lnTo>
                  <a:lnTo>
                    <a:pt x="5" y="5"/>
                  </a:lnTo>
                  <a:lnTo>
                    <a:pt x="3" y="4"/>
                  </a:lnTo>
                  <a:lnTo>
                    <a:pt x="1" y="0"/>
                  </a:lnTo>
                  <a:lnTo>
                    <a:pt x="0" y="0"/>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1" name="Freeform 55"/>
            <p:cNvSpPr>
              <a:spLocks/>
            </p:cNvSpPr>
            <p:nvPr/>
          </p:nvSpPr>
          <p:spPr bwMode="auto">
            <a:xfrm>
              <a:off x="5251" y="1243"/>
              <a:ext cx="48" cy="33"/>
            </a:xfrm>
            <a:custGeom>
              <a:avLst/>
              <a:gdLst>
                <a:gd name="T0" fmla="*/ 2 w 97"/>
                <a:gd name="T1" fmla="*/ 0 h 65"/>
                <a:gd name="T2" fmla="*/ 3 w 97"/>
                <a:gd name="T3" fmla="*/ 1 h 65"/>
                <a:gd name="T4" fmla="*/ 3 w 97"/>
                <a:gd name="T5" fmla="*/ 1 h 65"/>
                <a:gd name="T6" fmla="*/ 3 w 97"/>
                <a:gd name="T7" fmla="*/ 1 h 65"/>
                <a:gd name="T8" fmla="*/ 4 w 97"/>
                <a:gd name="T9" fmla="*/ 1 h 65"/>
                <a:gd name="T10" fmla="*/ 4 w 97"/>
                <a:gd name="T11" fmla="*/ 2 h 65"/>
                <a:gd name="T12" fmla="*/ 4 w 97"/>
                <a:gd name="T13" fmla="*/ 2 h 65"/>
                <a:gd name="T14" fmla="*/ 5 w 97"/>
                <a:gd name="T15" fmla="*/ 2 h 65"/>
                <a:gd name="T16" fmla="*/ 5 w 97"/>
                <a:gd name="T17" fmla="*/ 3 h 65"/>
                <a:gd name="T18" fmla="*/ 6 w 97"/>
                <a:gd name="T19" fmla="*/ 3 h 65"/>
                <a:gd name="T20" fmla="*/ 6 w 97"/>
                <a:gd name="T21" fmla="*/ 3 h 65"/>
                <a:gd name="T22" fmla="*/ 6 w 97"/>
                <a:gd name="T23" fmla="*/ 4 h 65"/>
                <a:gd name="T24" fmla="*/ 7 w 97"/>
                <a:gd name="T25" fmla="*/ 4 h 65"/>
                <a:gd name="T26" fmla="*/ 7 w 97"/>
                <a:gd name="T27" fmla="*/ 4 h 65"/>
                <a:gd name="T28" fmla="*/ 8 w 97"/>
                <a:gd name="T29" fmla="*/ 5 h 65"/>
                <a:gd name="T30" fmla="*/ 8 w 97"/>
                <a:gd name="T31" fmla="*/ 5 h 65"/>
                <a:gd name="T32" fmla="*/ 9 w 97"/>
                <a:gd name="T33" fmla="*/ 6 h 65"/>
                <a:gd name="T34" fmla="*/ 9 w 97"/>
                <a:gd name="T35" fmla="*/ 6 h 65"/>
                <a:gd name="T36" fmla="*/ 10 w 97"/>
                <a:gd name="T37" fmla="*/ 6 h 65"/>
                <a:gd name="T38" fmla="*/ 10 w 97"/>
                <a:gd name="T39" fmla="*/ 7 h 65"/>
                <a:gd name="T40" fmla="*/ 10 w 97"/>
                <a:gd name="T41" fmla="*/ 7 h 65"/>
                <a:gd name="T42" fmla="*/ 11 w 97"/>
                <a:gd name="T43" fmla="*/ 7 h 65"/>
                <a:gd name="T44" fmla="*/ 11 w 97"/>
                <a:gd name="T45" fmla="*/ 8 h 65"/>
                <a:gd name="T46" fmla="*/ 11 w 97"/>
                <a:gd name="T47" fmla="*/ 8 h 65"/>
                <a:gd name="T48" fmla="*/ 12 w 97"/>
                <a:gd name="T49" fmla="*/ 8 h 65"/>
                <a:gd name="T50" fmla="*/ 12 w 97"/>
                <a:gd name="T51" fmla="*/ 9 h 65"/>
                <a:gd name="T52" fmla="*/ 12 w 97"/>
                <a:gd name="T53" fmla="*/ 9 h 65"/>
                <a:gd name="T54" fmla="*/ 11 w 97"/>
                <a:gd name="T55" fmla="*/ 8 h 65"/>
                <a:gd name="T56" fmla="*/ 11 w 97"/>
                <a:gd name="T57" fmla="*/ 8 h 65"/>
                <a:gd name="T58" fmla="*/ 11 w 97"/>
                <a:gd name="T59" fmla="*/ 8 h 65"/>
                <a:gd name="T60" fmla="*/ 11 w 97"/>
                <a:gd name="T61" fmla="*/ 8 h 65"/>
                <a:gd name="T62" fmla="*/ 10 w 97"/>
                <a:gd name="T63" fmla="*/ 8 h 65"/>
                <a:gd name="T64" fmla="*/ 10 w 97"/>
                <a:gd name="T65" fmla="*/ 8 h 65"/>
                <a:gd name="T66" fmla="*/ 10 w 97"/>
                <a:gd name="T67" fmla="*/ 7 h 65"/>
                <a:gd name="T68" fmla="*/ 9 w 97"/>
                <a:gd name="T69" fmla="*/ 7 h 65"/>
                <a:gd name="T70" fmla="*/ 9 w 97"/>
                <a:gd name="T71" fmla="*/ 7 h 65"/>
                <a:gd name="T72" fmla="*/ 8 w 97"/>
                <a:gd name="T73" fmla="*/ 6 h 65"/>
                <a:gd name="T74" fmla="*/ 8 w 97"/>
                <a:gd name="T75" fmla="*/ 6 h 65"/>
                <a:gd name="T76" fmla="*/ 7 w 97"/>
                <a:gd name="T77" fmla="*/ 6 h 65"/>
                <a:gd name="T78" fmla="*/ 7 w 97"/>
                <a:gd name="T79" fmla="*/ 6 h 65"/>
                <a:gd name="T80" fmla="*/ 6 w 97"/>
                <a:gd name="T81" fmla="*/ 5 h 65"/>
                <a:gd name="T82" fmla="*/ 6 w 97"/>
                <a:gd name="T83" fmla="*/ 5 h 65"/>
                <a:gd name="T84" fmla="*/ 5 w 97"/>
                <a:gd name="T85" fmla="*/ 4 h 65"/>
                <a:gd name="T86" fmla="*/ 4 w 97"/>
                <a:gd name="T87" fmla="*/ 4 h 65"/>
                <a:gd name="T88" fmla="*/ 4 w 97"/>
                <a:gd name="T89" fmla="*/ 4 h 65"/>
                <a:gd name="T90" fmla="*/ 3 w 97"/>
                <a:gd name="T91" fmla="*/ 3 h 65"/>
                <a:gd name="T92" fmla="*/ 3 w 97"/>
                <a:gd name="T93" fmla="*/ 3 h 65"/>
                <a:gd name="T94" fmla="*/ 3 w 97"/>
                <a:gd name="T95" fmla="*/ 3 h 65"/>
                <a:gd name="T96" fmla="*/ 2 w 97"/>
                <a:gd name="T97" fmla="*/ 3 h 65"/>
                <a:gd name="T98" fmla="*/ 2 w 97"/>
                <a:gd name="T99" fmla="*/ 2 h 65"/>
                <a:gd name="T100" fmla="*/ 1 w 97"/>
                <a:gd name="T101" fmla="*/ 2 h 65"/>
                <a:gd name="T102" fmla="*/ 1 w 97"/>
                <a:gd name="T103" fmla="*/ 2 h 65"/>
                <a:gd name="T104" fmla="*/ 0 w 97"/>
                <a:gd name="T105" fmla="*/ 2 h 65"/>
                <a:gd name="T106" fmla="*/ 0 w 97"/>
                <a:gd name="T107" fmla="*/ 1 h 65"/>
                <a:gd name="T108" fmla="*/ 0 w 97"/>
                <a:gd name="T109" fmla="*/ 1 h 65"/>
                <a:gd name="T110" fmla="*/ 0 w 97"/>
                <a:gd name="T111" fmla="*/ 1 h 65"/>
                <a:gd name="T112" fmla="*/ 0 w 97"/>
                <a:gd name="T113" fmla="*/ 1 h 65"/>
                <a:gd name="T114" fmla="*/ 2 w 97"/>
                <a:gd name="T115" fmla="*/ 0 h 65"/>
                <a:gd name="T116" fmla="*/ 2 w 97"/>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65"/>
                <a:gd name="T179" fmla="*/ 97 w 97"/>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65">
                  <a:moveTo>
                    <a:pt x="20" y="0"/>
                  </a:moveTo>
                  <a:lnTo>
                    <a:pt x="24" y="2"/>
                  </a:lnTo>
                  <a:lnTo>
                    <a:pt x="27" y="3"/>
                  </a:lnTo>
                  <a:lnTo>
                    <a:pt x="29" y="4"/>
                  </a:lnTo>
                  <a:lnTo>
                    <a:pt x="32" y="8"/>
                  </a:lnTo>
                  <a:lnTo>
                    <a:pt x="35" y="10"/>
                  </a:lnTo>
                  <a:lnTo>
                    <a:pt x="38" y="12"/>
                  </a:lnTo>
                  <a:lnTo>
                    <a:pt x="40" y="15"/>
                  </a:lnTo>
                  <a:lnTo>
                    <a:pt x="44" y="17"/>
                  </a:lnTo>
                  <a:lnTo>
                    <a:pt x="48" y="21"/>
                  </a:lnTo>
                  <a:lnTo>
                    <a:pt x="51" y="23"/>
                  </a:lnTo>
                  <a:lnTo>
                    <a:pt x="55" y="26"/>
                  </a:lnTo>
                  <a:lnTo>
                    <a:pt x="58" y="30"/>
                  </a:lnTo>
                  <a:lnTo>
                    <a:pt x="62" y="32"/>
                  </a:lnTo>
                  <a:lnTo>
                    <a:pt x="67" y="36"/>
                  </a:lnTo>
                  <a:lnTo>
                    <a:pt x="69" y="39"/>
                  </a:lnTo>
                  <a:lnTo>
                    <a:pt x="72" y="42"/>
                  </a:lnTo>
                  <a:lnTo>
                    <a:pt x="76" y="45"/>
                  </a:lnTo>
                  <a:lnTo>
                    <a:pt x="80" y="48"/>
                  </a:lnTo>
                  <a:lnTo>
                    <a:pt x="82" y="50"/>
                  </a:lnTo>
                  <a:lnTo>
                    <a:pt x="85" y="54"/>
                  </a:lnTo>
                  <a:lnTo>
                    <a:pt x="88" y="56"/>
                  </a:lnTo>
                  <a:lnTo>
                    <a:pt x="90" y="58"/>
                  </a:lnTo>
                  <a:lnTo>
                    <a:pt x="94" y="63"/>
                  </a:lnTo>
                  <a:lnTo>
                    <a:pt x="96" y="64"/>
                  </a:lnTo>
                  <a:lnTo>
                    <a:pt x="97" y="65"/>
                  </a:lnTo>
                  <a:lnTo>
                    <a:pt x="96" y="65"/>
                  </a:lnTo>
                  <a:lnTo>
                    <a:pt x="95" y="64"/>
                  </a:lnTo>
                  <a:lnTo>
                    <a:pt x="94" y="64"/>
                  </a:lnTo>
                  <a:lnTo>
                    <a:pt x="91" y="63"/>
                  </a:lnTo>
                  <a:lnTo>
                    <a:pt x="89" y="62"/>
                  </a:lnTo>
                  <a:lnTo>
                    <a:pt x="87" y="60"/>
                  </a:lnTo>
                  <a:lnTo>
                    <a:pt x="84" y="57"/>
                  </a:lnTo>
                  <a:lnTo>
                    <a:pt x="81" y="56"/>
                  </a:lnTo>
                  <a:lnTo>
                    <a:pt x="77" y="54"/>
                  </a:lnTo>
                  <a:lnTo>
                    <a:pt x="72" y="51"/>
                  </a:lnTo>
                  <a:lnTo>
                    <a:pt x="69" y="48"/>
                  </a:lnTo>
                  <a:lnTo>
                    <a:pt x="65" y="47"/>
                  </a:lnTo>
                  <a:lnTo>
                    <a:pt x="62" y="43"/>
                  </a:lnTo>
                  <a:lnTo>
                    <a:pt x="57" y="41"/>
                  </a:lnTo>
                  <a:lnTo>
                    <a:pt x="52" y="38"/>
                  </a:lnTo>
                  <a:lnTo>
                    <a:pt x="48" y="35"/>
                  </a:lnTo>
                  <a:lnTo>
                    <a:pt x="44" y="32"/>
                  </a:lnTo>
                  <a:lnTo>
                    <a:pt x="39" y="30"/>
                  </a:lnTo>
                  <a:lnTo>
                    <a:pt x="36" y="26"/>
                  </a:lnTo>
                  <a:lnTo>
                    <a:pt x="31" y="24"/>
                  </a:lnTo>
                  <a:lnTo>
                    <a:pt x="27" y="22"/>
                  </a:lnTo>
                  <a:lnTo>
                    <a:pt x="24" y="19"/>
                  </a:lnTo>
                  <a:lnTo>
                    <a:pt x="19" y="17"/>
                  </a:lnTo>
                  <a:lnTo>
                    <a:pt x="16" y="15"/>
                  </a:lnTo>
                  <a:lnTo>
                    <a:pt x="14" y="12"/>
                  </a:lnTo>
                  <a:lnTo>
                    <a:pt x="10" y="10"/>
                  </a:lnTo>
                  <a:lnTo>
                    <a:pt x="7" y="9"/>
                  </a:lnTo>
                  <a:lnTo>
                    <a:pt x="5" y="8"/>
                  </a:lnTo>
                  <a:lnTo>
                    <a:pt x="4" y="6"/>
                  </a:lnTo>
                  <a:lnTo>
                    <a:pt x="1" y="4"/>
                  </a:lnTo>
                  <a:lnTo>
                    <a:pt x="0" y="4"/>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2" name="Freeform 56"/>
            <p:cNvSpPr>
              <a:spLocks/>
            </p:cNvSpPr>
            <p:nvPr/>
          </p:nvSpPr>
          <p:spPr bwMode="auto">
            <a:xfrm>
              <a:off x="5219" y="1286"/>
              <a:ext cx="9" cy="197"/>
            </a:xfrm>
            <a:custGeom>
              <a:avLst/>
              <a:gdLst>
                <a:gd name="T0" fmla="*/ 0 w 17"/>
                <a:gd name="T1" fmla="*/ 9 h 392"/>
                <a:gd name="T2" fmla="*/ 0 w 17"/>
                <a:gd name="T3" fmla="*/ 10 h 392"/>
                <a:gd name="T4" fmla="*/ 0 w 17"/>
                <a:gd name="T5" fmla="*/ 11 h 392"/>
                <a:gd name="T6" fmla="*/ 0 w 17"/>
                <a:gd name="T7" fmla="*/ 13 h 392"/>
                <a:gd name="T8" fmla="*/ 1 w 17"/>
                <a:gd name="T9" fmla="*/ 15 h 392"/>
                <a:gd name="T10" fmla="*/ 1 w 17"/>
                <a:gd name="T11" fmla="*/ 17 h 392"/>
                <a:gd name="T12" fmla="*/ 1 w 17"/>
                <a:gd name="T13" fmla="*/ 20 h 392"/>
                <a:gd name="T14" fmla="*/ 1 w 17"/>
                <a:gd name="T15" fmla="*/ 22 h 392"/>
                <a:gd name="T16" fmla="*/ 1 w 17"/>
                <a:gd name="T17" fmla="*/ 25 h 392"/>
                <a:gd name="T18" fmla="*/ 1 w 17"/>
                <a:gd name="T19" fmla="*/ 28 h 392"/>
                <a:gd name="T20" fmla="*/ 1 w 17"/>
                <a:gd name="T21" fmla="*/ 31 h 392"/>
                <a:gd name="T22" fmla="*/ 1 w 17"/>
                <a:gd name="T23" fmla="*/ 34 h 392"/>
                <a:gd name="T24" fmla="*/ 1 w 17"/>
                <a:gd name="T25" fmla="*/ 36 h 392"/>
                <a:gd name="T26" fmla="*/ 1 w 17"/>
                <a:gd name="T27" fmla="*/ 39 h 392"/>
                <a:gd name="T28" fmla="*/ 2 w 17"/>
                <a:gd name="T29" fmla="*/ 41 h 392"/>
                <a:gd name="T30" fmla="*/ 2 w 17"/>
                <a:gd name="T31" fmla="*/ 44 h 392"/>
                <a:gd name="T32" fmla="*/ 2 w 17"/>
                <a:gd name="T33" fmla="*/ 45 h 392"/>
                <a:gd name="T34" fmla="*/ 2 w 17"/>
                <a:gd name="T35" fmla="*/ 47 h 392"/>
                <a:gd name="T36" fmla="*/ 2 w 17"/>
                <a:gd name="T37" fmla="*/ 49 h 392"/>
                <a:gd name="T38" fmla="*/ 2 w 17"/>
                <a:gd name="T39" fmla="*/ 50 h 392"/>
                <a:gd name="T40" fmla="*/ 2 w 17"/>
                <a:gd name="T41" fmla="*/ 50 h 392"/>
                <a:gd name="T42" fmla="*/ 2 w 17"/>
                <a:gd name="T43" fmla="*/ 49 h 392"/>
                <a:gd name="T44" fmla="*/ 2 w 17"/>
                <a:gd name="T45" fmla="*/ 48 h 392"/>
                <a:gd name="T46" fmla="*/ 2 w 17"/>
                <a:gd name="T47" fmla="*/ 47 h 392"/>
                <a:gd name="T48" fmla="*/ 2 w 17"/>
                <a:gd name="T49" fmla="*/ 45 h 392"/>
                <a:gd name="T50" fmla="*/ 2 w 17"/>
                <a:gd name="T51" fmla="*/ 44 h 392"/>
                <a:gd name="T52" fmla="*/ 2 w 17"/>
                <a:gd name="T53" fmla="*/ 42 h 392"/>
                <a:gd name="T54" fmla="*/ 2 w 17"/>
                <a:gd name="T55" fmla="*/ 40 h 392"/>
                <a:gd name="T56" fmla="*/ 2 w 17"/>
                <a:gd name="T57" fmla="*/ 38 h 392"/>
                <a:gd name="T58" fmla="*/ 2 w 17"/>
                <a:gd name="T59" fmla="*/ 36 h 392"/>
                <a:gd name="T60" fmla="*/ 2 w 17"/>
                <a:gd name="T61" fmla="*/ 34 h 392"/>
                <a:gd name="T62" fmla="*/ 2 w 17"/>
                <a:gd name="T63" fmla="*/ 32 h 392"/>
                <a:gd name="T64" fmla="*/ 2 w 17"/>
                <a:gd name="T65" fmla="*/ 30 h 392"/>
                <a:gd name="T66" fmla="*/ 2 w 17"/>
                <a:gd name="T67" fmla="*/ 28 h 392"/>
                <a:gd name="T68" fmla="*/ 2 w 17"/>
                <a:gd name="T69" fmla="*/ 26 h 392"/>
                <a:gd name="T70" fmla="*/ 2 w 17"/>
                <a:gd name="T71" fmla="*/ 25 h 392"/>
                <a:gd name="T72" fmla="*/ 3 w 17"/>
                <a:gd name="T73" fmla="*/ 23 h 392"/>
                <a:gd name="T74" fmla="*/ 3 w 17"/>
                <a:gd name="T75" fmla="*/ 22 h 392"/>
                <a:gd name="T76" fmla="*/ 3 w 17"/>
                <a:gd name="T77" fmla="*/ 21 h 392"/>
                <a:gd name="T78" fmla="*/ 3 w 17"/>
                <a:gd name="T79" fmla="*/ 20 h 392"/>
                <a:gd name="T80" fmla="*/ 3 w 17"/>
                <a:gd name="T81" fmla="*/ 19 h 392"/>
                <a:gd name="T82" fmla="*/ 3 w 17"/>
                <a:gd name="T83" fmla="*/ 18 h 392"/>
                <a:gd name="T84" fmla="*/ 2 w 17"/>
                <a:gd name="T85" fmla="*/ 17 h 392"/>
                <a:gd name="T86" fmla="*/ 2 w 17"/>
                <a:gd name="T87" fmla="*/ 16 h 392"/>
                <a:gd name="T88" fmla="*/ 2 w 17"/>
                <a:gd name="T89" fmla="*/ 15 h 392"/>
                <a:gd name="T90" fmla="*/ 2 w 17"/>
                <a:gd name="T91" fmla="*/ 14 h 392"/>
                <a:gd name="T92" fmla="*/ 2 w 17"/>
                <a:gd name="T93" fmla="*/ 13 h 392"/>
                <a:gd name="T94" fmla="*/ 2 w 17"/>
                <a:gd name="T95" fmla="*/ 12 h 392"/>
                <a:gd name="T96" fmla="*/ 2 w 17"/>
                <a:gd name="T97" fmla="*/ 11 h 392"/>
                <a:gd name="T98" fmla="*/ 2 w 17"/>
                <a:gd name="T99" fmla="*/ 9 h 392"/>
                <a:gd name="T100" fmla="*/ 2 w 17"/>
                <a:gd name="T101" fmla="*/ 8 h 392"/>
                <a:gd name="T102" fmla="*/ 2 w 17"/>
                <a:gd name="T103" fmla="*/ 7 h 392"/>
                <a:gd name="T104" fmla="*/ 2 w 17"/>
                <a:gd name="T105" fmla="*/ 6 h 392"/>
                <a:gd name="T106" fmla="*/ 2 w 17"/>
                <a:gd name="T107" fmla="*/ 5 h 392"/>
                <a:gd name="T108" fmla="*/ 2 w 17"/>
                <a:gd name="T109" fmla="*/ 4 h 392"/>
                <a:gd name="T110" fmla="*/ 2 w 17"/>
                <a:gd name="T111" fmla="*/ 3 h 392"/>
                <a:gd name="T112" fmla="*/ 2 w 17"/>
                <a:gd name="T113" fmla="*/ 2 h 392"/>
                <a:gd name="T114" fmla="*/ 2 w 17"/>
                <a:gd name="T115" fmla="*/ 1 h 392"/>
                <a:gd name="T116" fmla="*/ 0 w 17"/>
                <a:gd name="T117" fmla="*/ 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
                <a:gd name="T178" fmla="*/ 0 h 392"/>
                <a:gd name="T179" fmla="*/ 17 w 17"/>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 h="392">
                  <a:moveTo>
                    <a:pt x="0" y="62"/>
                  </a:moveTo>
                  <a:lnTo>
                    <a:pt x="0" y="64"/>
                  </a:lnTo>
                  <a:lnTo>
                    <a:pt x="0" y="65"/>
                  </a:lnTo>
                  <a:lnTo>
                    <a:pt x="0" y="67"/>
                  </a:lnTo>
                  <a:lnTo>
                    <a:pt x="0" y="71"/>
                  </a:lnTo>
                  <a:lnTo>
                    <a:pt x="0" y="73"/>
                  </a:lnTo>
                  <a:lnTo>
                    <a:pt x="0" y="77"/>
                  </a:lnTo>
                  <a:lnTo>
                    <a:pt x="0" y="81"/>
                  </a:lnTo>
                  <a:lnTo>
                    <a:pt x="0" y="85"/>
                  </a:lnTo>
                  <a:lnTo>
                    <a:pt x="0" y="88"/>
                  </a:lnTo>
                  <a:lnTo>
                    <a:pt x="0" y="93"/>
                  </a:lnTo>
                  <a:lnTo>
                    <a:pt x="0" y="98"/>
                  </a:lnTo>
                  <a:lnTo>
                    <a:pt x="1" y="104"/>
                  </a:lnTo>
                  <a:lnTo>
                    <a:pt x="1" y="108"/>
                  </a:lnTo>
                  <a:lnTo>
                    <a:pt x="1" y="116"/>
                  </a:lnTo>
                  <a:lnTo>
                    <a:pt x="1" y="120"/>
                  </a:lnTo>
                  <a:lnTo>
                    <a:pt x="2" y="127"/>
                  </a:lnTo>
                  <a:lnTo>
                    <a:pt x="2" y="133"/>
                  </a:lnTo>
                  <a:lnTo>
                    <a:pt x="2" y="139"/>
                  </a:lnTo>
                  <a:lnTo>
                    <a:pt x="2" y="146"/>
                  </a:lnTo>
                  <a:lnTo>
                    <a:pt x="2" y="153"/>
                  </a:lnTo>
                  <a:lnTo>
                    <a:pt x="2" y="159"/>
                  </a:lnTo>
                  <a:lnTo>
                    <a:pt x="3" y="166"/>
                  </a:lnTo>
                  <a:lnTo>
                    <a:pt x="3" y="175"/>
                  </a:lnTo>
                  <a:lnTo>
                    <a:pt x="3" y="182"/>
                  </a:lnTo>
                  <a:lnTo>
                    <a:pt x="3" y="190"/>
                  </a:lnTo>
                  <a:lnTo>
                    <a:pt x="4" y="197"/>
                  </a:lnTo>
                  <a:lnTo>
                    <a:pt x="4" y="204"/>
                  </a:lnTo>
                  <a:lnTo>
                    <a:pt x="4" y="213"/>
                  </a:lnTo>
                  <a:lnTo>
                    <a:pt x="4" y="218"/>
                  </a:lnTo>
                  <a:lnTo>
                    <a:pt x="4" y="228"/>
                  </a:lnTo>
                  <a:lnTo>
                    <a:pt x="6" y="235"/>
                  </a:lnTo>
                  <a:lnTo>
                    <a:pt x="7" y="242"/>
                  </a:lnTo>
                  <a:lnTo>
                    <a:pt x="7" y="249"/>
                  </a:lnTo>
                  <a:lnTo>
                    <a:pt x="7" y="257"/>
                  </a:lnTo>
                  <a:lnTo>
                    <a:pt x="7" y="266"/>
                  </a:lnTo>
                  <a:lnTo>
                    <a:pt x="7" y="272"/>
                  </a:lnTo>
                  <a:lnTo>
                    <a:pt x="7" y="280"/>
                  </a:lnTo>
                  <a:lnTo>
                    <a:pt x="8" y="287"/>
                  </a:lnTo>
                  <a:lnTo>
                    <a:pt x="8" y="293"/>
                  </a:lnTo>
                  <a:lnTo>
                    <a:pt x="8" y="301"/>
                  </a:lnTo>
                  <a:lnTo>
                    <a:pt x="8" y="307"/>
                  </a:lnTo>
                  <a:lnTo>
                    <a:pt x="8" y="314"/>
                  </a:lnTo>
                  <a:lnTo>
                    <a:pt x="9" y="321"/>
                  </a:lnTo>
                  <a:lnTo>
                    <a:pt x="9" y="326"/>
                  </a:lnTo>
                  <a:lnTo>
                    <a:pt x="9" y="333"/>
                  </a:lnTo>
                  <a:lnTo>
                    <a:pt x="10" y="339"/>
                  </a:lnTo>
                  <a:lnTo>
                    <a:pt x="10" y="345"/>
                  </a:lnTo>
                  <a:lnTo>
                    <a:pt x="10" y="350"/>
                  </a:lnTo>
                  <a:lnTo>
                    <a:pt x="10" y="356"/>
                  </a:lnTo>
                  <a:lnTo>
                    <a:pt x="10" y="359"/>
                  </a:lnTo>
                  <a:lnTo>
                    <a:pt x="10" y="364"/>
                  </a:lnTo>
                  <a:lnTo>
                    <a:pt x="11" y="369"/>
                  </a:lnTo>
                  <a:lnTo>
                    <a:pt x="11" y="372"/>
                  </a:lnTo>
                  <a:lnTo>
                    <a:pt x="11" y="377"/>
                  </a:lnTo>
                  <a:lnTo>
                    <a:pt x="11" y="379"/>
                  </a:lnTo>
                  <a:lnTo>
                    <a:pt x="11" y="384"/>
                  </a:lnTo>
                  <a:lnTo>
                    <a:pt x="11" y="385"/>
                  </a:lnTo>
                  <a:lnTo>
                    <a:pt x="13" y="387"/>
                  </a:lnTo>
                  <a:lnTo>
                    <a:pt x="13" y="390"/>
                  </a:lnTo>
                  <a:lnTo>
                    <a:pt x="13" y="392"/>
                  </a:lnTo>
                  <a:lnTo>
                    <a:pt x="14" y="392"/>
                  </a:lnTo>
                  <a:lnTo>
                    <a:pt x="14" y="390"/>
                  </a:lnTo>
                  <a:lnTo>
                    <a:pt x="14" y="387"/>
                  </a:lnTo>
                  <a:lnTo>
                    <a:pt x="14" y="385"/>
                  </a:lnTo>
                  <a:lnTo>
                    <a:pt x="14" y="384"/>
                  </a:lnTo>
                  <a:lnTo>
                    <a:pt x="14" y="380"/>
                  </a:lnTo>
                  <a:lnTo>
                    <a:pt x="14" y="378"/>
                  </a:lnTo>
                  <a:lnTo>
                    <a:pt x="14" y="376"/>
                  </a:lnTo>
                  <a:lnTo>
                    <a:pt x="14" y="372"/>
                  </a:lnTo>
                  <a:lnTo>
                    <a:pt x="14" y="369"/>
                  </a:lnTo>
                  <a:lnTo>
                    <a:pt x="15" y="365"/>
                  </a:lnTo>
                  <a:lnTo>
                    <a:pt x="15" y="361"/>
                  </a:lnTo>
                  <a:lnTo>
                    <a:pt x="15" y="358"/>
                  </a:lnTo>
                  <a:lnTo>
                    <a:pt x="15" y="354"/>
                  </a:lnTo>
                  <a:lnTo>
                    <a:pt x="15" y="350"/>
                  </a:lnTo>
                  <a:lnTo>
                    <a:pt x="15" y="345"/>
                  </a:lnTo>
                  <a:lnTo>
                    <a:pt x="15" y="341"/>
                  </a:lnTo>
                  <a:lnTo>
                    <a:pt x="15" y="337"/>
                  </a:lnTo>
                  <a:lnTo>
                    <a:pt x="15" y="332"/>
                  </a:lnTo>
                  <a:lnTo>
                    <a:pt x="15" y="326"/>
                  </a:lnTo>
                  <a:lnTo>
                    <a:pt x="15" y="322"/>
                  </a:lnTo>
                  <a:lnTo>
                    <a:pt x="15" y="317"/>
                  </a:lnTo>
                  <a:lnTo>
                    <a:pt x="15" y="312"/>
                  </a:lnTo>
                  <a:lnTo>
                    <a:pt x="15" y="307"/>
                  </a:lnTo>
                  <a:lnTo>
                    <a:pt x="15" y="302"/>
                  </a:lnTo>
                  <a:lnTo>
                    <a:pt x="15" y="296"/>
                  </a:lnTo>
                  <a:lnTo>
                    <a:pt x="16" y="292"/>
                  </a:lnTo>
                  <a:lnTo>
                    <a:pt x="16" y="286"/>
                  </a:lnTo>
                  <a:lnTo>
                    <a:pt x="16" y="280"/>
                  </a:lnTo>
                  <a:lnTo>
                    <a:pt x="16" y="275"/>
                  </a:lnTo>
                  <a:lnTo>
                    <a:pt x="16" y="269"/>
                  </a:lnTo>
                  <a:lnTo>
                    <a:pt x="16" y="263"/>
                  </a:lnTo>
                  <a:lnTo>
                    <a:pt x="16" y="259"/>
                  </a:lnTo>
                  <a:lnTo>
                    <a:pt x="16" y="253"/>
                  </a:lnTo>
                  <a:lnTo>
                    <a:pt x="16" y="248"/>
                  </a:lnTo>
                  <a:lnTo>
                    <a:pt x="16" y="242"/>
                  </a:lnTo>
                  <a:lnTo>
                    <a:pt x="16" y="237"/>
                  </a:lnTo>
                  <a:lnTo>
                    <a:pt x="16" y="233"/>
                  </a:lnTo>
                  <a:lnTo>
                    <a:pt x="16" y="227"/>
                  </a:lnTo>
                  <a:lnTo>
                    <a:pt x="16" y="222"/>
                  </a:lnTo>
                  <a:lnTo>
                    <a:pt x="16" y="216"/>
                  </a:lnTo>
                  <a:lnTo>
                    <a:pt x="16" y="213"/>
                  </a:lnTo>
                  <a:lnTo>
                    <a:pt x="16" y="207"/>
                  </a:lnTo>
                  <a:lnTo>
                    <a:pt x="16" y="202"/>
                  </a:lnTo>
                  <a:lnTo>
                    <a:pt x="16" y="197"/>
                  </a:lnTo>
                  <a:lnTo>
                    <a:pt x="16" y="194"/>
                  </a:lnTo>
                  <a:lnTo>
                    <a:pt x="17" y="190"/>
                  </a:lnTo>
                  <a:lnTo>
                    <a:pt x="17" y="184"/>
                  </a:lnTo>
                  <a:lnTo>
                    <a:pt x="17" y="181"/>
                  </a:lnTo>
                  <a:lnTo>
                    <a:pt x="17" y="177"/>
                  </a:lnTo>
                  <a:lnTo>
                    <a:pt x="17" y="174"/>
                  </a:lnTo>
                  <a:lnTo>
                    <a:pt x="17" y="170"/>
                  </a:lnTo>
                  <a:lnTo>
                    <a:pt x="17" y="166"/>
                  </a:lnTo>
                  <a:lnTo>
                    <a:pt x="17" y="163"/>
                  </a:lnTo>
                  <a:lnTo>
                    <a:pt x="17" y="161"/>
                  </a:lnTo>
                  <a:lnTo>
                    <a:pt x="17" y="159"/>
                  </a:lnTo>
                  <a:lnTo>
                    <a:pt x="17" y="156"/>
                  </a:lnTo>
                  <a:lnTo>
                    <a:pt x="17" y="153"/>
                  </a:lnTo>
                  <a:lnTo>
                    <a:pt x="17" y="152"/>
                  </a:lnTo>
                  <a:lnTo>
                    <a:pt x="17" y="149"/>
                  </a:lnTo>
                  <a:lnTo>
                    <a:pt x="17" y="147"/>
                  </a:lnTo>
                  <a:lnTo>
                    <a:pt x="17" y="146"/>
                  </a:lnTo>
                  <a:lnTo>
                    <a:pt x="17" y="144"/>
                  </a:lnTo>
                  <a:lnTo>
                    <a:pt x="17" y="140"/>
                  </a:lnTo>
                  <a:lnTo>
                    <a:pt x="17" y="138"/>
                  </a:lnTo>
                  <a:lnTo>
                    <a:pt x="16" y="134"/>
                  </a:lnTo>
                  <a:lnTo>
                    <a:pt x="16" y="132"/>
                  </a:lnTo>
                  <a:lnTo>
                    <a:pt x="16" y="131"/>
                  </a:lnTo>
                  <a:lnTo>
                    <a:pt x="16" y="129"/>
                  </a:lnTo>
                  <a:lnTo>
                    <a:pt x="16" y="126"/>
                  </a:lnTo>
                  <a:lnTo>
                    <a:pt x="16" y="124"/>
                  </a:lnTo>
                  <a:lnTo>
                    <a:pt x="16" y="121"/>
                  </a:lnTo>
                  <a:lnTo>
                    <a:pt x="16" y="118"/>
                  </a:lnTo>
                  <a:lnTo>
                    <a:pt x="16" y="116"/>
                  </a:lnTo>
                  <a:lnTo>
                    <a:pt x="16" y="112"/>
                  </a:lnTo>
                  <a:lnTo>
                    <a:pt x="15" y="110"/>
                  </a:lnTo>
                  <a:lnTo>
                    <a:pt x="15" y="107"/>
                  </a:lnTo>
                  <a:lnTo>
                    <a:pt x="15" y="104"/>
                  </a:lnTo>
                  <a:lnTo>
                    <a:pt x="15" y="100"/>
                  </a:lnTo>
                  <a:lnTo>
                    <a:pt x="15" y="98"/>
                  </a:lnTo>
                  <a:lnTo>
                    <a:pt x="15" y="94"/>
                  </a:lnTo>
                  <a:lnTo>
                    <a:pt x="15" y="91"/>
                  </a:lnTo>
                  <a:lnTo>
                    <a:pt x="15" y="87"/>
                  </a:lnTo>
                  <a:lnTo>
                    <a:pt x="15" y="85"/>
                  </a:lnTo>
                  <a:lnTo>
                    <a:pt x="15" y="82"/>
                  </a:lnTo>
                  <a:lnTo>
                    <a:pt x="15" y="78"/>
                  </a:lnTo>
                  <a:lnTo>
                    <a:pt x="15" y="75"/>
                  </a:lnTo>
                  <a:lnTo>
                    <a:pt x="15" y="72"/>
                  </a:lnTo>
                  <a:lnTo>
                    <a:pt x="15" y="68"/>
                  </a:lnTo>
                  <a:lnTo>
                    <a:pt x="14" y="65"/>
                  </a:lnTo>
                  <a:lnTo>
                    <a:pt x="14" y="62"/>
                  </a:lnTo>
                  <a:lnTo>
                    <a:pt x="14" y="58"/>
                  </a:lnTo>
                  <a:lnTo>
                    <a:pt x="14" y="55"/>
                  </a:lnTo>
                  <a:lnTo>
                    <a:pt x="13" y="52"/>
                  </a:lnTo>
                  <a:lnTo>
                    <a:pt x="13" y="49"/>
                  </a:lnTo>
                  <a:lnTo>
                    <a:pt x="13" y="46"/>
                  </a:lnTo>
                  <a:lnTo>
                    <a:pt x="13" y="43"/>
                  </a:lnTo>
                  <a:lnTo>
                    <a:pt x="13" y="40"/>
                  </a:lnTo>
                  <a:lnTo>
                    <a:pt x="13" y="36"/>
                  </a:lnTo>
                  <a:lnTo>
                    <a:pt x="13" y="34"/>
                  </a:lnTo>
                  <a:lnTo>
                    <a:pt x="13" y="32"/>
                  </a:lnTo>
                  <a:lnTo>
                    <a:pt x="13" y="29"/>
                  </a:lnTo>
                  <a:lnTo>
                    <a:pt x="13" y="26"/>
                  </a:lnTo>
                  <a:lnTo>
                    <a:pt x="13" y="23"/>
                  </a:lnTo>
                  <a:lnTo>
                    <a:pt x="13" y="21"/>
                  </a:lnTo>
                  <a:lnTo>
                    <a:pt x="11" y="19"/>
                  </a:lnTo>
                  <a:lnTo>
                    <a:pt x="11" y="16"/>
                  </a:lnTo>
                  <a:lnTo>
                    <a:pt x="11" y="14"/>
                  </a:lnTo>
                  <a:lnTo>
                    <a:pt x="11" y="13"/>
                  </a:lnTo>
                  <a:lnTo>
                    <a:pt x="11" y="9"/>
                  </a:lnTo>
                  <a:lnTo>
                    <a:pt x="11" y="7"/>
                  </a:lnTo>
                  <a:lnTo>
                    <a:pt x="11" y="2"/>
                  </a:lnTo>
                  <a:lnTo>
                    <a:pt x="11" y="1"/>
                  </a:lnTo>
                  <a:lnTo>
                    <a:pt x="11"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3" name="Freeform 57"/>
            <p:cNvSpPr>
              <a:spLocks/>
            </p:cNvSpPr>
            <p:nvPr/>
          </p:nvSpPr>
          <p:spPr bwMode="auto">
            <a:xfrm>
              <a:off x="5221" y="1540"/>
              <a:ext cx="7" cy="108"/>
            </a:xfrm>
            <a:custGeom>
              <a:avLst/>
              <a:gdLst>
                <a:gd name="T0" fmla="*/ 0 w 13"/>
                <a:gd name="T1" fmla="*/ 6 h 216"/>
                <a:gd name="T2" fmla="*/ 0 w 13"/>
                <a:gd name="T3" fmla="*/ 7 h 216"/>
                <a:gd name="T4" fmla="*/ 0 w 13"/>
                <a:gd name="T5" fmla="*/ 7 h 216"/>
                <a:gd name="T6" fmla="*/ 0 w 13"/>
                <a:gd name="T7" fmla="*/ 7 h 216"/>
                <a:gd name="T8" fmla="*/ 0 w 13"/>
                <a:gd name="T9" fmla="*/ 9 h 216"/>
                <a:gd name="T10" fmla="*/ 0 w 13"/>
                <a:gd name="T11" fmla="*/ 9 h 216"/>
                <a:gd name="T12" fmla="*/ 0 w 13"/>
                <a:gd name="T13" fmla="*/ 10 h 216"/>
                <a:gd name="T14" fmla="*/ 1 w 13"/>
                <a:gd name="T15" fmla="*/ 11 h 216"/>
                <a:gd name="T16" fmla="*/ 1 w 13"/>
                <a:gd name="T17" fmla="*/ 12 h 216"/>
                <a:gd name="T18" fmla="*/ 1 w 13"/>
                <a:gd name="T19" fmla="*/ 13 h 216"/>
                <a:gd name="T20" fmla="*/ 1 w 13"/>
                <a:gd name="T21" fmla="*/ 14 h 216"/>
                <a:gd name="T22" fmla="*/ 1 w 13"/>
                <a:gd name="T23" fmla="*/ 14 h 216"/>
                <a:gd name="T24" fmla="*/ 1 w 13"/>
                <a:gd name="T25" fmla="*/ 15 h 216"/>
                <a:gd name="T26" fmla="*/ 1 w 13"/>
                <a:gd name="T27" fmla="*/ 17 h 216"/>
                <a:gd name="T28" fmla="*/ 1 w 13"/>
                <a:gd name="T29" fmla="*/ 18 h 216"/>
                <a:gd name="T30" fmla="*/ 1 w 13"/>
                <a:gd name="T31" fmla="*/ 19 h 216"/>
                <a:gd name="T32" fmla="*/ 1 w 13"/>
                <a:gd name="T33" fmla="*/ 19 h 216"/>
                <a:gd name="T34" fmla="*/ 1 w 13"/>
                <a:gd name="T35" fmla="*/ 20 h 216"/>
                <a:gd name="T36" fmla="*/ 1 w 13"/>
                <a:gd name="T37" fmla="*/ 21 h 216"/>
                <a:gd name="T38" fmla="*/ 1 w 13"/>
                <a:gd name="T39" fmla="*/ 22 h 216"/>
                <a:gd name="T40" fmla="*/ 1 w 13"/>
                <a:gd name="T41" fmla="*/ 23 h 216"/>
                <a:gd name="T42" fmla="*/ 1 w 13"/>
                <a:gd name="T43" fmla="*/ 24 h 216"/>
                <a:gd name="T44" fmla="*/ 1 w 13"/>
                <a:gd name="T45" fmla="*/ 25 h 216"/>
                <a:gd name="T46" fmla="*/ 1 w 13"/>
                <a:gd name="T47" fmla="*/ 25 h 216"/>
                <a:gd name="T48" fmla="*/ 1 w 13"/>
                <a:gd name="T49" fmla="*/ 26 h 216"/>
                <a:gd name="T50" fmla="*/ 1 w 13"/>
                <a:gd name="T51" fmla="*/ 27 h 216"/>
                <a:gd name="T52" fmla="*/ 1 w 13"/>
                <a:gd name="T53" fmla="*/ 27 h 216"/>
                <a:gd name="T54" fmla="*/ 2 w 13"/>
                <a:gd name="T55" fmla="*/ 27 h 216"/>
                <a:gd name="T56" fmla="*/ 2 w 13"/>
                <a:gd name="T57" fmla="*/ 27 h 216"/>
                <a:gd name="T58" fmla="*/ 2 w 13"/>
                <a:gd name="T59" fmla="*/ 26 h 216"/>
                <a:gd name="T60" fmla="*/ 2 w 13"/>
                <a:gd name="T61" fmla="*/ 25 h 216"/>
                <a:gd name="T62" fmla="*/ 2 w 13"/>
                <a:gd name="T63" fmla="*/ 25 h 216"/>
                <a:gd name="T64" fmla="*/ 2 w 13"/>
                <a:gd name="T65" fmla="*/ 23 h 216"/>
                <a:gd name="T66" fmla="*/ 2 w 13"/>
                <a:gd name="T67" fmla="*/ 22 h 216"/>
                <a:gd name="T68" fmla="*/ 2 w 13"/>
                <a:gd name="T69" fmla="*/ 21 h 216"/>
                <a:gd name="T70" fmla="*/ 2 w 13"/>
                <a:gd name="T71" fmla="*/ 20 h 216"/>
                <a:gd name="T72" fmla="*/ 2 w 13"/>
                <a:gd name="T73" fmla="*/ 19 h 216"/>
                <a:gd name="T74" fmla="*/ 2 w 13"/>
                <a:gd name="T75" fmla="*/ 18 h 216"/>
                <a:gd name="T76" fmla="*/ 2 w 13"/>
                <a:gd name="T77" fmla="*/ 17 h 216"/>
                <a:gd name="T78" fmla="*/ 2 w 13"/>
                <a:gd name="T79" fmla="*/ 15 h 216"/>
                <a:gd name="T80" fmla="*/ 2 w 13"/>
                <a:gd name="T81" fmla="*/ 14 h 216"/>
                <a:gd name="T82" fmla="*/ 2 w 13"/>
                <a:gd name="T83" fmla="*/ 14 h 216"/>
                <a:gd name="T84" fmla="*/ 2 w 13"/>
                <a:gd name="T85" fmla="*/ 0 h 216"/>
                <a:gd name="T86" fmla="*/ 0 w 13"/>
                <a:gd name="T87" fmla="*/ 6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216"/>
                <a:gd name="T134" fmla="*/ 13 w 13"/>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216">
                  <a:moveTo>
                    <a:pt x="0" y="44"/>
                  </a:moveTo>
                  <a:lnTo>
                    <a:pt x="0" y="45"/>
                  </a:lnTo>
                  <a:lnTo>
                    <a:pt x="0" y="49"/>
                  </a:lnTo>
                  <a:lnTo>
                    <a:pt x="0" y="51"/>
                  </a:lnTo>
                  <a:lnTo>
                    <a:pt x="0" y="53"/>
                  </a:lnTo>
                  <a:lnTo>
                    <a:pt x="0" y="55"/>
                  </a:lnTo>
                  <a:lnTo>
                    <a:pt x="0" y="58"/>
                  </a:lnTo>
                  <a:lnTo>
                    <a:pt x="0" y="61"/>
                  </a:lnTo>
                  <a:lnTo>
                    <a:pt x="0" y="64"/>
                  </a:lnTo>
                  <a:lnTo>
                    <a:pt x="0" y="66"/>
                  </a:lnTo>
                  <a:lnTo>
                    <a:pt x="0" y="70"/>
                  </a:lnTo>
                  <a:lnTo>
                    <a:pt x="0" y="72"/>
                  </a:lnTo>
                  <a:lnTo>
                    <a:pt x="0" y="75"/>
                  </a:lnTo>
                  <a:lnTo>
                    <a:pt x="0" y="78"/>
                  </a:lnTo>
                  <a:lnTo>
                    <a:pt x="1" y="83"/>
                  </a:lnTo>
                  <a:lnTo>
                    <a:pt x="1" y="86"/>
                  </a:lnTo>
                  <a:lnTo>
                    <a:pt x="1" y="88"/>
                  </a:lnTo>
                  <a:lnTo>
                    <a:pt x="1" y="92"/>
                  </a:lnTo>
                  <a:lnTo>
                    <a:pt x="1" y="96"/>
                  </a:lnTo>
                  <a:lnTo>
                    <a:pt x="1" y="99"/>
                  </a:lnTo>
                  <a:lnTo>
                    <a:pt x="1" y="104"/>
                  </a:lnTo>
                  <a:lnTo>
                    <a:pt x="1" y="107"/>
                  </a:lnTo>
                  <a:lnTo>
                    <a:pt x="1" y="111"/>
                  </a:lnTo>
                  <a:lnTo>
                    <a:pt x="1" y="114"/>
                  </a:lnTo>
                  <a:lnTo>
                    <a:pt x="1" y="119"/>
                  </a:lnTo>
                  <a:lnTo>
                    <a:pt x="1" y="123"/>
                  </a:lnTo>
                  <a:lnTo>
                    <a:pt x="3" y="126"/>
                  </a:lnTo>
                  <a:lnTo>
                    <a:pt x="3" y="130"/>
                  </a:lnTo>
                  <a:lnTo>
                    <a:pt x="4" y="133"/>
                  </a:lnTo>
                  <a:lnTo>
                    <a:pt x="4" y="138"/>
                  </a:lnTo>
                  <a:lnTo>
                    <a:pt x="4" y="142"/>
                  </a:lnTo>
                  <a:lnTo>
                    <a:pt x="4" y="145"/>
                  </a:lnTo>
                  <a:lnTo>
                    <a:pt x="4" y="149"/>
                  </a:lnTo>
                  <a:lnTo>
                    <a:pt x="4" y="152"/>
                  </a:lnTo>
                  <a:lnTo>
                    <a:pt x="5" y="156"/>
                  </a:lnTo>
                  <a:lnTo>
                    <a:pt x="5" y="159"/>
                  </a:lnTo>
                  <a:lnTo>
                    <a:pt x="5" y="163"/>
                  </a:lnTo>
                  <a:lnTo>
                    <a:pt x="5" y="168"/>
                  </a:lnTo>
                  <a:lnTo>
                    <a:pt x="5" y="171"/>
                  </a:lnTo>
                  <a:lnTo>
                    <a:pt x="5" y="174"/>
                  </a:lnTo>
                  <a:lnTo>
                    <a:pt x="5" y="177"/>
                  </a:lnTo>
                  <a:lnTo>
                    <a:pt x="5" y="181"/>
                  </a:lnTo>
                  <a:lnTo>
                    <a:pt x="6" y="184"/>
                  </a:lnTo>
                  <a:lnTo>
                    <a:pt x="6" y="187"/>
                  </a:lnTo>
                  <a:lnTo>
                    <a:pt x="6" y="189"/>
                  </a:lnTo>
                  <a:lnTo>
                    <a:pt x="6" y="193"/>
                  </a:lnTo>
                  <a:lnTo>
                    <a:pt x="7" y="195"/>
                  </a:lnTo>
                  <a:lnTo>
                    <a:pt x="7" y="200"/>
                  </a:lnTo>
                  <a:lnTo>
                    <a:pt x="7" y="204"/>
                  </a:lnTo>
                  <a:lnTo>
                    <a:pt x="7" y="207"/>
                  </a:lnTo>
                  <a:lnTo>
                    <a:pt x="8" y="210"/>
                  </a:lnTo>
                  <a:lnTo>
                    <a:pt x="8" y="213"/>
                  </a:lnTo>
                  <a:lnTo>
                    <a:pt x="8" y="215"/>
                  </a:lnTo>
                  <a:lnTo>
                    <a:pt x="8" y="216"/>
                  </a:lnTo>
                  <a:lnTo>
                    <a:pt x="10" y="216"/>
                  </a:lnTo>
                  <a:lnTo>
                    <a:pt x="10" y="214"/>
                  </a:lnTo>
                  <a:lnTo>
                    <a:pt x="10" y="213"/>
                  </a:lnTo>
                  <a:lnTo>
                    <a:pt x="10" y="210"/>
                  </a:lnTo>
                  <a:lnTo>
                    <a:pt x="10" y="208"/>
                  </a:lnTo>
                  <a:lnTo>
                    <a:pt x="10" y="206"/>
                  </a:lnTo>
                  <a:lnTo>
                    <a:pt x="10" y="203"/>
                  </a:lnTo>
                  <a:lnTo>
                    <a:pt x="10" y="200"/>
                  </a:lnTo>
                  <a:lnTo>
                    <a:pt x="10" y="196"/>
                  </a:lnTo>
                  <a:lnTo>
                    <a:pt x="10" y="193"/>
                  </a:lnTo>
                  <a:lnTo>
                    <a:pt x="10" y="188"/>
                  </a:lnTo>
                  <a:lnTo>
                    <a:pt x="10" y="183"/>
                  </a:lnTo>
                  <a:lnTo>
                    <a:pt x="11" y="180"/>
                  </a:lnTo>
                  <a:lnTo>
                    <a:pt x="11" y="175"/>
                  </a:lnTo>
                  <a:lnTo>
                    <a:pt x="11" y="170"/>
                  </a:lnTo>
                  <a:lnTo>
                    <a:pt x="11" y="165"/>
                  </a:lnTo>
                  <a:lnTo>
                    <a:pt x="12" y="162"/>
                  </a:lnTo>
                  <a:lnTo>
                    <a:pt x="12" y="156"/>
                  </a:lnTo>
                  <a:lnTo>
                    <a:pt x="12" y="152"/>
                  </a:lnTo>
                  <a:lnTo>
                    <a:pt x="12" y="148"/>
                  </a:lnTo>
                  <a:lnTo>
                    <a:pt x="12" y="143"/>
                  </a:lnTo>
                  <a:lnTo>
                    <a:pt x="12" y="139"/>
                  </a:lnTo>
                  <a:lnTo>
                    <a:pt x="12" y="135"/>
                  </a:lnTo>
                  <a:lnTo>
                    <a:pt x="12" y="131"/>
                  </a:lnTo>
                  <a:lnTo>
                    <a:pt x="12" y="128"/>
                  </a:lnTo>
                  <a:lnTo>
                    <a:pt x="12" y="124"/>
                  </a:lnTo>
                  <a:lnTo>
                    <a:pt x="12" y="122"/>
                  </a:lnTo>
                  <a:lnTo>
                    <a:pt x="12" y="119"/>
                  </a:lnTo>
                  <a:lnTo>
                    <a:pt x="12" y="118"/>
                  </a:lnTo>
                  <a:lnTo>
                    <a:pt x="12" y="114"/>
                  </a:lnTo>
                  <a:lnTo>
                    <a:pt x="13" y="113"/>
                  </a:lnTo>
                  <a:lnTo>
                    <a:pt x="13"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4" name="Freeform 58"/>
            <p:cNvSpPr>
              <a:spLocks/>
            </p:cNvSpPr>
            <p:nvPr/>
          </p:nvSpPr>
          <p:spPr bwMode="auto">
            <a:xfrm>
              <a:off x="5180" y="1664"/>
              <a:ext cx="78" cy="7"/>
            </a:xfrm>
            <a:custGeom>
              <a:avLst/>
              <a:gdLst>
                <a:gd name="T0" fmla="*/ 2 w 156"/>
                <a:gd name="T1" fmla="*/ 1 h 13"/>
                <a:gd name="T2" fmla="*/ 3 w 156"/>
                <a:gd name="T3" fmla="*/ 1 h 13"/>
                <a:gd name="T4" fmla="*/ 5 w 156"/>
                <a:gd name="T5" fmla="*/ 1 h 13"/>
                <a:gd name="T6" fmla="*/ 5 w 156"/>
                <a:gd name="T7" fmla="*/ 1 h 13"/>
                <a:gd name="T8" fmla="*/ 5 w 156"/>
                <a:gd name="T9" fmla="*/ 1 h 13"/>
                <a:gd name="T10" fmla="*/ 6 w 156"/>
                <a:gd name="T11" fmla="*/ 1 h 13"/>
                <a:gd name="T12" fmla="*/ 7 w 156"/>
                <a:gd name="T13" fmla="*/ 1 h 13"/>
                <a:gd name="T14" fmla="*/ 9 w 156"/>
                <a:gd name="T15" fmla="*/ 1 h 13"/>
                <a:gd name="T16" fmla="*/ 10 w 156"/>
                <a:gd name="T17" fmla="*/ 1 h 13"/>
                <a:gd name="T18" fmla="*/ 10 w 156"/>
                <a:gd name="T19" fmla="*/ 0 h 13"/>
                <a:gd name="T20" fmla="*/ 10 w 156"/>
                <a:gd name="T21" fmla="*/ 1 h 13"/>
                <a:gd name="T22" fmla="*/ 11 w 156"/>
                <a:gd name="T23" fmla="*/ 1 h 13"/>
                <a:gd name="T24" fmla="*/ 12 w 156"/>
                <a:gd name="T25" fmla="*/ 1 h 13"/>
                <a:gd name="T26" fmla="*/ 13 w 156"/>
                <a:gd name="T27" fmla="*/ 1 h 13"/>
                <a:gd name="T28" fmla="*/ 13 w 156"/>
                <a:gd name="T29" fmla="*/ 1 h 13"/>
                <a:gd name="T30" fmla="*/ 14 w 156"/>
                <a:gd name="T31" fmla="*/ 1 h 13"/>
                <a:gd name="T32" fmla="*/ 15 w 156"/>
                <a:gd name="T33" fmla="*/ 1 h 13"/>
                <a:gd name="T34" fmla="*/ 17 w 156"/>
                <a:gd name="T35" fmla="*/ 1 h 13"/>
                <a:gd name="T36" fmla="*/ 18 w 156"/>
                <a:gd name="T37" fmla="*/ 2 h 13"/>
                <a:gd name="T38" fmla="*/ 19 w 156"/>
                <a:gd name="T39" fmla="*/ 2 h 13"/>
                <a:gd name="T40" fmla="*/ 19 w 156"/>
                <a:gd name="T41" fmla="*/ 2 h 13"/>
                <a:gd name="T42" fmla="*/ 20 w 156"/>
                <a:gd name="T43" fmla="*/ 2 h 13"/>
                <a:gd name="T44" fmla="*/ 20 w 156"/>
                <a:gd name="T45" fmla="*/ 2 h 13"/>
                <a:gd name="T46" fmla="*/ 19 w 156"/>
                <a:gd name="T47" fmla="*/ 2 h 13"/>
                <a:gd name="T48" fmla="*/ 18 w 156"/>
                <a:gd name="T49" fmla="*/ 2 h 13"/>
                <a:gd name="T50" fmla="*/ 17 w 156"/>
                <a:gd name="T51" fmla="*/ 2 h 13"/>
                <a:gd name="T52" fmla="*/ 15 w 156"/>
                <a:gd name="T53" fmla="*/ 2 h 13"/>
                <a:gd name="T54" fmla="*/ 15 w 156"/>
                <a:gd name="T55" fmla="*/ 2 h 13"/>
                <a:gd name="T56" fmla="*/ 14 w 156"/>
                <a:gd name="T57" fmla="*/ 2 h 13"/>
                <a:gd name="T58" fmla="*/ 13 w 156"/>
                <a:gd name="T59" fmla="*/ 2 h 13"/>
                <a:gd name="T60" fmla="*/ 13 w 156"/>
                <a:gd name="T61" fmla="*/ 2 h 13"/>
                <a:gd name="T62" fmla="*/ 12 w 156"/>
                <a:gd name="T63" fmla="*/ 2 h 13"/>
                <a:gd name="T64" fmla="*/ 11 w 156"/>
                <a:gd name="T65" fmla="*/ 2 h 13"/>
                <a:gd name="T66" fmla="*/ 11 w 156"/>
                <a:gd name="T67" fmla="*/ 2 h 13"/>
                <a:gd name="T68" fmla="*/ 10 w 156"/>
                <a:gd name="T69" fmla="*/ 2 h 13"/>
                <a:gd name="T70" fmla="*/ 10 w 156"/>
                <a:gd name="T71" fmla="*/ 2 h 13"/>
                <a:gd name="T72" fmla="*/ 10 w 156"/>
                <a:gd name="T73" fmla="*/ 2 h 13"/>
                <a:gd name="T74" fmla="*/ 9 w 156"/>
                <a:gd name="T75" fmla="*/ 2 h 13"/>
                <a:gd name="T76" fmla="*/ 9 w 156"/>
                <a:gd name="T77" fmla="*/ 2 h 13"/>
                <a:gd name="T78" fmla="*/ 7 w 156"/>
                <a:gd name="T79" fmla="*/ 2 h 13"/>
                <a:gd name="T80" fmla="*/ 6 w 156"/>
                <a:gd name="T81" fmla="*/ 2 h 13"/>
                <a:gd name="T82" fmla="*/ 5 w 156"/>
                <a:gd name="T83" fmla="*/ 2 h 13"/>
                <a:gd name="T84" fmla="*/ 5 w 156"/>
                <a:gd name="T85" fmla="*/ 2 h 13"/>
                <a:gd name="T86" fmla="*/ 0 w 156"/>
                <a:gd name="T87" fmla="*/ 2 h 13"/>
                <a:gd name="T88" fmla="*/ 2 w 156"/>
                <a:gd name="T89" fmla="*/ 1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
                <a:gd name="T137" fmla="*/ 156 w 156"/>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
                  <a:moveTo>
                    <a:pt x="17" y="6"/>
                  </a:moveTo>
                  <a:lnTo>
                    <a:pt x="18" y="5"/>
                  </a:lnTo>
                  <a:lnTo>
                    <a:pt x="23" y="4"/>
                  </a:lnTo>
                  <a:lnTo>
                    <a:pt x="27" y="4"/>
                  </a:lnTo>
                  <a:lnTo>
                    <a:pt x="30" y="2"/>
                  </a:lnTo>
                  <a:lnTo>
                    <a:pt x="35" y="2"/>
                  </a:lnTo>
                  <a:lnTo>
                    <a:pt x="40" y="2"/>
                  </a:lnTo>
                  <a:lnTo>
                    <a:pt x="41" y="2"/>
                  </a:lnTo>
                  <a:lnTo>
                    <a:pt x="44" y="2"/>
                  </a:lnTo>
                  <a:lnTo>
                    <a:pt x="47" y="2"/>
                  </a:lnTo>
                  <a:lnTo>
                    <a:pt x="49" y="2"/>
                  </a:lnTo>
                  <a:lnTo>
                    <a:pt x="54" y="2"/>
                  </a:lnTo>
                  <a:lnTo>
                    <a:pt x="59" y="1"/>
                  </a:lnTo>
                  <a:lnTo>
                    <a:pt x="62" y="1"/>
                  </a:lnTo>
                  <a:lnTo>
                    <a:pt x="67" y="1"/>
                  </a:lnTo>
                  <a:lnTo>
                    <a:pt x="70" y="1"/>
                  </a:lnTo>
                  <a:lnTo>
                    <a:pt x="73" y="1"/>
                  </a:lnTo>
                  <a:lnTo>
                    <a:pt x="74" y="1"/>
                  </a:lnTo>
                  <a:lnTo>
                    <a:pt x="78" y="1"/>
                  </a:lnTo>
                  <a:lnTo>
                    <a:pt x="79" y="0"/>
                  </a:lnTo>
                  <a:lnTo>
                    <a:pt x="82" y="1"/>
                  </a:lnTo>
                  <a:lnTo>
                    <a:pt x="85" y="1"/>
                  </a:lnTo>
                  <a:lnTo>
                    <a:pt x="87" y="1"/>
                  </a:lnTo>
                  <a:lnTo>
                    <a:pt x="89" y="1"/>
                  </a:lnTo>
                  <a:lnTo>
                    <a:pt x="93" y="2"/>
                  </a:lnTo>
                  <a:lnTo>
                    <a:pt x="97" y="2"/>
                  </a:lnTo>
                  <a:lnTo>
                    <a:pt x="100" y="2"/>
                  </a:lnTo>
                  <a:lnTo>
                    <a:pt x="104" y="2"/>
                  </a:lnTo>
                  <a:lnTo>
                    <a:pt x="107" y="4"/>
                  </a:lnTo>
                  <a:lnTo>
                    <a:pt x="111" y="4"/>
                  </a:lnTo>
                  <a:lnTo>
                    <a:pt x="115" y="6"/>
                  </a:lnTo>
                  <a:lnTo>
                    <a:pt x="119" y="6"/>
                  </a:lnTo>
                  <a:lnTo>
                    <a:pt x="124" y="7"/>
                  </a:lnTo>
                  <a:lnTo>
                    <a:pt x="126" y="7"/>
                  </a:lnTo>
                  <a:lnTo>
                    <a:pt x="130" y="8"/>
                  </a:lnTo>
                  <a:lnTo>
                    <a:pt x="133" y="8"/>
                  </a:lnTo>
                  <a:lnTo>
                    <a:pt x="137" y="10"/>
                  </a:lnTo>
                  <a:lnTo>
                    <a:pt x="140" y="10"/>
                  </a:lnTo>
                  <a:lnTo>
                    <a:pt x="143" y="10"/>
                  </a:lnTo>
                  <a:lnTo>
                    <a:pt x="146" y="11"/>
                  </a:lnTo>
                  <a:lnTo>
                    <a:pt x="149" y="11"/>
                  </a:lnTo>
                  <a:lnTo>
                    <a:pt x="152" y="12"/>
                  </a:lnTo>
                  <a:lnTo>
                    <a:pt x="156" y="12"/>
                  </a:lnTo>
                  <a:lnTo>
                    <a:pt x="156" y="13"/>
                  </a:lnTo>
                  <a:lnTo>
                    <a:pt x="154" y="13"/>
                  </a:lnTo>
                  <a:lnTo>
                    <a:pt x="152" y="13"/>
                  </a:lnTo>
                  <a:lnTo>
                    <a:pt x="149" y="13"/>
                  </a:lnTo>
                  <a:lnTo>
                    <a:pt x="147" y="13"/>
                  </a:lnTo>
                  <a:lnTo>
                    <a:pt x="144" y="12"/>
                  </a:lnTo>
                  <a:lnTo>
                    <a:pt x="140" y="12"/>
                  </a:lnTo>
                  <a:lnTo>
                    <a:pt x="136" y="12"/>
                  </a:lnTo>
                  <a:lnTo>
                    <a:pt x="133" y="12"/>
                  </a:lnTo>
                  <a:lnTo>
                    <a:pt x="127" y="12"/>
                  </a:lnTo>
                  <a:lnTo>
                    <a:pt x="124" y="12"/>
                  </a:lnTo>
                  <a:lnTo>
                    <a:pt x="120" y="12"/>
                  </a:lnTo>
                  <a:lnTo>
                    <a:pt x="118" y="12"/>
                  </a:lnTo>
                  <a:lnTo>
                    <a:pt x="115" y="12"/>
                  </a:lnTo>
                  <a:lnTo>
                    <a:pt x="113" y="12"/>
                  </a:lnTo>
                  <a:lnTo>
                    <a:pt x="111" y="12"/>
                  </a:lnTo>
                  <a:lnTo>
                    <a:pt x="108" y="12"/>
                  </a:lnTo>
                  <a:lnTo>
                    <a:pt x="105" y="12"/>
                  </a:lnTo>
                  <a:lnTo>
                    <a:pt x="104" y="12"/>
                  </a:lnTo>
                  <a:lnTo>
                    <a:pt x="101" y="12"/>
                  </a:lnTo>
                  <a:lnTo>
                    <a:pt x="98" y="12"/>
                  </a:lnTo>
                  <a:lnTo>
                    <a:pt x="95" y="12"/>
                  </a:lnTo>
                  <a:lnTo>
                    <a:pt x="93" y="12"/>
                  </a:lnTo>
                  <a:lnTo>
                    <a:pt x="91" y="11"/>
                  </a:lnTo>
                  <a:lnTo>
                    <a:pt x="88" y="11"/>
                  </a:lnTo>
                  <a:lnTo>
                    <a:pt x="86" y="11"/>
                  </a:lnTo>
                  <a:lnTo>
                    <a:pt x="82" y="11"/>
                  </a:lnTo>
                  <a:lnTo>
                    <a:pt x="80" y="11"/>
                  </a:lnTo>
                  <a:lnTo>
                    <a:pt x="78" y="11"/>
                  </a:lnTo>
                  <a:lnTo>
                    <a:pt x="76" y="11"/>
                  </a:lnTo>
                  <a:lnTo>
                    <a:pt x="73" y="11"/>
                  </a:lnTo>
                  <a:lnTo>
                    <a:pt x="70" y="11"/>
                  </a:lnTo>
                  <a:lnTo>
                    <a:pt x="68" y="11"/>
                  </a:lnTo>
                  <a:lnTo>
                    <a:pt x="66" y="11"/>
                  </a:lnTo>
                  <a:lnTo>
                    <a:pt x="63" y="11"/>
                  </a:lnTo>
                  <a:lnTo>
                    <a:pt x="60" y="11"/>
                  </a:lnTo>
                  <a:lnTo>
                    <a:pt x="56" y="11"/>
                  </a:lnTo>
                  <a:lnTo>
                    <a:pt x="53" y="11"/>
                  </a:lnTo>
                  <a:lnTo>
                    <a:pt x="49" y="11"/>
                  </a:lnTo>
                  <a:lnTo>
                    <a:pt x="47" y="11"/>
                  </a:lnTo>
                  <a:lnTo>
                    <a:pt x="43" y="11"/>
                  </a:lnTo>
                  <a:lnTo>
                    <a:pt x="41" y="11"/>
                  </a:lnTo>
                  <a:lnTo>
                    <a:pt x="40" y="11"/>
                  </a:lnTo>
                  <a:lnTo>
                    <a:pt x="0" y="13"/>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5" name="Freeform 59"/>
            <p:cNvSpPr>
              <a:spLocks/>
            </p:cNvSpPr>
            <p:nvPr/>
          </p:nvSpPr>
          <p:spPr bwMode="auto">
            <a:xfrm>
              <a:off x="5178" y="1677"/>
              <a:ext cx="64" cy="9"/>
            </a:xfrm>
            <a:custGeom>
              <a:avLst/>
              <a:gdLst>
                <a:gd name="T0" fmla="*/ 1 w 128"/>
                <a:gd name="T1" fmla="*/ 1 h 19"/>
                <a:gd name="T2" fmla="*/ 1 w 128"/>
                <a:gd name="T3" fmla="*/ 1 h 19"/>
                <a:gd name="T4" fmla="*/ 2 w 128"/>
                <a:gd name="T5" fmla="*/ 1 h 19"/>
                <a:gd name="T6" fmla="*/ 3 w 128"/>
                <a:gd name="T7" fmla="*/ 1 h 19"/>
                <a:gd name="T8" fmla="*/ 3 w 128"/>
                <a:gd name="T9" fmla="*/ 0 h 19"/>
                <a:gd name="T10" fmla="*/ 4 w 128"/>
                <a:gd name="T11" fmla="*/ 0 h 19"/>
                <a:gd name="T12" fmla="*/ 5 w 128"/>
                <a:gd name="T13" fmla="*/ 0 h 19"/>
                <a:gd name="T14" fmla="*/ 5 w 128"/>
                <a:gd name="T15" fmla="*/ 0 h 19"/>
                <a:gd name="T16" fmla="*/ 6 w 128"/>
                <a:gd name="T17" fmla="*/ 0 h 19"/>
                <a:gd name="T18" fmla="*/ 7 w 128"/>
                <a:gd name="T19" fmla="*/ 0 h 19"/>
                <a:gd name="T20" fmla="*/ 8 w 128"/>
                <a:gd name="T21" fmla="*/ 0 h 19"/>
                <a:gd name="T22" fmla="*/ 8 w 128"/>
                <a:gd name="T23" fmla="*/ 0 h 19"/>
                <a:gd name="T24" fmla="*/ 9 w 128"/>
                <a:gd name="T25" fmla="*/ 0 h 19"/>
                <a:gd name="T26" fmla="*/ 9 w 128"/>
                <a:gd name="T27" fmla="*/ 0 h 19"/>
                <a:gd name="T28" fmla="*/ 10 w 128"/>
                <a:gd name="T29" fmla="*/ 0 h 19"/>
                <a:gd name="T30" fmla="*/ 10 w 128"/>
                <a:gd name="T31" fmla="*/ 0 h 19"/>
                <a:gd name="T32" fmla="*/ 11 w 128"/>
                <a:gd name="T33" fmla="*/ 0 h 19"/>
                <a:gd name="T34" fmla="*/ 12 w 128"/>
                <a:gd name="T35" fmla="*/ 0 h 19"/>
                <a:gd name="T36" fmla="*/ 13 w 128"/>
                <a:gd name="T37" fmla="*/ 0 h 19"/>
                <a:gd name="T38" fmla="*/ 13 w 128"/>
                <a:gd name="T39" fmla="*/ 0 h 19"/>
                <a:gd name="T40" fmla="*/ 14 w 128"/>
                <a:gd name="T41" fmla="*/ 0 h 19"/>
                <a:gd name="T42" fmla="*/ 15 w 128"/>
                <a:gd name="T43" fmla="*/ 0 h 19"/>
                <a:gd name="T44" fmla="*/ 16 w 128"/>
                <a:gd name="T45" fmla="*/ 0 h 19"/>
                <a:gd name="T46" fmla="*/ 15 w 128"/>
                <a:gd name="T47" fmla="*/ 0 h 19"/>
                <a:gd name="T48" fmla="*/ 14 w 128"/>
                <a:gd name="T49" fmla="*/ 0 h 19"/>
                <a:gd name="T50" fmla="*/ 14 w 128"/>
                <a:gd name="T51" fmla="*/ 0 h 19"/>
                <a:gd name="T52" fmla="*/ 13 w 128"/>
                <a:gd name="T53" fmla="*/ 0 h 19"/>
                <a:gd name="T54" fmla="*/ 12 w 128"/>
                <a:gd name="T55" fmla="*/ 0 h 19"/>
                <a:gd name="T56" fmla="*/ 12 w 128"/>
                <a:gd name="T57" fmla="*/ 0 h 19"/>
                <a:gd name="T58" fmla="*/ 11 w 128"/>
                <a:gd name="T59" fmla="*/ 0 h 19"/>
                <a:gd name="T60" fmla="*/ 10 w 128"/>
                <a:gd name="T61" fmla="*/ 1 h 19"/>
                <a:gd name="T62" fmla="*/ 9 w 128"/>
                <a:gd name="T63" fmla="*/ 1 h 19"/>
                <a:gd name="T64" fmla="*/ 9 w 128"/>
                <a:gd name="T65" fmla="*/ 1 h 19"/>
                <a:gd name="T66" fmla="*/ 8 w 128"/>
                <a:gd name="T67" fmla="*/ 1 h 19"/>
                <a:gd name="T68" fmla="*/ 7 w 128"/>
                <a:gd name="T69" fmla="*/ 1 h 19"/>
                <a:gd name="T70" fmla="*/ 7 w 128"/>
                <a:gd name="T71" fmla="*/ 1 h 19"/>
                <a:gd name="T72" fmla="*/ 0 w 128"/>
                <a:gd name="T73" fmla="*/ 2 h 19"/>
                <a:gd name="T74" fmla="*/ 1 w 128"/>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9"/>
                <a:gd name="T116" fmla="*/ 128 w 128"/>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9">
                  <a:moveTo>
                    <a:pt x="7" y="13"/>
                  </a:moveTo>
                  <a:lnTo>
                    <a:pt x="8" y="12"/>
                  </a:lnTo>
                  <a:lnTo>
                    <a:pt x="12" y="11"/>
                  </a:lnTo>
                  <a:lnTo>
                    <a:pt x="14" y="11"/>
                  </a:lnTo>
                  <a:lnTo>
                    <a:pt x="20" y="10"/>
                  </a:lnTo>
                  <a:lnTo>
                    <a:pt x="21" y="8"/>
                  </a:lnTo>
                  <a:lnTo>
                    <a:pt x="22" y="8"/>
                  </a:lnTo>
                  <a:lnTo>
                    <a:pt x="26" y="8"/>
                  </a:lnTo>
                  <a:lnTo>
                    <a:pt x="28" y="7"/>
                  </a:lnTo>
                  <a:lnTo>
                    <a:pt x="31" y="7"/>
                  </a:lnTo>
                  <a:lnTo>
                    <a:pt x="34" y="7"/>
                  </a:lnTo>
                  <a:lnTo>
                    <a:pt x="36" y="6"/>
                  </a:lnTo>
                  <a:lnTo>
                    <a:pt x="39" y="6"/>
                  </a:lnTo>
                  <a:lnTo>
                    <a:pt x="41" y="5"/>
                  </a:lnTo>
                  <a:lnTo>
                    <a:pt x="44" y="5"/>
                  </a:lnTo>
                  <a:lnTo>
                    <a:pt x="46" y="5"/>
                  </a:lnTo>
                  <a:lnTo>
                    <a:pt x="48" y="4"/>
                  </a:lnTo>
                  <a:lnTo>
                    <a:pt x="53" y="2"/>
                  </a:lnTo>
                  <a:lnTo>
                    <a:pt x="58" y="2"/>
                  </a:lnTo>
                  <a:lnTo>
                    <a:pt x="61" y="1"/>
                  </a:lnTo>
                  <a:lnTo>
                    <a:pt x="65" y="0"/>
                  </a:lnTo>
                  <a:lnTo>
                    <a:pt x="67" y="0"/>
                  </a:lnTo>
                  <a:lnTo>
                    <a:pt x="68" y="0"/>
                  </a:lnTo>
                  <a:lnTo>
                    <a:pt x="70" y="0"/>
                  </a:lnTo>
                  <a:lnTo>
                    <a:pt x="73" y="0"/>
                  </a:lnTo>
                  <a:lnTo>
                    <a:pt x="74" y="0"/>
                  </a:lnTo>
                  <a:lnTo>
                    <a:pt x="75" y="0"/>
                  </a:lnTo>
                  <a:lnTo>
                    <a:pt x="78" y="0"/>
                  </a:lnTo>
                  <a:lnTo>
                    <a:pt x="81" y="1"/>
                  </a:lnTo>
                  <a:lnTo>
                    <a:pt x="84" y="1"/>
                  </a:lnTo>
                  <a:lnTo>
                    <a:pt x="86" y="1"/>
                  </a:lnTo>
                  <a:lnTo>
                    <a:pt x="87" y="1"/>
                  </a:lnTo>
                  <a:lnTo>
                    <a:pt x="91" y="2"/>
                  </a:lnTo>
                  <a:lnTo>
                    <a:pt x="93" y="2"/>
                  </a:lnTo>
                  <a:lnTo>
                    <a:pt x="97" y="2"/>
                  </a:lnTo>
                  <a:lnTo>
                    <a:pt x="99" y="2"/>
                  </a:lnTo>
                  <a:lnTo>
                    <a:pt x="103" y="4"/>
                  </a:lnTo>
                  <a:lnTo>
                    <a:pt x="106" y="4"/>
                  </a:lnTo>
                  <a:lnTo>
                    <a:pt x="109" y="4"/>
                  </a:lnTo>
                  <a:lnTo>
                    <a:pt x="110" y="4"/>
                  </a:lnTo>
                  <a:lnTo>
                    <a:pt x="113" y="5"/>
                  </a:lnTo>
                  <a:lnTo>
                    <a:pt x="118" y="5"/>
                  </a:lnTo>
                  <a:lnTo>
                    <a:pt x="122" y="5"/>
                  </a:lnTo>
                  <a:lnTo>
                    <a:pt x="125" y="5"/>
                  </a:lnTo>
                  <a:lnTo>
                    <a:pt x="126" y="6"/>
                  </a:lnTo>
                  <a:lnTo>
                    <a:pt x="128" y="6"/>
                  </a:lnTo>
                  <a:lnTo>
                    <a:pt x="126" y="6"/>
                  </a:lnTo>
                  <a:lnTo>
                    <a:pt x="124" y="6"/>
                  </a:lnTo>
                  <a:lnTo>
                    <a:pt x="120" y="6"/>
                  </a:lnTo>
                  <a:lnTo>
                    <a:pt x="118" y="6"/>
                  </a:lnTo>
                  <a:lnTo>
                    <a:pt x="117" y="6"/>
                  </a:lnTo>
                  <a:lnTo>
                    <a:pt x="115" y="6"/>
                  </a:lnTo>
                  <a:lnTo>
                    <a:pt x="112" y="6"/>
                  </a:lnTo>
                  <a:lnTo>
                    <a:pt x="109" y="6"/>
                  </a:lnTo>
                  <a:lnTo>
                    <a:pt x="106" y="6"/>
                  </a:lnTo>
                  <a:lnTo>
                    <a:pt x="103" y="6"/>
                  </a:lnTo>
                  <a:lnTo>
                    <a:pt x="99" y="7"/>
                  </a:lnTo>
                  <a:lnTo>
                    <a:pt x="97" y="7"/>
                  </a:lnTo>
                  <a:lnTo>
                    <a:pt x="93" y="7"/>
                  </a:lnTo>
                  <a:lnTo>
                    <a:pt x="91" y="7"/>
                  </a:lnTo>
                  <a:lnTo>
                    <a:pt x="87" y="8"/>
                  </a:lnTo>
                  <a:lnTo>
                    <a:pt x="85" y="8"/>
                  </a:lnTo>
                  <a:lnTo>
                    <a:pt x="81" y="8"/>
                  </a:lnTo>
                  <a:lnTo>
                    <a:pt x="78" y="8"/>
                  </a:lnTo>
                  <a:lnTo>
                    <a:pt x="75" y="8"/>
                  </a:lnTo>
                  <a:lnTo>
                    <a:pt x="73" y="8"/>
                  </a:lnTo>
                  <a:lnTo>
                    <a:pt x="71" y="8"/>
                  </a:lnTo>
                  <a:lnTo>
                    <a:pt x="67" y="8"/>
                  </a:lnTo>
                  <a:lnTo>
                    <a:pt x="66" y="10"/>
                  </a:lnTo>
                  <a:lnTo>
                    <a:pt x="61" y="10"/>
                  </a:lnTo>
                  <a:lnTo>
                    <a:pt x="59" y="10"/>
                  </a:lnTo>
                  <a:lnTo>
                    <a:pt x="57" y="10"/>
                  </a:lnTo>
                  <a:lnTo>
                    <a:pt x="57" y="11"/>
                  </a:lnTo>
                  <a:lnTo>
                    <a:pt x="0" y="19"/>
                  </a:lnTo>
                  <a:lnTo>
                    <a:pt x="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6" name="Freeform 60"/>
            <p:cNvSpPr>
              <a:spLocks/>
            </p:cNvSpPr>
            <p:nvPr/>
          </p:nvSpPr>
          <p:spPr bwMode="auto">
            <a:xfrm>
              <a:off x="5186" y="1661"/>
              <a:ext cx="13" cy="44"/>
            </a:xfrm>
            <a:custGeom>
              <a:avLst/>
              <a:gdLst>
                <a:gd name="T0" fmla="*/ 3 w 26"/>
                <a:gd name="T1" fmla="*/ 0 h 89"/>
                <a:gd name="T2" fmla="*/ 2 w 26"/>
                <a:gd name="T3" fmla="*/ 0 h 89"/>
                <a:gd name="T4" fmla="*/ 2 w 26"/>
                <a:gd name="T5" fmla="*/ 1 h 89"/>
                <a:gd name="T6" fmla="*/ 2 w 26"/>
                <a:gd name="T7" fmla="*/ 2 h 89"/>
                <a:gd name="T8" fmla="*/ 1 w 26"/>
                <a:gd name="T9" fmla="*/ 3 h 89"/>
                <a:gd name="T10" fmla="*/ 1 w 26"/>
                <a:gd name="T11" fmla="*/ 3 h 89"/>
                <a:gd name="T12" fmla="*/ 1 w 26"/>
                <a:gd name="T13" fmla="*/ 4 h 89"/>
                <a:gd name="T14" fmla="*/ 1 w 26"/>
                <a:gd name="T15" fmla="*/ 4 h 89"/>
                <a:gd name="T16" fmla="*/ 1 w 26"/>
                <a:gd name="T17" fmla="*/ 5 h 89"/>
                <a:gd name="T18" fmla="*/ 1 w 26"/>
                <a:gd name="T19" fmla="*/ 6 h 89"/>
                <a:gd name="T20" fmla="*/ 1 w 26"/>
                <a:gd name="T21" fmla="*/ 7 h 89"/>
                <a:gd name="T22" fmla="*/ 1 w 26"/>
                <a:gd name="T23" fmla="*/ 7 h 89"/>
                <a:gd name="T24" fmla="*/ 0 w 26"/>
                <a:gd name="T25" fmla="*/ 8 h 89"/>
                <a:gd name="T26" fmla="*/ 0 w 26"/>
                <a:gd name="T27" fmla="*/ 9 h 89"/>
                <a:gd name="T28" fmla="*/ 0 w 26"/>
                <a:gd name="T29" fmla="*/ 10 h 89"/>
                <a:gd name="T30" fmla="*/ 0 w 26"/>
                <a:gd name="T31" fmla="*/ 11 h 89"/>
                <a:gd name="T32" fmla="*/ 1 w 26"/>
                <a:gd name="T33" fmla="*/ 10 h 89"/>
                <a:gd name="T34" fmla="*/ 1 w 26"/>
                <a:gd name="T35" fmla="*/ 10 h 89"/>
                <a:gd name="T36" fmla="*/ 1 w 26"/>
                <a:gd name="T37" fmla="*/ 9 h 89"/>
                <a:gd name="T38" fmla="*/ 1 w 26"/>
                <a:gd name="T39" fmla="*/ 8 h 89"/>
                <a:gd name="T40" fmla="*/ 1 w 26"/>
                <a:gd name="T41" fmla="*/ 7 h 89"/>
                <a:gd name="T42" fmla="*/ 1 w 26"/>
                <a:gd name="T43" fmla="*/ 6 h 89"/>
                <a:gd name="T44" fmla="*/ 1 w 26"/>
                <a:gd name="T45" fmla="*/ 5 h 89"/>
                <a:gd name="T46" fmla="*/ 1 w 26"/>
                <a:gd name="T47" fmla="*/ 4 h 89"/>
                <a:gd name="T48" fmla="*/ 2 w 26"/>
                <a:gd name="T49" fmla="*/ 4 h 89"/>
                <a:gd name="T50" fmla="*/ 2 w 26"/>
                <a:gd name="T51" fmla="*/ 3 h 89"/>
                <a:gd name="T52" fmla="*/ 2 w 26"/>
                <a:gd name="T53" fmla="*/ 3 h 89"/>
                <a:gd name="T54" fmla="*/ 3 w 26"/>
                <a:gd name="T55" fmla="*/ 2 h 89"/>
                <a:gd name="T56" fmla="*/ 3 w 26"/>
                <a:gd name="T57" fmla="*/ 1 h 89"/>
                <a:gd name="T58" fmla="*/ 3 w 26"/>
                <a:gd name="T59" fmla="*/ 0 h 89"/>
                <a:gd name="T60" fmla="*/ 3 w 26"/>
                <a:gd name="T61" fmla="*/ 0 h 89"/>
                <a:gd name="T62" fmla="*/ 3 w 26"/>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89"/>
                <a:gd name="T98" fmla="*/ 26 w 26"/>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89">
                  <a:moveTo>
                    <a:pt x="18" y="0"/>
                  </a:moveTo>
                  <a:lnTo>
                    <a:pt x="17" y="3"/>
                  </a:lnTo>
                  <a:lnTo>
                    <a:pt x="16" y="5"/>
                  </a:lnTo>
                  <a:lnTo>
                    <a:pt x="15" y="7"/>
                  </a:lnTo>
                  <a:lnTo>
                    <a:pt x="13" y="10"/>
                  </a:lnTo>
                  <a:lnTo>
                    <a:pt x="12" y="13"/>
                  </a:lnTo>
                  <a:lnTo>
                    <a:pt x="11" y="16"/>
                  </a:lnTo>
                  <a:lnTo>
                    <a:pt x="10" y="19"/>
                  </a:lnTo>
                  <a:lnTo>
                    <a:pt x="9" y="23"/>
                  </a:lnTo>
                  <a:lnTo>
                    <a:pt x="7" y="25"/>
                  </a:lnTo>
                  <a:lnTo>
                    <a:pt x="6" y="29"/>
                  </a:lnTo>
                  <a:lnTo>
                    <a:pt x="5" y="31"/>
                  </a:lnTo>
                  <a:lnTo>
                    <a:pt x="5" y="33"/>
                  </a:lnTo>
                  <a:lnTo>
                    <a:pt x="4" y="37"/>
                  </a:lnTo>
                  <a:lnTo>
                    <a:pt x="4" y="39"/>
                  </a:lnTo>
                  <a:lnTo>
                    <a:pt x="3" y="39"/>
                  </a:lnTo>
                  <a:lnTo>
                    <a:pt x="3" y="40"/>
                  </a:lnTo>
                  <a:lnTo>
                    <a:pt x="2" y="43"/>
                  </a:lnTo>
                  <a:lnTo>
                    <a:pt x="2" y="47"/>
                  </a:lnTo>
                  <a:lnTo>
                    <a:pt x="2" y="51"/>
                  </a:lnTo>
                  <a:lnTo>
                    <a:pt x="2" y="56"/>
                  </a:lnTo>
                  <a:lnTo>
                    <a:pt x="2" y="58"/>
                  </a:lnTo>
                  <a:lnTo>
                    <a:pt x="2" y="60"/>
                  </a:lnTo>
                  <a:lnTo>
                    <a:pt x="2" y="63"/>
                  </a:lnTo>
                  <a:lnTo>
                    <a:pt x="2" y="66"/>
                  </a:lnTo>
                  <a:lnTo>
                    <a:pt x="0" y="70"/>
                  </a:lnTo>
                  <a:lnTo>
                    <a:pt x="0" y="75"/>
                  </a:lnTo>
                  <a:lnTo>
                    <a:pt x="0" y="79"/>
                  </a:lnTo>
                  <a:lnTo>
                    <a:pt x="0" y="83"/>
                  </a:lnTo>
                  <a:lnTo>
                    <a:pt x="0" y="85"/>
                  </a:lnTo>
                  <a:lnTo>
                    <a:pt x="0" y="88"/>
                  </a:lnTo>
                  <a:lnTo>
                    <a:pt x="0" y="89"/>
                  </a:lnTo>
                  <a:lnTo>
                    <a:pt x="2" y="89"/>
                  </a:lnTo>
                  <a:lnTo>
                    <a:pt x="2" y="85"/>
                  </a:lnTo>
                  <a:lnTo>
                    <a:pt x="2" y="84"/>
                  </a:lnTo>
                  <a:lnTo>
                    <a:pt x="3" y="82"/>
                  </a:lnTo>
                  <a:lnTo>
                    <a:pt x="4" y="78"/>
                  </a:lnTo>
                  <a:lnTo>
                    <a:pt x="4" y="73"/>
                  </a:lnTo>
                  <a:lnTo>
                    <a:pt x="4" y="70"/>
                  </a:lnTo>
                  <a:lnTo>
                    <a:pt x="4" y="66"/>
                  </a:lnTo>
                  <a:lnTo>
                    <a:pt x="5" y="62"/>
                  </a:lnTo>
                  <a:lnTo>
                    <a:pt x="5" y="58"/>
                  </a:lnTo>
                  <a:lnTo>
                    <a:pt x="6" y="53"/>
                  </a:lnTo>
                  <a:lnTo>
                    <a:pt x="6" y="49"/>
                  </a:lnTo>
                  <a:lnTo>
                    <a:pt x="6" y="46"/>
                  </a:lnTo>
                  <a:lnTo>
                    <a:pt x="6" y="43"/>
                  </a:lnTo>
                  <a:lnTo>
                    <a:pt x="7" y="40"/>
                  </a:lnTo>
                  <a:lnTo>
                    <a:pt x="7" y="38"/>
                  </a:lnTo>
                  <a:lnTo>
                    <a:pt x="10" y="38"/>
                  </a:lnTo>
                  <a:lnTo>
                    <a:pt x="10" y="36"/>
                  </a:lnTo>
                  <a:lnTo>
                    <a:pt x="11" y="34"/>
                  </a:lnTo>
                  <a:lnTo>
                    <a:pt x="12" y="31"/>
                  </a:lnTo>
                  <a:lnTo>
                    <a:pt x="13" y="30"/>
                  </a:lnTo>
                  <a:lnTo>
                    <a:pt x="15" y="25"/>
                  </a:lnTo>
                  <a:lnTo>
                    <a:pt x="16" y="23"/>
                  </a:lnTo>
                  <a:lnTo>
                    <a:pt x="18" y="19"/>
                  </a:lnTo>
                  <a:lnTo>
                    <a:pt x="19" y="17"/>
                  </a:lnTo>
                  <a:lnTo>
                    <a:pt x="20" y="13"/>
                  </a:lnTo>
                  <a:lnTo>
                    <a:pt x="23" y="10"/>
                  </a:lnTo>
                  <a:lnTo>
                    <a:pt x="24" y="7"/>
                  </a:lnTo>
                  <a:lnTo>
                    <a:pt x="25" y="5"/>
                  </a:lnTo>
                  <a:lnTo>
                    <a:pt x="26" y="3"/>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7" name="Freeform 61"/>
            <p:cNvSpPr>
              <a:spLocks/>
            </p:cNvSpPr>
            <p:nvPr/>
          </p:nvSpPr>
          <p:spPr bwMode="auto">
            <a:xfrm>
              <a:off x="5294" y="1419"/>
              <a:ext cx="42" cy="23"/>
            </a:xfrm>
            <a:custGeom>
              <a:avLst/>
              <a:gdLst>
                <a:gd name="T0" fmla="*/ 0 w 85"/>
                <a:gd name="T1" fmla="*/ 1 h 46"/>
                <a:gd name="T2" fmla="*/ 1 w 85"/>
                <a:gd name="T3" fmla="*/ 0 h 46"/>
                <a:gd name="T4" fmla="*/ 1 w 85"/>
                <a:gd name="T5" fmla="*/ 0 h 46"/>
                <a:gd name="T6" fmla="*/ 2 w 85"/>
                <a:gd name="T7" fmla="*/ 0 h 46"/>
                <a:gd name="T8" fmla="*/ 3 w 85"/>
                <a:gd name="T9" fmla="*/ 0 h 46"/>
                <a:gd name="T10" fmla="*/ 4 w 85"/>
                <a:gd name="T11" fmla="*/ 0 h 46"/>
                <a:gd name="T12" fmla="*/ 5 w 85"/>
                <a:gd name="T13" fmla="*/ 0 h 46"/>
                <a:gd name="T14" fmla="*/ 6 w 85"/>
                <a:gd name="T15" fmla="*/ 1 h 46"/>
                <a:gd name="T16" fmla="*/ 7 w 85"/>
                <a:gd name="T17" fmla="*/ 1 h 46"/>
                <a:gd name="T18" fmla="*/ 7 w 85"/>
                <a:gd name="T19" fmla="*/ 1 h 46"/>
                <a:gd name="T20" fmla="*/ 8 w 85"/>
                <a:gd name="T21" fmla="*/ 1 h 46"/>
                <a:gd name="T22" fmla="*/ 9 w 85"/>
                <a:gd name="T23" fmla="*/ 1 h 46"/>
                <a:gd name="T24" fmla="*/ 10 w 85"/>
                <a:gd name="T25" fmla="*/ 1 h 46"/>
                <a:gd name="T26" fmla="*/ 10 w 85"/>
                <a:gd name="T27" fmla="*/ 1 h 46"/>
                <a:gd name="T28" fmla="*/ 10 w 85"/>
                <a:gd name="T29" fmla="*/ 1 h 46"/>
                <a:gd name="T30" fmla="*/ 10 w 85"/>
                <a:gd name="T31" fmla="*/ 1 h 46"/>
                <a:gd name="T32" fmla="*/ 10 w 85"/>
                <a:gd name="T33" fmla="*/ 3 h 46"/>
                <a:gd name="T34" fmla="*/ 10 w 85"/>
                <a:gd name="T35" fmla="*/ 3 h 46"/>
                <a:gd name="T36" fmla="*/ 10 w 85"/>
                <a:gd name="T37" fmla="*/ 5 h 46"/>
                <a:gd name="T38" fmla="*/ 10 w 85"/>
                <a:gd name="T39" fmla="*/ 6 h 46"/>
                <a:gd name="T40" fmla="*/ 10 w 85"/>
                <a:gd name="T41" fmla="*/ 6 h 46"/>
                <a:gd name="T42" fmla="*/ 9 w 85"/>
                <a:gd name="T43" fmla="*/ 6 h 46"/>
                <a:gd name="T44" fmla="*/ 8 w 85"/>
                <a:gd name="T45" fmla="*/ 6 h 46"/>
                <a:gd name="T46" fmla="*/ 8 w 85"/>
                <a:gd name="T47" fmla="*/ 6 h 46"/>
                <a:gd name="T48" fmla="*/ 7 w 85"/>
                <a:gd name="T49" fmla="*/ 6 h 46"/>
                <a:gd name="T50" fmla="*/ 6 w 85"/>
                <a:gd name="T51" fmla="*/ 6 h 46"/>
                <a:gd name="T52" fmla="*/ 5 w 85"/>
                <a:gd name="T53" fmla="*/ 6 h 46"/>
                <a:gd name="T54" fmla="*/ 5 w 85"/>
                <a:gd name="T55" fmla="*/ 6 h 46"/>
                <a:gd name="T56" fmla="*/ 4 w 85"/>
                <a:gd name="T57" fmla="*/ 6 h 46"/>
                <a:gd name="T58" fmla="*/ 3 w 85"/>
                <a:gd name="T59" fmla="*/ 6 h 46"/>
                <a:gd name="T60" fmla="*/ 2 w 85"/>
                <a:gd name="T61" fmla="*/ 6 h 46"/>
                <a:gd name="T62" fmla="*/ 2 w 85"/>
                <a:gd name="T63" fmla="*/ 6 h 46"/>
                <a:gd name="T64" fmla="*/ 1 w 85"/>
                <a:gd name="T65" fmla="*/ 6 h 46"/>
                <a:gd name="T66" fmla="*/ 1 w 85"/>
                <a:gd name="T67" fmla="*/ 6 h 46"/>
                <a:gd name="T68" fmla="*/ 0 w 85"/>
                <a:gd name="T69" fmla="*/ 6 h 46"/>
                <a:gd name="T70" fmla="*/ 0 w 85"/>
                <a:gd name="T71" fmla="*/ 5 h 46"/>
                <a:gd name="T72" fmla="*/ 0 w 85"/>
                <a:gd name="T73" fmla="*/ 5 h 46"/>
                <a:gd name="T74" fmla="*/ 0 w 85"/>
                <a:gd name="T75" fmla="*/ 3 h 46"/>
                <a:gd name="T76" fmla="*/ 0 w 85"/>
                <a:gd name="T77" fmla="*/ 3 h 46"/>
                <a:gd name="T78" fmla="*/ 0 w 85"/>
                <a:gd name="T79" fmla="*/ 1 h 46"/>
                <a:gd name="T80" fmla="*/ 0 w 85"/>
                <a:gd name="T81" fmla="*/ 1 h 46"/>
                <a:gd name="T82" fmla="*/ 0 w 85"/>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46"/>
                <a:gd name="T128" fmla="*/ 85 w 85"/>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46">
                  <a:moveTo>
                    <a:pt x="0" y="2"/>
                  </a:moveTo>
                  <a:lnTo>
                    <a:pt x="2" y="1"/>
                  </a:lnTo>
                  <a:lnTo>
                    <a:pt x="7" y="0"/>
                  </a:lnTo>
                  <a:lnTo>
                    <a:pt x="9" y="0"/>
                  </a:lnTo>
                  <a:lnTo>
                    <a:pt x="11" y="0"/>
                  </a:lnTo>
                  <a:lnTo>
                    <a:pt x="14" y="0"/>
                  </a:lnTo>
                  <a:lnTo>
                    <a:pt x="17" y="0"/>
                  </a:lnTo>
                  <a:lnTo>
                    <a:pt x="20" y="0"/>
                  </a:lnTo>
                  <a:lnTo>
                    <a:pt x="24" y="0"/>
                  </a:lnTo>
                  <a:lnTo>
                    <a:pt x="28" y="0"/>
                  </a:lnTo>
                  <a:lnTo>
                    <a:pt x="30" y="0"/>
                  </a:lnTo>
                  <a:lnTo>
                    <a:pt x="34" y="0"/>
                  </a:lnTo>
                  <a:lnTo>
                    <a:pt x="39" y="0"/>
                  </a:lnTo>
                  <a:lnTo>
                    <a:pt x="41" y="0"/>
                  </a:lnTo>
                  <a:lnTo>
                    <a:pt x="46" y="1"/>
                  </a:lnTo>
                  <a:lnTo>
                    <a:pt x="48" y="1"/>
                  </a:lnTo>
                  <a:lnTo>
                    <a:pt x="52" y="1"/>
                  </a:lnTo>
                  <a:lnTo>
                    <a:pt x="56" y="1"/>
                  </a:lnTo>
                  <a:lnTo>
                    <a:pt x="59" y="1"/>
                  </a:lnTo>
                  <a:lnTo>
                    <a:pt x="62" y="1"/>
                  </a:lnTo>
                  <a:lnTo>
                    <a:pt x="66" y="2"/>
                  </a:lnTo>
                  <a:lnTo>
                    <a:pt x="68" y="2"/>
                  </a:lnTo>
                  <a:lnTo>
                    <a:pt x="72" y="2"/>
                  </a:lnTo>
                  <a:lnTo>
                    <a:pt x="75" y="2"/>
                  </a:lnTo>
                  <a:lnTo>
                    <a:pt x="80" y="2"/>
                  </a:lnTo>
                  <a:lnTo>
                    <a:pt x="81" y="2"/>
                  </a:lnTo>
                  <a:lnTo>
                    <a:pt x="84" y="2"/>
                  </a:lnTo>
                  <a:lnTo>
                    <a:pt x="84" y="4"/>
                  </a:lnTo>
                  <a:lnTo>
                    <a:pt x="84" y="6"/>
                  </a:lnTo>
                  <a:lnTo>
                    <a:pt x="84" y="9"/>
                  </a:lnTo>
                  <a:lnTo>
                    <a:pt x="84" y="12"/>
                  </a:lnTo>
                  <a:lnTo>
                    <a:pt x="85" y="15"/>
                  </a:lnTo>
                  <a:lnTo>
                    <a:pt x="85" y="20"/>
                  </a:lnTo>
                  <a:lnTo>
                    <a:pt x="85" y="23"/>
                  </a:lnTo>
                  <a:lnTo>
                    <a:pt x="85" y="27"/>
                  </a:lnTo>
                  <a:lnTo>
                    <a:pt x="85" y="30"/>
                  </a:lnTo>
                  <a:lnTo>
                    <a:pt x="85" y="35"/>
                  </a:lnTo>
                  <a:lnTo>
                    <a:pt x="85" y="38"/>
                  </a:lnTo>
                  <a:lnTo>
                    <a:pt x="84" y="41"/>
                  </a:lnTo>
                  <a:lnTo>
                    <a:pt x="84" y="43"/>
                  </a:lnTo>
                  <a:lnTo>
                    <a:pt x="81" y="45"/>
                  </a:lnTo>
                  <a:lnTo>
                    <a:pt x="81" y="46"/>
                  </a:lnTo>
                  <a:lnTo>
                    <a:pt x="79" y="46"/>
                  </a:lnTo>
                  <a:lnTo>
                    <a:pt x="75" y="46"/>
                  </a:lnTo>
                  <a:lnTo>
                    <a:pt x="73" y="46"/>
                  </a:lnTo>
                  <a:lnTo>
                    <a:pt x="71" y="46"/>
                  </a:lnTo>
                  <a:lnTo>
                    <a:pt x="68" y="46"/>
                  </a:lnTo>
                  <a:lnTo>
                    <a:pt x="66" y="46"/>
                  </a:lnTo>
                  <a:lnTo>
                    <a:pt x="63" y="46"/>
                  </a:lnTo>
                  <a:lnTo>
                    <a:pt x="60" y="46"/>
                  </a:lnTo>
                  <a:lnTo>
                    <a:pt x="58" y="46"/>
                  </a:lnTo>
                  <a:lnTo>
                    <a:pt x="54" y="46"/>
                  </a:lnTo>
                  <a:lnTo>
                    <a:pt x="50" y="46"/>
                  </a:lnTo>
                  <a:lnTo>
                    <a:pt x="47" y="46"/>
                  </a:lnTo>
                  <a:lnTo>
                    <a:pt x="45" y="46"/>
                  </a:lnTo>
                  <a:lnTo>
                    <a:pt x="41" y="46"/>
                  </a:lnTo>
                  <a:lnTo>
                    <a:pt x="37" y="46"/>
                  </a:lnTo>
                  <a:lnTo>
                    <a:pt x="34" y="46"/>
                  </a:lnTo>
                  <a:lnTo>
                    <a:pt x="30" y="46"/>
                  </a:lnTo>
                  <a:lnTo>
                    <a:pt x="28" y="46"/>
                  </a:lnTo>
                  <a:lnTo>
                    <a:pt x="24" y="46"/>
                  </a:lnTo>
                  <a:lnTo>
                    <a:pt x="21" y="46"/>
                  </a:lnTo>
                  <a:lnTo>
                    <a:pt x="19" y="46"/>
                  </a:lnTo>
                  <a:lnTo>
                    <a:pt x="16" y="46"/>
                  </a:lnTo>
                  <a:lnTo>
                    <a:pt x="14" y="45"/>
                  </a:lnTo>
                  <a:lnTo>
                    <a:pt x="11" y="45"/>
                  </a:lnTo>
                  <a:lnTo>
                    <a:pt x="9" y="45"/>
                  </a:lnTo>
                  <a:lnTo>
                    <a:pt x="8" y="45"/>
                  </a:lnTo>
                  <a:lnTo>
                    <a:pt x="6" y="43"/>
                  </a:lnTo>
                  <a:lnTo>
                    <a:pt x="3" y="43"/>
                  </a:lnTo>
                  <a:lnTo>
                    <a:pt x="2" y="42"/>
                  </a:lnTo>
                  <a:lnTo>
                    <a:pt x="2" y="40"/>
                  </a:lnTo>
                  <a:lnTo>
                    <a:pt x="1" y="36"/>
                  </a:lnTo>
                  <a:lnTo>
                    <a:pt x="1" y="35"/>
                  </a:lnTo>
                  <a:lnTo>
                    <a:pt x="1" y="30"/>
                  </a:lnTo>
                  <a:lnTo>
                    <a:pt x="1" y="27"/>
                  </a:lnTo>
                  <a:lnTo>
                    <a:pt x="1" y="23"/>
                  </a:lnTo>
                  <a:lnTo>
                    <a:pt x="1" y="21"/>
                  </a:lnTo>
                  <a:lnTo>
                    <a:pt x="0" y="16"/>
                  </a:lnTo>
                  <a:lnTo>
                    <a:pt x="0" y="13"/>
                  </a:lnTo>
                  <a:lnTo>
                    <a:pt x="0" y="10"/>
                  </a:lnTo>
                  <a:lnTo>
                    <a:pt x="0" y="7"/>
                  </a:lnTo>
                  <a:lnTo>
                    <a:pt x="0" y="3"/>
                  </a:lnTo>
                  <a:lnTo>
                    <a:pt x="0"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8" name="Freeform 62"/>
            <p:cNvSpPr>
              <a:spLocks/>
            </p:cNvSpPr>
            <p:nvPr/>
          </p:nvSpPr>
          <p:spPr bwMode="auto">
            <a:xfrm>
              <a:off x="4913" y="1358"/>
              <a:ext cx="26" cy="25"/>
            </a:xfrm>
            <a:custGeom>
              <a:avLst/>
              <a:gdLst>
                <a:gd name="T0" fmla="*/ 3 w 52"/>
                <a:gd name="T1" fmla="*/ 0 h 51"/>
                <a:gd name="T2" fmla="*/ 3 w 52"/>
                <a:gd name="T3" fmla="*/ 0 h 51"/>
                <a:gd name="T4" fmla="*/ 3 w 52"/>
                <a:gd name="T5" fmla="*/ 0 h 51"/>
                <a:gd name="T6" fmla="*/ 3 w 52"/>
                <a:gd name="T7" fmla="*/ 0 h 51"/>
                <a:gd name="T8" fmla="*/ 2 w 52"/>
                <a:gd name="T9" fmla="*/ 0 h 51"/>
                <a:gd name="T10" fmla="*/ 2 w 52"/>
                <a:gd name="T11" fmla="*/ 0 h 51"/>
                <a:gd name="T12" fmla="*/ 2 w 52"/>
                <a:gd name="T13" fmla="*/ 0 h 51"/>
                <a:gd name="T14" fmla="*/ 1 w 52"/>
                <a:gd name="T15" fmla="*/ 1 h 51"/>
                <a:gd name="T16" fmla="*/ 1 w 52"/>
                <a:gd name="T17" fmla="*/ 1 h 51"/>
                <a:gd name="T18" fmla="*/ 1 w 52"/>
                <a:gd name="T19" fmla="*/ 1 h 51"/>
                <a:gd name="T20" fmla="*/ 1 w 52"/>
                <a:gd name="T21" fmla="*/ 2 h 51"/>
                <a:gd name="T22" fmla="*/ 0 w 52"/>
                <a:gd name="T23" fmla="*/ 2 h 51"/>
                <a:gd name="T24" fmla="*/ 0 w 52"/>
                <a:gd name="T25" fmla="*/ 3 h 51"/>
                <a:gd name="T26" fmla="*/ 0 w 52"/>
                <a:gd name="T27" fmla="*/ 3 h 51"/>
                <a:gd name="T28" fmla="*/ 1 w 52"/>
                <a:gd name="T29" fmla="*/ 4 h 51"/>
                <a:gd name="T30" fmla="*/ 1 w 52"/>
                <a:gd name="T31" fmla="*/ 4 h 51"/>
                <a:gd name="T32" fmla="*/ 1 w 52"/>
                <a:gd name="T33" fmla="*/ 4 h 51"/>
                <a:gd name="T34" fmla="*/ 1 w 52"/>
                <a:gd name="T35" fmla="*/ 5 h 51"/>
                <a:gd name="T36" fmla="*/ 1 w 52"/>
                <a:gd name="T37" fmla="*/ 5 h 51"/>
                <a:gd name="T38" fmla="*/ 2 w 52"/>
                <a:gd name="T39" fmla="*/ 5 h 51"/>
                <a:gd name="T40" fmla="*/ 2 w 52"/>
                <a:gd name="T41" fmla="*/ 6 h 51"/>
                <a:gd name="T42" fmla="*/ 2 w 52"/>
                <a:gd name="T43" fmla="*/ 6 h 51"/>
                <a:gd name="T44" fmla="*/ 3 w 52"/>
                <a:gd name="T45" fmla="*/ 6 h 51"/>
                <a:gd name="T46" fmla="*/ 3 w 52"/>
                <a:gd name="T47" fmla="*/ 6 h 51"/>
                <a:gd name="T48" fmla="*/ 3 w 52"/>
                <a:gd name="T49" fmla="*/ 6 h 51"/>
                <a:gd name="T50" fmla="*/ 3 w 52"/>
                <a:gd name="T51" fmla="*/ 6 h 51"/>
                <a:gd name="T52" fmla="*/ 5 w 52"/>
                <a:gd name="T53" fmla="*/ 6 h 51"/>
                <a:gd name="T54" fmla="*/ 5 w 52"/>
                <a:gd name="T55" fmla="*/ 6 h 51"/>
                <a:gd name="T56" fmla="*/ 6 w 52"/>
                <a:gd name="T57" fmla="*/ 5 h 51"/>
                <a:gd name="T58" fmla="*/ 6 w 52"/>
                <a:gd name="T59" fmla="*/ 5 h 51"/>
                <a:gd name="T60" fmla="*/ 6 w 52"/>
                <a:gd name="T61" fmla="*/ 5 h 51"/>
                <a:gd name="T62" fmla="*/ 6 w 52"/>
                <a:gd name="T63" fmla="*/ 4 h 51"/>
                <a:gd name="T64" fmla="*/ 7 w 52"/>
                <a:gd name="T65" fmla="*/ 4 h 51"/>
                <a:gd name="T66" fmla="*/ 7 w 52"/>
                <a:gd name="T67" fmla="*/ 3 h 51"/>
                <a:gd name="T68" fmla="*/ 7 w 52"/>
                <a:gd name="T69" fmla="*/ 3 h 51"/>
                <a:gd name="T70" fmla="*/ 7 w 52"/>
                <a:gd name="T71" fmla="*/ 2 h 51"/>
                <a:gd name="T72" fmla="*/ 7 w 52"/>
                <a:gd name="T73" fmla="*/ 2 h 51"/>
                <a:gd name="T74" fmla="*/ 7 w 52"/>
                <a:gd name="T75" fmla="*/ 1 h 51"/>
                <a:gd name="T76" fmla="*/ 6 w 52"/>
                <a:gd name="T77" fmla="*/ 1 h 51"/>
                <a:gd name="T78" fmla="*/ 6 w 52"/>
                <a:gd name="T79" fmla="*/ 1 h 51"/>
                <a:gd name="T80" fmla="*/ 6 w 52"/>
                <a:gd name="T81" fmla="*/ 1 h 51"/>
                <a:gd name="T82" fmla="*/ 6 w 52"/>
                <a:gd name="T83" fmla="*/ 0 h 51"/>
                <a:gd name="T84" fmla="*/ 5 w 52"/>
                <a:gd name="T85" fmla="*/ 0 h 51"/>
                <a:gd name="T86" fmla="*/ 5 w 52"/>
                <a:gd name="T87" fmla="*/ 0 h 51"/>
                <a:gd name="T88" fmla="*/ 5 w 52"/>
                <a:gd name="T89" fmla="*/ 0 h 51"/>
                <a:gd name="T90" fmla="*/ 3 w 52"/>
                <a:gd name="T91" fmla="*/ 0 h 51"/>
                <a:gd name="T92" fmla="*/ 3 w 52"/>
                <a:gd name="T93" fmla="*/ 0 h 51"/>
                <a:gd name="T94" fmla="*/ 3 w 52"/>
                <a:gd name="T95" fmla="*/ 0 h 51"/>
                <a:gd name="T96" fmla="*/ 3 w 52"/>
                <a:gd name="T97" fmla="*/ 0 h 51"/>
                <a:gd name="T98" fmla="*/ 3 w 52"/>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1"/>
                <a:gd name="T152" fmla="*/ 52 w 5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1">
                  <a:moveTo>
                    <a:pt x="25" y="0"/>
                  </a:moveTo>
                  <a:lnTo>
                    <a:pt x="22" y="0"/>
                  </a:lnTo>
                  <a:lnTo>
                    <a:pt x="20" y="1"/>
                  </a:lnTo>
                  <a:lnTo>
                    <a:pt x="18" y="1"/>
                  </a:lnTo>
                  <a:lnTo>
                    <a:pt x="15" y="2"/>
                  </a:lnTo>
                  <a:lnTo>
                    <a:pt x="12" y="4"/>
                  </a:lnTo>
                  <a:lnTo>
                    <a:pt x="9" y="7"/>
                  </a:lnTo>
                  <a:lnTo>
                    <a:pt x="6" y="9"/>
                  </a:lnTo>
                  <a:lnTo>
                    <a:pt x="4" y="12"/>
                  </a:lnTo>
                  <a:lnTo>
                    <a:pt x="2" y="14"/>
                  </a:lnTo>
                  <a:lnTo>
                    <a:pt x="1" y="18"/>
                  </a:lnTo>
                  <a:lnTo>
                    <a:pt x="0" y="21"/>
                  </a:lnTo>
                  <a:lnTo>
                    <a:pt x="0" y="25"/>
                  </a:lnTo>
                  <a:lnTo>
                    <a:pt x="0" y="28"/>
                  </a:lnTo>
                  <a:lnTo>
                    <a:pt x="1" y="32"/>
                  </a:lnTo>
                  <a:lnTo>
                    <a:pt x="1" y="34"/>
                  </a:lnTo>
                  <a:lnTo>
                    <a:pt x="2" y="38"/>
                  </a:lnTo>
                  <a:lnTo>
                    <a:pt x="5" y="41"/>
                  </a:lnTo>
                  <a:lnTo>
                    <a:pt x="7" y="44"/>
                  </a:lnTo>
                  <a:lnTo>
                    <a:pt x="9" y="47"/>
                  </a:lnTo>
                  <a:lnTo>
                    <a:pt x="13" y="48"/>
                  </a:lnTo>
                  <a:lnTo>
                    <a:pt x="15" y="49"/>
                  </a:lnTo>
                  <a:lnTo>
                    <a:pt x="20" y="51"/>
                  </a:lnTo>
                  <a:lnTo>
                    <a:pt x="24" y="51"/>
                  </a:lnTo>
                  <a:lnTo>
                    <a:pt x="27" y="51"/>
                  </a:lnTo>
                  <a:lnTo>
                    <a:pt x="31" y="51"/>
                  </a:lnTo>
                  <a:lnTo>
                    <a:pt x="34" y="49"/>
                  </a:lnTo>
                  <a:lnTo>
                    <a:pt x="38" y="48"/>
                  </a:lnTo>
                  <a:lnTo>
                    <a:pt x="41" y="45"/>
                  </a:lnTo>
                  <a:lnTo>
                    <a:pt x="44" y="42"/>
                  </a:lnTo>
                  <a:lnTo>
                    <a:pt x="46" y="40"/>
                  </a:lnTo>
                  <a:lnTo>
                    <a:pt x="48" y="38"/>
                  </a:lnTo>
                  <a:lnTo>
                    <a:pt x="51" y="34"/>
                  </a:lnTo>
                  <a:lnTo>
                    <a:pt x="51" y="29"/>
                  </a:lnTo>
                  <a:lnTo>
                    <a:pt x="52" y="27"/>
                  </a:lnTo>
                  <a:lnTo>
                    <a:pt x="52" y="21"/>
                  </a:lnTo>
                  <a:lnTo>
                    <a:pt x="51" y="18"/>
                  </a:lnTo>
                  <a:lnTo>
                    <a:pt x="50" y="14"/>
                  </a:lnTo>
                  <a:lnTo>
                    <a:pt x="47" y="12"/>
                  </a:lnTo>
                  <a:lnTo>
                    <a:pt x="45" y="9"/>
                  </a:lnTo>
                  <a:lnTo>
                    <a:pt x="43" y="8"/>
                  </a:lnTo>
                  <a:lnTo>
                    <a:pt x="41" y="6"/>
                  </a:lnTo>
                  <a:lnTo>
                    <a:pt x="38" y="4"/>
                  </a:lnTo>
                  <a:lnTo>
                    <a:pt x="35" y="3"/>
                  </a:lnTo>
                  <a:lnTo>
                    <a:pt x="33" y="2"/>
                  </a:lnTo>
                  <a:lnTo>
                    <a:pt x="31" y="1"/>
                  </a:lnTo>
                  <a:lnTo>
                    <a:pt x="30" y="1"/>
                  </a:lnTo>
                  <a:lnTo>
                    <a:pt x="26"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9" name="Freeform 63"/>
            <p:cNvSpPr>
              <a:spLocks/>
            </p:cNvSpPr>
            <p:nvPr/>
          </p:nvSpPr>
          <p:spPr bwMode="auto">
            <a:xfrm>
              <a:off x="5052" y="1356"/>
              <a:ext cx="28" cy="27"/>
            </a:xfrm>
            <a:custGeom>
              <a:avLst/>
              <a:gdLst>
                <a:gd name="T0" fmla="*/ 4 w 55"/>
                <a:gd name="T1" fmla="*/ 0 h 55"/>
                <a:gd name="T2" fmla="*/ 3 w 55"/>
                <a:gd name="T3" fmla="*/ 0 h 55"/>
                <a:gd name="T4" fmla="*/ 3 w 55"/>
                <a:gd name="T5" fmla="*/ 0 h 55"/>
                <a:gd name="T6" fmla="*/ 3 w 55"/>
                <a:gd name="T7" fmla="*/ 0 h 55"/>
                <a:gd name="T8" fmla="*/ 2 w 55"/>
                <a:gd name="T9" fmla="*/ 0 h 55"/>
                <a:gd name="T10" fmla="*/ 2 w 55"/>
                <a:gd name="T11" fmla="*/ 0 h 55"/>
                <a:gd name="T12" fmla="*/ 2 w 55"/>
                <a:gd name="T13" fmla="*/ 0 h 55"/>
                <a:gd name="T14" fmla="*/ 1 w 55"/>
                <a:gd name="T15" fmla="*/ 1 h 55"/>
                <a:gd name="T16" fmla="*/ 1 w 55"/>
                <a:gd name="T17" fmla="*/ 1 h 55"/>
                <a:gd name="T18" fmla="*/ 1 w 55"/>
                <a:gd name="T19" fmla="*/ 1 h 55"/>
                <a:gd name="T20" fmla="*/ 1 w 55"/>
                <a:gd name="T21" fmla="*/ 2 h 55"/>
                <a:gd name="T22" fmla="*/ 0 w 55"/>
                <a:gd name="T23" fmla="*/ 2 h 55"/>
                <a:gd name="T24" fmla="*/ 0 w 55"/>
                <a:gd name="T25" fmla="*/ 3 h 55"/>
                <a:gd name="T26" fmla="*/ 0 w 55"/>
                <a:gd name="T27" fmla="*/ 3 h 55"/>
                <a:gd name="T28" fmla="*/ 0 w 55"/>
                <a:gd name="T29" fmla="*/ 4 h 55"/>
                <a:gd name="T30" fmla="*/ 1 w 55"/>
                <a:gd name="T31" fmla="*/ 4 h 55"/>
                <a:gd name="T32" fmla="*/ 1 w 55"/>
                <a:gd name="T33" fmla="*/ 4 h 55"/>
                <a:gd name="T34" fmla="*/ 1 w 55"/>
                <a:gd name="T35" fmla="*/ 5 h 55"/>
                <a:gd name="T36" fmla="*/ 1 w 55"/>
                <a:gd name="T37" fmla="*/ 5 h 55"/>
                <a:gd name="T38" fmla="*/ 2 w 55"/>
                <a:gd name="T39" fmla="*/ 6 h 55"/>
                <a:gd name="T40" fmla="*/ 2 w 55"/>
                <a:gd name="T41" fmla="*/ 6 h 55"/>
                <a:gd name="T42" fmla="*/ 2 w 55"/>
                <a:gd name="T43" fmla="*/ 6 h 55"/>
                <a:gd name="T44" fmla="*/ 3 w 55"/>
                <a:gd name="T45" fmla="*/ 6 h 55"/>
                <a:gd name="T46" fmla="*/ 3 w 55"/>
                <a:gd name="T47" fmla="*/ 6 h 55"/>
                <a:gd name="T48" fmla="*/ 4 w 55"/>
                <a:gd name="T49" fmla="*/ 6 h 55"/>
                <a:gd name="T50" fmla="*/ 4 w 55"/>
                <a:gd name="T51" fmla="*/ 6 h 55"/>
                <a:gd name="T52" fmla="*/ 5 w 55"/>
                <a:gd name="T53" fmla="*/ 6 h 55"/>
                <a:gd name="T54" fmla="*/ 5 w 55"/>
                <a:gd name="T55" fmla="*/ 6 h 55"/>
                <a:gd name="T56" fmla="*/ 6 w 55"/>
                <a:gd name="T57" fmla="*/ 6 h 55"/>
                <a:gd name="T58" fmla="*/ 6 w 55"/>
                <a:gd name="T59" fmla="*/ 6 h 55"/>
                <a:gd name="T60" fmla="*/ 6 w 55"/>
                <a:gd name="T61" fmla="*/ 5 h 55"/>
                <a:gd name="T62" fmla="*/ 7 w 55"/>
                <a:gd name="T63" fmla="*/ 5 h 55"/>
                <a:gd name="T64" fmla="*/ 7 w 55"/>
                <a:gd name="T65" fmla="*/ 4 h 55"/>
                <a:gd name="T66" fmla="*/ 7 w 55"/>
                <a:gd name="T67" fmla="*/ 4 h 55"/>
                <a:gd name="T68" fmla="*/ 7 w 55"/>
                <a:gd name="T69" fmla="*/ 3 h 55"/>
                <a:gd name="T70" fmla="*/ 7 w 55"/>
                <a:gd name="T71" fmla="*/ 3 h 55"/>
                <a:gd name="T72" fmla="*/ 7 w 55"/>
                <a:gd name="T73" fmla="*/ 3 h 55"/>
                <a:gd name="T74" fmla="*/ 7 w 55"/>
                <a:gd name="T75" fmla="*/ 2 h 55"/>
                <a:gd name="T76" fmla="*/ 7 w 55"/>
                <a:gd name="T77" fmla="*/ 2 h 55"/>
                <a:gd name="T78" fmla="*/ 7 w 55"/>
                <a:gd name="T79" fmla="*/ 2 h 55"/>
                <a:gd name="T80" fmla="*/ 7 w 55"/>
                <a:gd name="T81" fmla="*/ 1 h 55"/>
                <a:gd name="T82" fmla="*/ 6 w 55"/>
                <a:gd name="T83" fmla="*/ 1 h 55"/>
                <a:gd name="T84" fmla="*/ 6 w 55"/>
                <a:gd name="T85" fmla="*/ 1 h 55"/>
                <a:gd name="T86" fmla="*/ 6 w 55"/>
                <a:gd name="T87" fmla="*/ 0 h 55"/>
                <a:gd name="T88" fmla="*/ 6 w 55"/>
                <a:gd name="T89" fmla="*/ 0 h 55"/>
                <a:gd name="T90" fmla="*/ 5 w 55"/>
                <a:gd name="T91" fmla="*/ 0 h 55"/>
                <a:gd name="T92" fmla="*/ 5 w 55"/>
                <a:gd name="T93" fmla="*/ 0 h 55"/>
                <a:gd name="T94" fmla="*/ 5 w 55"/>
                <a:gd name="T95" fmla="*/ 0 h 55"/>
                <a:gd name="T96" fmla="*/ 4 w 55"/>
                <a:gd name="T97" fmla="*/ 0 h 55"/>
                <a:gd name="T98" fmla="*/ 4 w 55"/>
                <a:gd name="T99" fmla="*/ 0 h 55"/>
                <a:gd name="T100" fmla="*/ 4 w 55"/>
                <a:gd name="T101" fmla="*/ 0 h 55"/>
                <a:gd name="T102" fmla="*/ 4 w 55"/>
                <a:gd name="T103" fmla="*/ 0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55"/>
                <a:gd name="T158" fmla="*/ 55 w 55"/>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55">
                  <a:moveTo>
                    <a:pt x="27" y="0"/>
                  </a:moveTo>
                  <a:lnTo>
                    <a:pt x="24" y="0"/>
                  </a:lnTo>
                  <a:lnTo>
                    <a:pt x="21" y="0"/>
                  </a:lnTo>
                  <a:lnTo>
                    <a:pt x="19" y="0"/>
                  </a:lnTo>
                  <a:lnTo>
                    <a:pt x="16" y="1"/>
                  </a:lnTo>
                  <a:lnTo>
                    <a:pt x="13" y="4"/>
                  </a:lnTo>
                  <a:lnTo>
                    <a:pt x="11" y="7"/>
                  </a:lnTo>
                  <a:lnTo>
                    <a:pt x="7" y="8"/>
                  </a:lnTo>
                  <a:lnTo>
                    <a:pt x="5" y="12"/>
                  </a:lnTo>
                  <a:lnTo>
                    <a:pt x="2" y="14"/>
                  </a:lnTo>
                  <a:lnTo>
                    <a:pt x="1" y="19"/>
                  </a:lnTo>
                  <a:lnTo>
                    <a:pt x="0" y="22"/>
                  </a:lnTo>
                  <a:lnTo>
                    <a:pt x="0" y="25"/>
                  </a:lnTo>
                  <a:lnTo>
                    <a:pt x="0" y="30"/>
                  </a:lnTo>
                  <a:lnTo>
                    <a:pt x="0" y="33"/>
                  </a:lnTo>
                  <a:lnTo>
                    <a:pt x="1" y="36"/>
                  </a:lnTo>
                  <a:lnTo>
                    <a:pt x="2" y="39"/>
                  </a:lnTo>
                  <a:lnTo>
                    <a:pt x="5" y="43"/>
                  </a:lnTo>
                  <a:lnTo>
                    <a:pt x="7" y="46"/>
                  </a:lnTo>
                  <a:lnTo>
                    <a:pt x="9" y="48"/>
                  </a:lnTo>
                  <a:lnTo>
                    <a:pt x="13" y="51"/>
                  </a:lnTo>
                  <a:lnTo>
                    <a:pt x="16" y="52"/>
                  </a:lnTo>
                  <a:lnTo>
                    <a:pt x="20" y="53"/>
                  </a:lnTo>
                  <a:lnTo>
                    <a:pt x="24" y="53"/>
                  </a:lnTo>
                  <a:lnTo>
                    <a:pt x="27" y="55"/>
                  </a:lnTo>
                  <a:lnTo>
                    <a:pt x="32" y="53"/>
                  </a:lnTo>
                  <a:lnTo>
                    <a:pt x="35" y="53"/>
                  </a:lnTo>
                  <a:lnTo>
                    <a:pt x="39" y="52"/>
                  </a:lnTo>
                  <a:lnTo>
                    <a:pt x="42" y="51"/>
                  </a:lnTo>
                  <a:lnTo>
                    <a:pt x="46" y="48"/>
                  </a:lnTo>
                  <a:lnTo>
                    <a:pt x="48" y="45"/>
                  </a:lnTo>
                  <a:lnTo>
                    <a:pt x="51" y="42"/>
                  </a:lnTo>
                  <a:lnTo>
                    <a:pt x="53" y="38"/>
                  </a:lnTo>
                  <a:lnTo>
                    <a:pt x="54" y="33"/>
                  </a:lnTo>
                  <a:lnTo>
                    <a:pt x="55" y="30"/>
                  </a:lnTo>
                  <a:lnTo>
                    <a:pt x="54" y="27"/>
                  </a:lnTo>
                  <a:lnTo>
                    <a:pt x="54" y="24"/>
                  </a:lnTo>
                  <a:lnTo>
                    <a:pt x="54" y="23"/>
                  </a:lnTo>
                  <a:lnTo>
                    <a:pt x="54" y="20"/>
                  </a:lnTo>
                  <a:lnTo>
                    <a:pt x="53" y="17"/>
                  </a:lnTo>
                  <a:lnTo>
                    <a:pt x="51" y="14"/>
                  </a:lnTo>
                  <a:lnTo>
                    <a:pt x="48" y="11"/>
                  </a:lnTo>
                  <a:lnTo>
                    <a:pt x="46" y="8"/>
                  </a:lnTo>
                  <a:lnTo>
                    <a:pt x="44" y="6"/>
                  </a:lnTo>
                  <a:lnTo>
                    <a:pt x="41" y="5"/>
                  </a:lnTo>
                  <a:lnTo>
                    <a:pt x="38" y="3"/>
                  </a:lnTo>
                  <a:lnTo>
                    <a:pt x="37" y="1"/>
                  </a:lnTo>
                  <a:lnTo>
                    <a:pt x="33" y="0"/>
                  </a:lnTo>
                  <a:lnTo>
                    <a:pt x="32"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0" name="Freeform 64"/>
            <p:cNvSpPr>
              <a:spLocks/>
            </p:cNvSpPr>
            <p:nvPr/>
          </p:nvSpPr>
          <p:spPr bwMode="auto">
            <a:xfrm>
              <a:off x="5193" y="1021"/>
              <a:ext cx="36" cy="36"/>
            </a:xfrm>
            <a:custGeom>
              <a:avLst/>
              <a:gdLst>
                <a:gd name="T0" fmla="*/ 9 w 71"/>
                <a:gd name="T1" fmla="*/ 0 h 72"/>
                <a:gd name="T2" fmla="*/ 8 w 71"/>
                <a:gd name="T3" fmla="*/ 0 h 72"/>
                <a:gd name="T4" fmla="*/ 7 w 71"/>
                <a:gd name="T5" fmla="*/ 0 h 72"/>
                <a:gd name="T6" fmla="*/ 6 w 71"/>
                <a:gd name="T7" fmla="*/ 1 h 72"/>
                <a:gd name="T8" fmla="*/ 5 w 71"/>
                <a:gd name="T9" fmla="*/ 1 h 72"/>
                <a:gd name="T10" fmla="*/ 4 w 71"/>
                <a:gd name="T11" fmla="*/ 1 h 72"/>
                <a:gd name="T12" fmla="*/ 3 w 71"/>
                <a:gd name="T13" fmla="*/ 1 h 72"/>
                <a:gd name="T14" fmla="*/ 2 w 71"/>
                <a:gd name="T15" fmla="*/ 1 h 72"/>
                <a:gd name="T16" fmla="*/ 2 w 71"/>
                <a:gd name="T17" fmla="*/ 1 h 72"/>
                <a:gd name="T18" fmla="*/ 2 w 71"/>
                <a:gd name="T19" fmla="*/ 2 h 72"/>
                <a:gd name="T20" fmla="*/ 1 w 71"/>
                <a:gd name="T21" fmla="*/ 3 h 72"/>
                <a:gd name="T22" fmla="*/ 1 w 71"/>
                <a:gd name="T23" fmla="*/ 3 h 72"/>
                <a:gd name="T24" fmla="*/ 1 w 71"/>
                <a:gd name="T25" fmla="*/ 5 h 72"/>
                <a:gd name="T26" fmla="*/ 1 w 71"/>
                <a:gd name="T27" fmla="*/ 5 h 72"/>
                <a:gd name="T28" fmla="*/ 0 w 71"/>
                <a:gd name="T29" fmla="*/ 5 h 72"/>
                <a:gd name="T30" fmla="*/ 0 w 71"/>
                <a:gd name="T31" fmla="*/ 6 h 72"/>
                <a:gd name="T32" fmla="*/ 0 w 71"/>
                <a:gd name="T33" fmla="*/ 6 h 72"/>
                <a:gd name="T34" fmla="*/ 0 w 71"/>
                <a:gd name="T35" fmla="*/ 7 h 72"/>
                <a:gd name="T36" fmla="*/ 0 w 71"/>
                <a:gd name="T37" fmla="*/ 9 h 72"/>
                <a:gd name="T38" fmla="*/ 0 w 71"/>
                <a:gd name="T39" fmla="*/ 9 h 72"/>
                <a:gd name="T40" fmla="*/ 1 w 71"/>
                <a:gd name="T41" fmla="*/ 9 h 72"/>
                <a:gd name="T42" fmla="*/ 1 w 71"/>
                <a:gd name="T43" fmla="*/ 9 h 72"/>
                <a:gd name="T44" fmla="*/ 1 w 71"/>
                <a:gd name="T45" fmla="*/ 7 h 72"/>
                <a:gd name="T46" fmla="*/ 1 w 71"/>
                <a:gd name="T47" fmla="*/ 6 h 72"/>
                <a:gd name="T48" fmla="*/ 1 w 71"/>
                <a:gd name="T49" fmla="*/ 5 h 72"/>
                <a:gd name="T50" fmla="*/ 2 w 71"/>
                <a:gd name="T51" fmla="*/ 5 h 72"/>
                <a:gd name="T52" fmla="*/ 2 w 71"/>
                <a:gd name="T53" fmla="*/ 5 h 72"/>
                <a:gd name="T54" fmla="*/ 2 w 71"/>
                <a:gd name="T55" fmla="*/ 4 h 72"/>
                <a:gd name="T56" fmla="*/ 2 w 71"/>
                <a:gd name="T57" fmla="*/ 3 h 72"/>
                <a:gd name="T58" fmla="*/ 3 w 71"/>
                <a:gd name="T59" fmla="*/ 3 h 72"/>
                <a:gd name="T60" fmla="*/ 3 w 71"/>
                <a:gd name="T61" fmla="*/ 2 h 72"/>
                <a:gd name="T62" fmla="*/ 4 w 71"/>
                <a:gd name="T63" fmla="*/ 2 h 72"/>
                <a:gd name="T64" fmla="*/ 4 w 71"/>
                <a:gd name="T65" fmla="*/ 1 h 72"/>
                <a:gd name="T66" fmla="*/ 4 w 71"/>
                <a:gd name="T67" fmla="*/ 1 h 72"/>
                <a:gd name="T68" fmla="*/ 5 w 71"/>
                <a:gd name="T69" fmla="*/ 1 h 72"/>
                <a:gd name="T70" fmla="*/ 6 w 71"/>
                <a:gd name="T71" fmla="*/ 1 h 72"/>
                <a:gd name="T72" fmla="*/ 7 w 71"/>
                <a:gd name="T73" fmla="*/ 1 h 72"/>
                <a:gd name="T74" fmla="*/ 8 w 71"/>
                <a:gd name="T75" fmla="*/ 1 h 72"/>
                <a:gd name="T76" fmla="*/ 9 w 71"/>
                <a:gd name="T77" fmla="*/ 1 h 72"/>
                <a:gd name="T78" fmla="*/ 9 w 71"/>
                <a:gd name="T79" fmla="*/ 0 h 72"/>
                <a:gd name="T80" fmla="*/ 9 w 71"/>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72"/>
                <a:gd name="T125" fmla="*/ 71 w 71"/>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72">
                  <a:moveTo>
                    <a:pt x="71" y="0"/>
                  </a:moveTo>
                  <a:lnTo>
                    <a:pt x="68" y="0"/>
                  </a:lnTo>
                  <a:lnTo>
                    <a:pt x="66" y="0"/>
                  </a:lnTo>
                  <a:lnTo>
                    <a:pt x="62" y="0"/>
                  </a:lnTo>
                  <a:lnTo>
                    <a:pt x="60" y="0"/>
                  </a:lnTo>
                  <a:lnTo>
                    <a:pt x="55" y="0"/>
                  </a:lnTo>
                  <a:lnTo>
                    <a:pt x="52" y="1"/>
                  </a:lnTo>
                  <a:lnTo>
                    <a:pt x="47" y="1"/>
                  </a:lnTo>
                  <a:lnTo>
                    <a:pt x="43" y="2"/>
                  </a:lnTo>
                  <a:lnTo>
                    <a:pt x="37" y="4"/>
                  </a:lnTo>
                  <a:lnTo>
                    <a:pt x="34" y="4"/>
                  </a:lnTo>
                  <a:lnTo>
                    <a:pt x="29" y="5"/>
                  </a:lnTo>
                  <a:lnTo>
                    <a:pt x="26" y="7"/>
                  </a:lnTo>
                  <a:lnTo>
                    <a:pt x="22" y="8"/>
                  </a:lnTo>
                  <a:lnTo>
                    <a:pt x="20" y="9"/>
                  </a:lnTo>
                  <a:lnTo>
                    <a:pt x="16" y="11"/>
                  </a:lnTo>
                  <a:lnTo>
                    <a:pt x="15" y="13"/>
                  </a:lnTo>
                  <a:lnTo>
                    <a:pt x="13" y="14"/>
                  </a:lnTo>
                  <a:lnTo>
                    <a:pt x="11" y="15"/>
                  </a:lnTo>
                  <a:lnTo>
                    <a:pt x="10" y="18"/>
                  </a:lnTo>
                  <a:lnTo>
                    <a:pt x="9" y="21"/>
                  </a:lnTo>
                  <a:lnTo>
                    <a:pt x="8" y="24"/>
                  </a:lnTo>
                  <a:lnTo>
                    <a:pt x="5" y="26"/>
                  </a:lnTo>
                  <a:lnTo>
                    <a:pt x="4" y="30"/>
                  </a:lnTo>
                  <a:lnTo>
                    <a:pt x="4" y="32"/>
                  </a:lnTo>
                  <a:lnTo>
                    <a:pt x="3" y="34"/>
                  </a:lnTo>
                  <a:lnTo>
                    <a:pt x="1" y="37"/>
                  </a:lnTo>
                  <a:lnTo>
                    <a:pt x="1" y="39"/>
                  </a:lnTo>
                  <a:lnTo>
                    <a:pt x="1" y="43"/>
                  </a:lnTo>
                  <a:lnTo>
                    <a:pt x="0" y="45"/>
                  </a:lnTo>
                  <a:lnTo>
                    <a:pt x="0" y="47"/>
                  </a:lnTo>
                  <a:lnTo>
                    <a:pt x="0" y="48"/>
                  </a:lnTo>
                  <a:lnTo>
                    <a:pt x="0" y="52"/>
                  </a:lnTo>
                  <a:lnTo>
                    <a:pt x="0" y="54"/>
                  </a:lnTo>
                  <a:lnTo>
                    <a:pt x="0" y="57"/>
                  </a:lnTo>
                  <a:lnTo>
                    <a:pt x="0" y="59"/>
                  </a:lnTo>
                  <a:lnTo>
                    <a:pt x="0" y="61"/>
                  </a:lnTo>
                  <a:lnTo>
                    <a:pt x="0" y="65"/>
                  </a:lnTo>
                  <a:lnTo>
                    <a:pt x="0" y="70"/>
                  </a:lnTo>
                  <a:lnTo>
                    <a:pt x="0" y="72"/>
                  </a:lnTo>
                  <a:lnTo>
                    <a:pt x="1" y="72"/>
                  </a:lnTo>
                  <a:lnTo>
                    <a:pt x="1" y="70"/>
                  </a:lnTo>
                  <a:lnTo>
                    <a:pt x="1" y="69"/>
                  </a:lnTo>
                  <a:lnTo>
                    <a:pt x="1" y="65"/>
                  </a:lnTo>
                  <a:lnTo>
                    <a:pt x="2" y="64"/>
                  </a:lnTo>
                  <a:lnTo>
                    <a:pt x="3" y="61"/>
                  </a:lnTo>
                  <a:lnTo>
                    <a:pt x="4" y="58"/>
                  </a:lnTo>
                  <a:lnTo>
                    <a:pt x="5" y="54"/>
                  </a:lnTo>
                  <a:lnTo>
                    <a:pt x="7" y="52"/>
                  </a:lnTo>
                  <a:lnTo>
                    <a:pt x="8" y="47"/>
                  </a:lnTo>
                  <a:lnTo>
                    <a:pt x="9" y="44"/>
                  </a:lnTo>
                  <a:lnTo>
                    <a:pt x="9" y="40"/>
                  </a:lnTo>
                  <a:lnTo>
                    <a:pt x="11" y="38"/>
                  </a:lnTo>
                  <a:lnTo>
                    <a:pt x="11" y="35"/>
                  </a:lnTo>
                  <a:lnTo>
                    <a:pt x="13" y="33"/>
                  </a:lnTo>
                  <a:lnTo>
                    <a:pt x="13" y="32"/>
                  </a:lnTo>
                  <a:lnTo>
                    <a:pt x="14" y="31"/>
                  </a:lnTo>
                  <a:lnTo>
                    <a:pt x="15" y="30"/>
                  </a:lnTo>
                  <a:lnTo>
                    <a:pt x="16" y="27"/>
                  </a:lnTo>
                  <a:lnTo>
                    <a:pt x="17" y="25"/>
                  </a:lnTo>
                  <a:lnTo>
                    <a:pt x="21" y="22"/>
                  </a:lnTo>
                  <a:lnTo>
                    <a:pt x="22" y="20"/>
                  </a:lnTo>
                  <a:lnTo>
                    <a:pt x="23" y="18"/>
                  </a:lnTo>
                  <a:lnTo>
                    <a:pt x="26" y="17"/>
                  </a:lnTo>
                  <a:lnTo>
                    <a:pt x="27" y="17"/>
                  </a:lnTo>
                  <a:lnTo>
                    <a:pt x="27" y="15"/>
                  </a:lnTo>
                  <a:lnTo>
                    <a:pt x="29" y="15"/>
                  </a:lnTo>
                  <a:lnTo>
                    <a:pt x="31" y="14"/>
                  </a:lnTo>
                  <a:lnTo>
                    <a:pt x="34" y="13"/>
                  </a:lnTo>
                  <a:lnTo>
                    <a:pt x="37" y="12"/>
                  </a:lnTo>
                  <a:lnTo>
                    <a:pt x="41" y="11"/>
                  </a:lnTo>
                  <a:lnTo>
                    <a:pt x="44" y="9"/>
                  </a:lnTo>
                  <a:lnTo>
                    <a:pt x="48" y="8"/>
                  </a:lnTo>
                  <a:lnTo>
                    <a:pt x="53" y="6"/>
                  </a:lnTo>
                  <a:lnTo>
                    <a:pt x="56" y="5"/>
                  </a:lnTo>
                  <a:lnTo>
                    <a:pt x="60" y="4"/>
                  </a:lnTo>
                  <a:lnTo>
                    <a:pt x="63" y="2"/>
                  </a:lnTo>
                  <a:lnTo>
                    <a:pt x="66" y="1"/>
                  </a:lnTo>
                  <a:lnTo>
                    <a:pt x="68" y="0"/>
                  </a:lnTo>
                  <a:lnTo>
                    <a:pt x="69" y="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1" name="Freeform 65"/>
            <p:cNvSpPr>
              <a:spLocks/>
            </p:cNvSpPr>
            <p:nvPr/>
          </p:nvSpPr>
          <p:spPr bwMode="auto">
            <a:xfrm>
              <a:off x="5204" y="1034"/>
              <a:ext cx="40" cy="14"/>
            </a:xfrm>
            <a:custGeom>
              <a:avLst/>
              <a:gdLst>
                <a:gd name="T0" fmla="*/ 1 w 80"/>
                <a:gd name="T1" fmla="*/ 2 h 27"/>
                <a:gd name="T2" fmla="*/ 1 w 80"/>
                <a:gd name="T3" fmla="*/ 2 h 27"/>
                <a:gd name="T4" fmla="*/ 3 w 80"/>
                <a:gd name="T5" fmla="*/ 1 h 27"/>
                <a:gd name="T6" fmla="*/ 3 w 80"/>
                <a:gd name="T7" fmla="*/ 1 h 27"/>
                <a:gd name="T8" fmla="*/ 3 w 80"/>
                <a:gd name="T9" fmla="*/ 1 h 27"/>
                <a:gd name="T10" fmla="*/ 3 w 80"/>
                <a:gd name="T11" fmla="*/ 1 h 27"/>
                <a:gd name="T12" fmla="*/ 5 w 80"/>
                <a:gd name="T13" fmla="*/ 1 h 27"/>
                <a:gd name="T14" fmla="*/ 5 w 80"/>
                <a:gd name="T15" fmla="*/ 0 h 27"/>
                <a:gd name="T16" fmla="*/ 5 w 80"/>
                <a:gd name="T17" fmla="*/ 0 h 27"/>
                <a:gd name="T18" fmla="*/ 5 w 80"/>
                <a:gd name="T19" fmla="*/ 0 h 27"/>
                <a:gd name="T20" fmla="*/ 5 w 80"/>
                <a:gd name="T21" fmla="*/ 0 h 27"/>
                <a:gd name="T22" fmla="*/ 5 w 80"/>
                <a:gd name="T23" fmla="*/ 0 h 27"/>
                <a:gd name="T24" fmla="*/ 6 w 80"/>
                <a:gd name="T25" fmla="*/ 1 h 27"/>
                <a:gd name="T26" fmla="*/ 6 w 80"/>
                <a:gd name="T27" fmla="*/ 1 h 27"/>
                <a:gd name="T28" fmla="*/ 7 w 80"/>
                <a:gd name="T29" fmla="*/ 1 h 27"/>
                <a:gd name="T30" fmla="*/ 7 w 80"/>
                <a:gd name="T31" fmla="*/ 1 h 27"/>
                <a:gd name="T32" fmla="*/ 9 w 80"/>
                <a:gd name="T33" fmla="*/ 1 h 27"/>
                <a:gd name="T34" fmla="*/ 9 w 80"/>
                <a:gd name="T35" fmla="*/ 1 h 27"/>
                <a:gd name="T36" fmla="*/ 9 w 80"/>
                <a:gd name="T37" fmla="*/ 1 h 27"/>
                <a:gd name="T38" fmla="*/ 10 w 80"/>
                <a:gd name="T39" fmla="*/ 1 h 27"/>
                <a:gd name="T40" fmla="*/ 10 w 80"/>
                <a:gd name="T41" fmla="*/ 2 h 27"/>
                <a:gd name="T42" fmla="*/ 10 w 80"/>
                <a:gd name="T43" fmla="*/ 2 h 27"/>
                <a:gd name="T44" fmla="*/ 10 w 80"/>
                <a:gd name="T45" fmla="*/ 2 h 27"/>
                <a:gd name="T46" fmla="*/ 10 w 80"/>
                <a:gd name="T47" fmla="*/ 2 h 27"/>
                <a:gd name="T48" fmla="*/ 10 w 80"/>
                <a:gd name="T49" fmla="*/ 2 h 27"/>
                <a:gd name="T50" fmla="*/ 10 w 80"/>
                <a:gd name="T51" fmla="*/ 2 h 27"/>
                <a:gd name="T52" fmla="*/ 9 w 80"/>
                <a:gd name="T53" fmla="*/ 2 h 27"/>
                <a:gd name="T54" fmla="*/ 9 w 80"/>
                <a:gd name="T55" fmla="*/ 2 h 27"/>
                <a:gd name="T56" fmla="*/ 9 w 80"/>
                <a:gd name="T57" fmla="*/ 2 h 27"/>
                <a:gd name="T58" fmla="*/ 7 w 80"/>
                <a:gd name="T59" fmla="*/ 2 h 27"/>
                <a:gd name="T60" fmla="*/ 7 w 80"/>
                <a:gd name="T61" fmla="*/ 2 h 27"/>
                <a:gd name="T62" fmla="*/ 6 w 80"/>
                <a:gd name="T63" fmla="*/ 2 h 27"/>
                <a:gd name="T64" fmla="*/ 6 w 80"/>
                <a:gd name="T65" fmla="*/ 2 h 27"/>
                <a:gd name="T66" fmla="*/ 6 w 80"/>
                <a:gd name="T67" fmla="*/ 2 h 27"/>
                <a:gd name="T68" fmla="*/ 5 w 80"/>
                <a:gd name="T69" fmla="*/ 2 h 27"/>
                <a:gd name="T70" fmla="*/ 5 w 80"/>
                <a:gd name="T71" fmla="*/ 2 h 27"/>
                <a:gd name="T72" fmla="*/ 5 w 80"/>
                <a:gd name="T73" fmla="*/ 2 h 27"/>
                <a:gd name="T74" fmla="*/ 5 w 80"/>
                <a:gd name="T75" fmla="*/ 2 h 27"/>
                <a:gd name="T76" fmla="*/ 5 w 80"/>
                <a:gd name="T77" fmla="*/ 2 h 27"/>
                <a:gd name="T78" fmla="*/ 5 w 80"/>
                <a:gd name="T79" fmla="*/ 2 h 27"/>
                <a:gd name="T80" fmla="*/ 5 w 80"/>
                <a:gd name="T81" fmla="*/ 2 h 27"/>
                <a:gd name="T82" fmla="*/ 3 w 80"/>
                <a:gd name="T83" fmla="*/ 2 h 27"/>
                <a:gd name="T84" fmla="*/ 3 w 80"/>
                <a:gd name="T85" fmla="*/ 2 h 27"/>
                <a:gd name="T86" fmla="*/ 3 w 80"/>
                <a:gd name="T87" fmla="*/ 3 h 27"/>
                <a:gd name="T88" fmla="*/ 3 w 80"/>
                <a:gd name="T89" fmla="*/ 3 h 27"/>
                <a:gd name="T90" fmla="*/ 3 w 80"/>
                <a:gd name="T91" fmla="*/ 3 h 27"/>
                <a:gd name="T92" fmla="*/ 1 w 80"/>
                <a:gd name="T93" fmla="*/ 3 h 27"/>
                <a:gd name="T94" fmla="*/ 1 w 80"/>
                <a:gd name="T95" fmla="*/ 3 h 27"/>
                <a:gd name="T96" fmla="*/ 1 w 80"/>
                <a:gd name="T97" fmla="*/ 3 h 27"/>
                <a:gd name="T98" fmla="*/ 1 w 80"/>
                <a:gd name="T99" fmla="*/ 4 h 27"/>
                <a:gd name="T100" fmla="*/ 1 w 80"/>
                <a:gd name="T101" fmla="*/ 4 h 27"/>
                <a:gd name="T102" fmla="*/ 1 w 80"/>
                <a:gd name="T103" fmla="*/ 4 h 27"/>
                <a:gd name="T104" fmla="*/ 0 w 80"/>
                <a:gd name="T105" fmla="*/ 4 h 27"/>
                <a:gd name="T106" fmla="*/ 1 w 80"/>
                <a:gd name="T107" fmla="*/ 2 h 27"/>
                <a:gd name="T108" fmla="*/ 1 w 80"/>
                <a:gd name="T109" fmla="*/ 2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
                <a:gd name="T166" fmla="*/ 0 h 27"/>
                <a:gd name="T167" fmla="*/ 80 w 80"/>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 h="27">
                  <a:moveTo>
                    <a:pt x="14" y="11"/>
                  </a:moveTo>
                  <a:lnTo>
                    <a:pt x="15" y="9"/>
                  </a:lnTo>
                  <a:lnTo>
                    <a:pt x="19" y="7"/>
                  </a:lnTo>
                  <a:lnTo>
                    <a:pt x="22" y="5"/>
                  </a:lnTo>
                  <a:lnTo>
                    <a:pt x="26" y="5"/>
                  </a:lnTo>
                  <a:lnTo>
                    <a:pt x="31" y="2"/>
                  </a:lnTo>
                  <a:lnTo>
                    <a:pt x="34" y="1"/>
                  </a:lnTo>
                  <a:lnTo>
                    <a:pt x="38" y="0"/>
                  </a:lnTo>
                  <a:lnTo>
                    <a:pt x="41" y="0"/>
                  </a:lnTo>
                  <a:lnTo>
                    <a:pt x="44" y="0"/>
                  </a:lnTo>
                  <a:lnTo>
                    <a:pt x="47" y="0"/>
                  </a:lnTo>
                  <a:lnTo>
                    <a:pt x="50" y="1"/>
                  </a:lnTo>
                  <a:lnTo>
                    <a:pt x="54" y="2"/>
                  </a:lnTo>
                  <a:lnTo>
                    <a:pt x="58" y="4"/>
                  </a:lnTo>
                  <a:lnTo>
                    <a:pt x="63" y="5"/>
                  </a:lnTo>
                  <a:lnTo>
                    <a:pt x="66" y="6"/>
                  </a:lnTo>
                  <a:lnTo>
                    <a:pt x="68" y="6"/>
                  </a:lnTo>
                  <a:lnTo>
                    <a:pt x="72" y="8"/>
                  </a:lnTo>
                  <a:lnTo>
                    <a:pt x="74" y="8"/>
                  </a:lnTo>
                  <a:lnTo>
                    <a:pt x="78" y="9"/>
                  </a:lnTo>
                  <a:lnTo>
                    <a:pt x="80" y="11"/>
                  </a:lnTo>
                  <a:lnTo>
                    <a:pt x="78" y="11"/>
                  </a:lnTo>
                  <a:lnTo>
                    <a:pt x="77" y="11"/>
                  </a:lnTo>
                  <a:lnTo>
                    <a:pt x="73" y="11"/>
                  </a:lnTo>
                  <a:lnTo>
                    <a:pt x="71" y="11"/>
                  </a:lnTo>
                  <a:lnTo>
                    <a:pt x="68" y="11"/>
                  </a:lnTo>
                  <a:lnTo>
                    <a:pt x="65" y="11"/>
                  </a:lnTo>
                  <a:lnTo>
                    <a:pt x="63" y="11"/>
                  </a:lnTo>
                  <a:lnTo>
                    <a:pt x="59" y="11"/>
                  </a:lnTo>
                  <a:lnTo>
                    <a:pt x="55" y="11"/>
                  </a:lnTo>
                  <a:lnTo>
                    <a:pt x="52" y="11"/>
                  </a:lnTo>
                  <a:lnTo>
                    <a:pt x="48" y="11"/>
                  </a:lnTo>
                  <a:lnTo>
                    <a:pt x="46" y="11"/>
                  </a:lnTo>
                  <a:lnTo>
                    <a:pt x="44" y="11"/>
                  </a:lnTo>
                  <a:lnTo>
                    <a:pt x="41" y="11"/>
                  </a:lnTo>
                  <a:lnTo>
                    <a:pt x="39" y="12"/>
                  </a:lnTo>
                  <a:lnTo>
                    <a:pt x="38" y="12"/>
                  </a:lnTo>
                  <a:lnTo>
                    <a:pt x="35" y="12"/>
                  </a:lnTo>
                  <a:lnTo>
                    <a:pt x="33" y="13"/>
                  </a:lnTo>
                  <a:lnTo>
                    <a:pt x="31" y="14"/>
                  </a:lnTo>
                  <a:lnTo>
                    <a:pt x="27" y="15"/>
                  </a:lnTo>
                  <a:lnTo>
                    <a:pt x="23" y="17"/>
                  </a:lnTo>
                  <a:lnTo>
                    <a:pt x="21" y="18"/>
                  </a:lnTo>
                  <a:lnTo>
                    <a:pt x="18" y="19"/>
                  </a:lnTo>
                  <a:lnTo>
                    <a:pt x="15" y="20"/>
                  </a:lnTo>
                  <a:lnTo>
                    <a:pt x="12" y="21"/>
                  </a:lnTo>
                  <a:lnTo>
                    <a:pt x="9" y="22"/>
                  </a:lnTo>
                  <a:lnTo>
                    <a:pt x="6" y="25"/>
                  </a:lnTo>
                  <a:lnTo>
                    <a:pt x="5" y="26"/>
                  </a:lnTo>
                  <a:lnTo>
                    <a:pt x="1" y="26"/>
                  </a:lnTo>
                  <a:lnTo>
                    <a:pt x="0" y="27"/>
                  </a:lnTo>
                  <a:lnTo>
                    <a:pt x="1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2" name="Freeform 66"/>
            <p:cNvSpPr>
              <a:spLocks/>
            </p:cNvSpPr>
            <p:nvPr/>
          </p:nvSpPr>
          <p:spPr bwMode="auto">
            <a:xfrm>
              <a:off x="5203" y="1063"/>
              <a:ext cx="39" cy="12"/>
            </a:xfrm>
            <a:custGeom>
              <a:avLst/>
              <a:gdLst>
                <a:gd name="T0" fmla="*/ 1 w 78"/>
                <a:gd name="T1" fmla="*/ 2 h 25"/>
                <a:gd name="T2" fmla="*/ 1 w 78"/>
                <a:gd name="T3" fmla="*/ 2 h 25"/>
                <a:gd name="T4" fmla="*/ 2 w 78"/>
                <a:gd name="T5" fmla="*/ 2 h 25"/>
                <a:gd name="T6" fmla="*/ 2 w 78"/>
                <a:gd name="T7" fmla="*/ 2 h 25"/>
                <a:gd name="T8" fmla="*/ 3 w 78"/>
                <a:gd name="T9" fmla="*/ 2 h 25"/>
                <a:gd name="T10" fmla="*/ 3 w 78"/>
                <a:gd name="T11" fmla="*/ 3 h 25"/>
                <a:gd name="T12" fmla="*/ 5 w 78"/>
                <a:gd name="T13" fmla="*/ 3 h 25"/>
                <a:gd name="T14" fmla="*/ 5 w 78"/>
                <a:gd name="T15" fmla="*/ 3 h 25"/>
                <a:gd name="T16" fmla="*/ 5 w 78"/>
                <a:gd name="T17" fmla="*/ 3 h 25"/>
                <a:gd name="T18" fmla="*/ 5 w 78"/>
                <a:gd name="T19" fmla="*/ 3 h 25"/>
                <a:gd name="T20" fmla="*/ 5 w 78"/>
                <a:gd name="T21" fmla="*/ 3 h 25"/>
                <a:gd name="T22" fmla="*/ 5 w 78"/>
                <a:gd name="T23" fmla="*/ 2 h 25"/>
                <a:gd name="T24" fmla="*/ 6 w 78"/>
                <a:gd name="T25" fmla="*/ 2 h 25"/>
                <a:gd name="T26" fmla="*/ 6 w 78"/>
                <a:gd name="T27" fmla="*/ 2 h 25"/>
                <a:gd name="T28" fmla="*/ 7 w 78"/>
                <a:gd name="T29" fmla="*/ 2 h 25"/>
                <a:gd name="T30" fmla="*/ 7 w 78"/>
                <a:gd name="T31" fmla="*/ 1 h 25"/>
                <a:gd name="T32" fmla="*/ 7 w 78"/>
                <a:gd name="T33" fmla="*/ 1 h 25"/>
                <a:gd name="T34" fmla="*/ 9 w 78"/>
                <a:gd name="T35" fmla="*/ 1 h 25"/>
                <a:gd name="T36" fmla="*/ 9 w 78"/>
                <a:gd name="T37" fmla="*/ 0 h 25"/>
                <a:gd name="T38" fmla="*/ 9 w 78"/>
                <a:gd name="T39" fmla="*/ 0 h 25"/>
                <a:gd name="T40" fmla="*/ 9 w 78"/>
                <a:gd name="T41" fmla="*/ 0 h 25"/>
                <a:gd name="T42" fmla="*/ 10 w 78"/>
                <a:gd name="T43" fmla="*/ 0 h 25"/>
                <a:gd name="T44" fmla="*/ 10 w 78"/>
                <a:gd name="T45" fmla="*/ 0 h 25"/>
                <a:gd name="T46" fmla="*/ 10 w 78"/>
                <a:gd name="T47" fmla="*/ 0 h 25"/>
                <a:gd name="T48" fmla="*/ 9 w 78"/>
                <a:gd name="T49" fmla="*/ 0 h 25"/>
                <a:gd name="T50" fmla="*/ 9 w 78"/>
                <a:gd name="T51" fmla="*/ 0 h 25"/>
                <a:gd name="T52" fmla="*/ 9 w 78"/>
                <a:gd name="T53" fmla="*/ 0 h 25"/>
                <a:gd name="T54" fmla="*/ 9 w 78"/>
                <a:gd name="T55" fmla="*/ 0 h 25"/>
                <a:gd name="T56" fmla="*/ 7 w 78"/>
                <a:gd name="T57" fmla="*/ 0 h 25"/>
                <a:gd name="T58" fmla="*/ 7 w 78"/>
                <a:gd name="T59" fmla="*/ 0 h 25"/>
                <a:gd name="T60" fmla="*/ 7 w 78"/>
                <a:gd name="T61" fmla="*/ 1 h 25"/>
                <a:gd name="T62" fmla="*/ 6 w 78"/>
                <a:gd name="T63" fmla="*/ 1 h 25"/>
                <a:gd name="T64" fmla="*/ 6 w 78"/>
                <a:gd name="T65" fmla="*/ 1 h 25"/>
                <a:gd name="T66" fmla="*/ 5 w 78"/>
                <a:gd name="T67" fmla="*/ 1 h 25"/>
                <a:gd name="T68" fmla="*/ 5 w 78"/>
                <a:gd name="T69" fmla="*/ 1 h 25"/>
                <a:gd name="T70" fmla="*/ 5 w 78"/>
                <a:gd name="T71" fmla="*/ 1 h 25"/>
                <a:gd name="T72" fmla="*/ 5 w 78"/>
                <a:gd name="T73" fmla="*/ 1 h 25"/>
                <a:gd name="T74" fmla="*/ 5 w 78"/>
                <a:gd name="T75" fmla="*/ 1 h 25"/>
                <a:gd name="T76" fmla="*/ 5 w 78"/>
                <a:gd name="T77" fmla="*/ 1 h 25"/>
                <a:gd name="T78" fmla="*/ 3 w 78"/>
                <a:gd name="T79" fmla="*/ 1 h 25"/>
                <a:gd name="T80" fmla="*/ 3 w 78"/>
                <a:gd name="T81" fmla="*/ 1 h 25"/>
                <a:gd name="T82" fmla="*/ 3 w 78"/>
                <a:gd name="T83" fmla="*/ 1 h 25"/>
                <a:gd name="T84" fmla="*/ 2 w 78"/>
                <a:gd name="T85" fmla="*/ 1 h 25"/>
                <a:gd name="T86" fmla="*/ 2 w 78"/>
                <a:gd name="T87" fmla="*/ 1 h 25"/>
                <a:gd name="T88" fmla="*/ 1 w 78"/>
                <a:gd name="T89" fmla="*/ 1 h 25"/>
                <a:gd name="T90" fmla="*/ 1 w 78"/>
                <a:gd name="T91" fmla="*/ 1 h 25"/>
                <a:gd name="T92" fmla="*/ 1 w 78"/>
                <a:gd name="T93" fmla="*/ 1 h 25"/>
                <a:gd name="T94" fmla="*/ 1 w 78"/>
                <a:gd name="T95" fmla="*/ 1 h 25"/>
                <a:gd name="T96" fmla="*/ 1 w 78"/>
                <a:gd name="T97" fmla="*/ 1 h 25"/>
                <a:gd name="T98" fmla="*/ 1 w 78"/>
                <a:gd name="T99" fmla="*/ 0 h 25"/>
                <a:gd name="T100" fmla="*/ 0 w 78"/>
                <a:gd name="T101" fmla="*/ 0 h 25"/>
                <a:gd name="T102" fmla="*/ 1 w 78"/>
                <a:gd name="T103" fmla="*/ 2 h 25"/>
                <a:gd name="T104" fmla="*/ 1 w 78"/>
                <a:gd name="T105" fmla="*/ 2 h 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25"/>
                <a:gd name="T161" fmla="*/ 78 w 78"/>
                <a:gd name="T162" fmla="*/ 25 h 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25">
                  <a:moveTo>
                    <a:pt x="10" y="16"/>
                  </a:moveTo>
                  <a:lnTo>
                    <a:pt x="13" y="18"/>
                  </a:lnTo>
                  <a:lnTo>
                    <a:pt x="16" y="19"/>
                  </a:lnTo>
                  <a:lnTo>
                    <a:pt x="20" y="21"/>
                  </a:lnTo>
                  <a:lnTo>
                    <a:pt x="24" y="22"/>
                  </a:lnTo>
                  <a:lnTo>
                    <a:pt x="28" y="24"/>
                  </a:lnTo>
                  <a:lnTo>
                    <a:pt x="33" y="25"/>
                  </a:lnTo>
                  <a:lnTo>
                    <a:pt x="36" y="25"/>
                  </a:lnTo>
                  <a:lnTo>
                    <a:pt x="40" y="25"/>
                  </a:lnTo>
                  <a:lnTo>
                    <a:pt x="42" y="24"/>
                  </a:lnTo>
                  <a:lnTo>
                    <a:pt x="45" y="24"/>
                  </a:lnTo>
                  <a:lnTo>
                    <a:pt x="47" y="21"/>
                  </a:lnTo>
                  <a:lnTo>
                    <a:pt x="49" y="21"/>
                  </a:lnTo>
                  <a:lnTo>
                    <a:pt x="52" y="18"/>
                  </a:lnTo>
                  <a:lnTo>
                    <a:pt x="56" y="16"/>
                  </a:lnTo>
                  <a:lnTo>
                    <a:pt x="58" y="14"/>
                  </a:lnTo>
                  <a:lnTo>
                    <a:pt x="62" y="12"/>
                  </a:lnTo>
                  <a:lnTo>
                    <a:pt x="65" y="8"/>
                  </a:lnTo>
                  <a:lnTo>
                    <a:pt x="67" y="7"/>
                  </a:lnTo>
                  <a:lnTo>
                    <a:pt x="69" y="5"/>
                  </a:lnTo>
                  <a:lnTo>
                    <a:pt x="72" y="3"/>
                  </a:lnTo>
                  <a:lnTo>
                    <a:pt x="75" y="1"/>
                  </a:lnTo>
                  <a:lnTo>
                    <a:pt x="78" y="0"/>
                  </a:lnTo>
                  <a:lnTo>
                    <a:pt x="75" y="0"/>
                  </a:lnTo>
                  <a:lnTo>
                    <a:pt x="72" y="1"/>
                  </a:lnTo>
                  <a:lnTo>
                    <a:pt x="69" y="2"/>
                  </a:lnTo>
                  <a:lnTo>
                    <a:pt x="67" y="3"/>
                  </a:lnTo>
                  <a:lnTo>
                    <a:pt x="65" y="5"/>
                  </a:lnTo>
                  <a:lnTo>
                    <a:pt x="62" y="6"/>
                  </a:lnTo>
                  <a:lnTo>
                    <a:pt x="59" y="7"/>
                  </a:lnTo>
                  <a:lnTo>
                    <a:pt x="56" y="8"/>
                  </a:lnTo>
                  <a:lnTo>
                    <a:pt x="52" y="8"/>
                  </a:lnTo>
                  <a:lnTo>
                    <a:pt x="49" y="11"/>
                  </a:lnTo>
                  <a:lnTo>
                    <a:pt x="47" y="12"/>
                  </a:lnTo>
                  <a:lnTo>
                    <a:pt x="43" y="12"/>
                  </a:lnTo>
                  <a:lnTo>
                    <a:pt x="41" y="13"/>
                  </a:lnTo>
                  <a:lnTo>
                    <a:pt x="39" y="14"/>
                  </a:lnTo>
                  <a:lnTo>
                    <a:pt x="36" y="14"/>
                  </a:lnTo>
                  <a:lnTo>
                    <a:pt x="34" y="14"/>
                  </a:lnTo>
                  <a:lnTo>
                    <a:pt x="30" y="13"/>
                  </a:lnTo>
                  <a:lnTo>
                    <a:pt x="27" y="13"/>
                  </a:lnTo>
                  <a:lnTo>
                    <a:pt x="24" y="12"/>
                  </a:lnTo>
                  <a:lnTo>
                    <a:pt x="21" y="12"/>
                  </a:lnTo>
                  <a:lnTo>
                    <a:pt x="17" y="12"/>
                  </a:lnTo>
                  <a:lnTo>
                    <a:pt x="15" y="12"/>
                  </a:lnTo>
                  <a:lnTo>
                    <a:pt x="11" y="9"/>
                  </a:lnTo>
                  <a:lnTo>
                    <a:pt x="9" y="8"/>
                  </a:lnTo>
                  <a:lnTo>
                    <a:pt x="6" y="8"/>
                  </a:lnTo>
                  <a:lnTo>
                    <a:pt x="3" y="8"/>
                  </a:lnTo>
                  <a:lnTo>
                    <a:pt x="1" y="7"/>
                  </a:lnTo>
                  <a:lnTo>
                    <a:pt x="0" y="7"/>
                  </a:lnTo>
                  <a:lnTo>
                    <a:pt x="1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3" name="Freeform 67"/>
            <p:cNvSpPr>
              <a:spLocks/>
            </p:cNvSpPr>
            <p:nvPr/>
          </p:nvSpPr>
          <p:spPr bwMode="auto">
            <a:xfrm>
              <a:off x="5217" y="1101"/>
              <a:ext cx="6" cy="74"/>
            </a:xfrm>
            <a:custGeom>
              <a:avLst/>
              <a:gdLst>
                <a:gd name="T0" fmla="*/ 0 w 13"/>
                <a:gd name="T1" fmla="*/ 1 h 146"/>
                <a:gd name="T2" fmla="*/ 0 w 13"/>
                <a:gd name="T3" fmla="*/ 1 h 146"/>
                <a:gd name="T4" fmla="*/ 0 w 13"/>
                <a:gd name="T5" fmla="*/ 2 h 146"/>
                <a:gd name="T6" fmla="*/ 0 w 13"/>
                <a:gd name="T7" fmla="*/ 2 h 146"/>
                <a:gd name="T8" fmla="*/ 0 w 13"/>
                <a:gd name="T9" fmla="*/ 3 h 146"/>
                <a:gd name="T10" fmla="*/ 0 w 13"/>
                <a:gd name="T11" fmla="*/ 4 h 146"/>
                <a:gd name="T12" fmla="*/ 0 w 13"/>
                <a:gd name="T13" fmla="*/ 4 h 146"/>
                <a:gd name="T14" fmla="*/ 0 w 13"/>
                <a:gd name="T15" fmla="*/ 5 h 146"/>
                <a:gd name="T16" fmla="*/ 0 w 13"/>
                <a:gd name="T17" fmla="*/ 6 h 146"/>
                <a:gd name="T18" fmla="*/ 0 w 13"/>
                <a:gd name="T19" fmla="*/ 7 h 146"/>
                <a:gd name="T20" fmla="*/ 0 w 13"/>
                <a:gd name="T21" fmla="*/ 8 h 146"/>
                <a:gd name="T22" fmla="*/ 0 w 13"/>
                <a:gd name="T23" fmla="*/ 8 h 146"/>
                <a:gd name="T24" fmla="*/ 0 w 13"/>
                <a:gd name="T25" fmla="*/ 9 h 146"/>
                <a:gd name="T26" fmla="*/ 0 w 13"/>
                <a:gd name="T27" fmla="*/ 10 h 146"/>
                <a:gd name="T28" fmla="*/ 0 w 13"/>
                <a:gd name="T29" fmla="*/ 11 h 146"/>
                <a:gd name="T30" fmla="*/ 0 w 13"/>
                <a:gd name="T31" fmla="*/ 12 h 146"/>
                <a:gd name="T32" fmla="*/ 0 w 13"/>
                <a:gd name="T33" fmla="*/ 13 h 146"/>
                <a:gd name="T34" fmla="*/ 0 w 13"/>
                <a:gd name="T35" fmla="*/ 13 h 146"/>
                <a:gd name="T36" fmla="*/ 0 w 13"/>
                <a:gd name="T37" fmla="*/ 14 h 146"/>
                <a:gd name="T38" fmla="*/ 0 w 13"/>
                <a:gd name="T39" fmla="*/ 15 h 146"/>
                <a:gd name="T40" fmla="*/ 0 w 13"/>
                <a:gd name="T41" fmla="*/ 16 h 146"/>
                <a:gd name="T42" fmla="*/ 0 w 13"/>
                <a:gd name="T43" fmla="*/ 16 h 146"/>
                <a:gd name="T44" fmla="*/ 0 w 13"/>
                <a:gd name="T45" fmla="*/ 17 h 146"/>
                <a:gd name="T46" fmla="*/ 0 w 13"/>
                <a:gd name="T47" fmla="*/ 18 h 146"/>
                <a:gd name="T48" fmla="*/ 0 w 13"/>
                <a:gd name="T49" fmla="*/ 19 h 146"/>
                <a:gd name="T50" fmla="*/ 0 w 13"/>
                <a:gd name="T51" fmla="*/ 19 h 146"/>
                <a:gd name="T52" fmla="*/ 0 w 13"/>
                <a:gd name="T53" fmla="*/ 18 h 146"/>
                <a:gd name="T54" fmla="*/ 0 w 13"/>
                <a:gd name="T55" fmla="*/ 18 h 146"/>
                <a:gd name="T56" fmla="*/ 0 w 13"/>
                <a:gd name="T57" fmla="*/ 16 h 146"/>
                <a:gd name="T58" fmla="*/ 0 w 13"/>
                <a:gd name="T59" fmla="*/ 15 h 146"/>
                <a:gd name="T60" fmla="*/ 0 w 13"/>
                <a:gd name="T61" fmla="*/ 15 h 146"/>
                <a:gd name="T62" fmla="*/ 0 w 13"/>
                <a:gd name="T63" fmla="*/ 14 h 146"/>
                <a:gd name="T64" fmla="*/ 0 w 13"/>
                <a:gd name="T65" fmla="*/ 13 h 146"/>
                <a:gd name="T66" fmla="*/ 0 w 13"/>
                <a:gd name="T67" fmla="*/ 13 h 146"/>
                <a:gd name="T68" fmla="*/ 0 w 13"/>
                <a:gd name="T69" fmla="*/ 12 h 146"/>
                <a:gd name="T70" fmla="*/ 1 w 13"/>
                <a:gd name="T71" fmla="*/ 11 h 146"/>
                <a:gd name="T72" fmla="*/ 1 w 13"/>
                <a:gd name="T73" fmla="*/ 11 h 146"/>
                <a:gd name="T74" fmla="*/ 1 w 13"/>
                <a:gd name="T75" fmla="*/ 10 h 146"/>
                <a:gd name="T76" fmla="*/ 1 w 13"/>
                <a:gd name="T77" fmla="*/ 9 h 146"/>
                <a:gd name="T78" fmla="*/ 1 w 13"/>
                <a:gd name="T79" fmla="*/ 9 h 146"/>
                <a:gd name="T80" fmla="*/ 1 w 13"/>
                <a:gd name="T81" fmla="*/ 8 h 146"/>
                <a:gd name="T82" fmla="*/ 1 w 13"/>
                <a:gd name="T83" fmla="*/ 7 h 146"/>
                <a:gd name="T84" fmla="*/ 1 w 13"/>
                <a:gd name="T85" fmla="*/ 6 h 146"/>
                <a:gd name="T86" fmla="*/ 1 w 13"/>
                <a:gd name="T87" fmla="*/ 5 h 146"/>
                <a:gd name="T88" fmla="*/ 1 w 13"/>
                <a:gd name="T89" fmla="*/ 4 h 146"/>
                <a:gd name="T90" fmla="*/ 0 w 1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
                <a:gd name="T139" fmla="*/ 0 h 146"/>
                <a:gd name="T140" fmla="*/ 13 w 1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 h="146">
                  <a:moveTo>
                    <a:pt x="0" y="0"/>
                  </a:moveTo>
                  <a:lnTo>
                    <a:pt x="0" y="1"/>
                  </a:lnTo>
                  <a:lnTo>
                    <a:pt x="0" y="3"/>
                  </a:lnTo>
                  <a:lnTo>
                    <a:pt x="0" y="6"/>
                  </a:lnTo>
                  <a:lnTo>
                    <a:pt x="0" y="9"/>
                  </a:lnTo>
                  <a:lnTo>
                    <a:pt x="0" y="12"/>
                  </a:lnTo>
                  <a:lnTo>
                    <a:pt x="0" y="14"/>
                  </a:lnTo>
                  <a:lnTo>
                    <a:pt x="0" y="15"/>
                  </a:lnTo>
                  <a:lnTo>
                    <a:pt x="0" y="19"/>
                  </a:lnTo>
                  <a:lnTo>
                    <a:pt x="0" y="21"/>
                  </a:lnTo>
                  <a:lnTo>
                    <a:pt x="0" y="23"/>
                  </a:lnTo>
                  <a:lnTo>
                    <a:pt x="0" y="26"/>
                  </a:lnTo>
                  <a:lnTo>
                    <a:pt x="0" y="28"/>
                  </a:lnTo>
                  <a:lnTo>
                    <a:pt x="0" y="32"/>
                  </a:lnTo>
                  <a:lnTo>
                    <a:pt x="0" y="34"/>
                  </a:lnTo>
                  <a:lnTo>
                    <a:pt x="0" y="38"/>
                  </a:lnTo>
                  <a:lnTo>
                    <a:pt x="0" y="40"/>
                  </a:lnTo>
                  <a:lnTo>
                    <a:pt x="0" y="43"/>
                  </a:lnTo>
                  <a:lnTo>
                    <a:pt x="0" y="47"/>
                  </a:lnTo>
                  <a:lnTo>
                    <a:pt x="0" y="49"/>
                  </a:lnTo>
                  <a:lnTo>
                    <a:pt x="0" y="54"/>
                  </a:lnTo>
                  <a:lnTo>
                    <a:pt x="0" y="57"/>
                  </a:lnTo>
                  <a:lnTo>
                    <a:pt x="0" y="60"/>
                  </a:lnTo>
                  <a:lnTo>
                    <a:pt x="0" y="64"/>
                  </a:lnTo>
                  <a:lnTo>
                    <a:pt x="0" y="67"/>
                  </a:lnTo>
                  <a:lnTo>
                    <a:pt x="0" y="70"/>
                  </a:lnTo>
                  <a:lnTo>
                    <a:pt x="0" y="74"/>
                  </a:lnTo>
                  <a:lnTo>
                    <a:pt x="0" y="77"/>
                  </a:lnTo>
                  <a:lnTo>
                    <a:pt x="0" y="80"/>
                  </a:lnTo>
                  <a:lnTo>
                    <a:pt x="0" y="85"/>
                  </a:lnTo>
                  <a:lnTo>
                    <a:pt x="0" y="87"/>
                  </a:lnTo>
                  <a:lnTo>
                    <a:pt x="0" y="91"/>
                  </a:lnTo>
                  <a:lnTo>
                    <a:pt x="0" y="93"/>
                  </a:lnTo>
                  <a:lnTo>
                    <a:pt x="0" y="97"/>
                  </a:lnTo>
                  <a:lnTo>
                    <a:pt x="0" y="100"/>
                  </a:lnTo>
                  <a:lnTo>
                    <a:pt x="0" y="103"/>
                  </a:lnTo>
                  <a:lnTo>
                    <a:pt x="0" y="107"/>
                  </a:lnTo>
                  <a:lnTo>
                    <a:pt x="0" y="110"/>
                  </a:lnTo>
                  <a:lnTo>
                    <a:pt x="0" y="113"/>
                  </a:lnTo>
                  <a:lnTo>
                    <a:pt x="0" y="114"/>
                  </a:lnTo>
                  <a:lnTo>
                    <a:pt x="0" y="118"/>
                  </a:lnTo>
                  <a:lnTo>
                    <a:pt x="0" y="122"/>
                  </a:lnTo>
                  <a:lnTo>
                    <a:pt x="0" y="124"/>
                  </a:lnTo>
                  <a:lnTo>
                    <a:pt x="0" y="126"/>
                  </a:lnTo>
                  <a:lnTo>
                    <a:pt x="0" y="129"/>
                  </a:lnTo>
                  <a:lnTo>
                    <a:pt x="0" y="132"/>
                  </a:lnTo>
                  <a:lnTo>
                    <a:pt x="0" y="137"/>
                  </a:lnTo>
                  <a:lnTo>
                    <a:pt x="0" y="140"/>
                  </a:lnTo>
                  <a:lnTo>
                    <a:pt x="1" y="143"/>
                  </a:lnTo>
                  <a:lnTo>
                    <a:pt x="1" y="146"/>
                  </a:lnTo>
                  <a:lnTo>
                    <a:pt x="3" y="146"/>
                  </a:lnTo>
                  <a:lnTo>
                    <a:pt x="3" y="145"/>
                  </a:lnTo>
                  <a:lnTo>
                    <a:pt x="3" y="143"/>
                  </a:lnTo>
                  <a:lnTo>
                    <a:pt x="3" y="140"/>
                  </a:lnTo>
                  <a:lnTo>
                    <a:pt x="3" y="139"/>
                  </a:lnTo>
                  <a:lnTo>
                    <a:pt x="3" y="136"/>
                  </a:lnTo>
                  <a:lnTo>
                    <a:pt x="5" y="132"/>
                  </a:lnTo>
                  <a:lnTo>
                    <a:pt x="5" y="127"/>
                  </a:lnTo>
                  <a:lnTo>
                    <a:pt x="5" y="124"/>
                  </a:lnTo>
                  <a:lnTo>
                    <a:pt x="5" y="119"/>
                  </a:lnTo>
                  <a:lnTo>
                    <a:pt x="6" y="114"/>
                  </a:lnTo>
                  <a:lnTo>
                    <a:pt x="6" y="112"/>
                  </a:lnTo>
                  <a:lnTo>
                    <a:pt x="6" y="110"/>
                  </a:lnTo>
                  <a:lnTo>
                    <a:pt x="6" y="107"/>
                  </a:lnTo>
                  <a:lnTo>
                    <a:pt x="7" y="105"/>
                  </a:lnTo>
                  <a:lnTo>
                    <a:pt x="7" y="101"/>
                  </a:lnTo>
                  <a:lnTo>
                    <a:pt x="7" y="99"/>
                  </a:lnTo>
                  <a:lnTo>
                    <a:pt x="7" y="97"/>
                  </a:lnTo>
                  <a:lnTo>
                    <a:pt x="7" y="94"/>
                  </a:lnTo>
                  <a:lnTo>
                    <a:pt x="7" y="92"/>
                  </a:lnTo>
                  <a:lnTo>
                    <a:pt x="8" y="88"/>
                  </a:lnTo>
                  <a:lnTo>
                    <a:pt x="8" y="86"/>
                  </a:lnTo>
                  <a:lnTo>
                    <a:pt x="8" y="85"/>
                  </a:lnTo>
                  <a:lnTo>
                    <a:pt x="8" y="81"/>
                  </a:lnTo>
                  <a:lnTo>
                    <a:pt x="8" y="79"/>
                  </a:lnTo>
                  <a:lnTo>
                    <a:pt x="8" y="77"/>
                  </a:lnTo>
                  <a:lnTo>
                    <a:pt x="9" y="74"/>
                  </a:lnTo>
                  <a:lnTo>
                    <a:pt x="9" y="71"/>
                  </a:lnTo>
                  <a:lnTo>
                    <a:pt x="9" y="68"/>
                  </a:lnTo>
                  <a:lnTo>
                    <a:pt x="9" y="66"/>
                  </a:lnTo>
                  <a:lnTo>
                    <a:pt x="9" y="64"/>
                  </a:lnTo>
                  <a:lnTo>
                    <a:pt x="9" y="59"/>
                  </a:lnTo>
                  <a:lnTo>
                    <a:pt x="11" y="54"/>
                  </a:lnTo>
                  <a:lnTo>
                    <a:pt x="11" y="51"/>
                  </a:lnTo>
                  <a:lnTo>
                    <a:pt x="12" y="47"/>
                  </a:lnTo>
                  <a:lnTo>
                    <a:pt x="12" y="43"/>
                  </a:lnTo>
                  <a:lnTo>
                    <a:pt x="12" y="39"/>
                  </a:lnTo>
                  <a:lnTo>
                    <a:pt x="12" y="36"/>
                  </a:lnTo>
                  <a:lnTo>
                    <a:pt x="13" y="35"/>
                  </a:lnTo>
                  <a:lnTo>
                    <a:pt x="13" y="32"/>
                  </a:lnTo>
                  <a:lnTo>
                    <a:pt x="1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4" name="Freeform 68"/>
            <p:cNvSpPr>
              <a:spLocks/>
            </p:cNvSpPr>
            <p:nvPr/>
          </p:nvSpPr>
          <p:spPr bwMode="auto">
            <a:xfrm>
              <a:off x="5155" y="1426"/>
              <a:ext cx="38" cy="5"/>
            </a:xfrm>
            <a:custGeom>
              <a:avLst/>
              <a:gdLst>
                <a:gd name="T0" fmla="*/ 1 w 77"/>
                <a:gd name="T1" fmla="*/ 0 h 9"/>
                <a:gd name="T2" fmla="*/ 9 w 77"/>
                <a:gd name="T3" fmla="*/ 0 h 9"/>
                <a:gd name="T4" fmla="*/ 9 w 77"/>
                <a:gd name="T5" fmla="*/ 1 h 9"/>
                <a:gd name="T6" fmla="*/ 9 w 77"/>
                <a:gd name="T7" fmla="*/ 1 h 9"/>
                <a:gd name="T8" fmla="*/ 9 w 77"/>
                <a:gd name="T9" fmla="*/ 1 h 9"/>
                <a:gd name="T10" fmla="*/ 9 w 77"/>
                <a:gd name="T11" fmla="*/ 2 h 9"/>
                <a:gd name="T12" fmla="*/ 9 w 77"/>
                <a:gd name="T13" fmla="*/ 2 h 9"/>
                <a:gd name="T14" fmla="*/ 8 w 77"/>
                <a:gd name="T15" fmla="*/ 2 h 9"/>
                <a:gd name="T16" fmla="*/ 8 w 77"/>
                <a:gd name="T17" fmla="*/ 2 h 9"/>
                <a:gd name="T18" fmla="*/ 8 w 77"/>
                <a:gd name="T19" fmla="*/ 2 h 9"/>
                <a:gd name="T20" fmla="*/ 8 w 77"/>
                <a:gd name="T21" fmla="*/ 2 h 9"/>
                <a:gd name="T22" fmla="*/ 7 w 77"/>
                <a:gd name="T23" fmla="*/ 2 h 9"/>
                <a:gd name="T24" fmla="*/ 7 w 77"/>
                <a:gd name="T25" fmla="*/ 1 h 9"/>
                <a:gd name="T26" fmla="*/ 6 w 77"/>
                <a:gd name="T27" fmla="*/ 1 h 9"/>
                <a:gd name="T28" fmla="*/ 6 w 77"/>
                <a:gd name="T29" fmla="*/ 1 h 9"/>
                <a:gd name="T30" fmla="*/ 6 w 77"/>
                <a:gd name="T31" fmla="*/ 1 h 9"/>
                <a:gd name="T32" fmla="*/ 5 w 77"/>
                <a:gd name="T33" fmla="*/ 1 h 9"/>
                <a:gd name="T34" fmla="*/ 5 w 77"/>
                <a:gd name="T35" fmla="*/ 1 h 9"/>
                <a:gd name="T36" fmla="*/ 4 w 77"/>
                <a:gd name="T37" fmla="*/ 1 h 9"/>
                <a:gd name="T38" fmla="*/ 4 w 77"/>
                <a:gd name="T39" fmla="*/ 1 h 9"/>
                <a:gd name="T40" fmla="*/ 4 w 77"/>
                <a:gd name="T41" fmla="*/ 1 h 9"/>
                <a:gd name="T42" fmla="*/ 3 w 77"/>
                <a:gd name="T43" fmla="*/ 1 h 9"/>
                <a:gd name="T44" fmla="*/ 3 w 77"/>
                <a:gd name="T45" fmla="*/ 1 h 9"/>
                <a:gd name="T46" fmla="*/ 2 w 77"/>
                <a:gd name="T47" fmla="*/ 1 h 9"/>
                <a:gd name="T48" fmla="*/ 2 w 77"/>
                <a:gd name="T49" fmla="*/ 1 h 9"/>
                <a:gd name="T50" fmla="*/ 2 w 77"/>
                <a:gd name="T51" fmla="*/ 1 h 9"/>
                <a:gd name="T52" fmla="*/ 1 w 77"/>
                <a:gd name="T53" fmla="*/ 1 h 9"/>
                <a:gd name="T54" fmla="*/ 1 w 77"/>
                <a:gd name="T55" fmla="*/ 1 h 9"/>
                <a:gd name="T56" fmla="*/ 1 w 77"/>
                <a:gd name="T57" fmla="*/ 1 h 9"/>
                <a:gd name="T58" fmla="*/ 0 w 77"/>
                <a:gd name="T59" fmla="*/ 1 h 9"/>
                <a:gd name="T60" fmla="*/ 0 w 77"/>
                <a:gd name="T61" fmla="*/ 1 h 9"/>
                <a:gd name="T62" fmla="*/ 0 w 77"/>
                <a:gd name="T63" fmla="*/ 1 h 9"/>
                <a:gd name="T64" fmla="*/ 0 w 77"/>
                <a:gd name="T65" fmla="*/ 1 h 9"/>
                <a:gd name="T66" fmla="*/ 0 w 77"/>
                <a:gd name="T67" fmla="*/ 1 h 9"/>
                <a:gd name="T68" fmla="*/ 1 w 77"/>
                <a:gd name="T69" fmla="*/ 0 h 9"/>
                <a:gd name="T70" fmla="*/ 1 w 77"/>
                <a:gd name="T71" fmla="*/ 0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9"/>
                <a:gd name="T110" fmla="*/ 77 w 77"/>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9">
                  <a:moveTo>
                    <a:pt x="13" y="0"/>
                  </a:moveTo>
                  <a:lnTo>
                    <a:pt x="74" y="0"/>
                  </a:lnTo>
                  <a:lnTo>
                    <a:pt x="74" y="1"/>
                  </a:lnTo>
                  <a:lnTo>
                    <a:pt x="75" y="5"/>
                  </a:lnTo>
                  <a:lnTo>
                    <a:pt x="77" y="8"/>
                  </a:lnTo>
                  <a:lnTo>
                    <a:pt x="75" y="9"/>
                  </a:lnTo>
                  <a:lnTo>
                    <a:pt x="73" y="9"/>
                  </a:lnTo>
                  <a:lnTo>
                    <a:pt x="69" y="9"/>
                  </a:lnTo>
                  <a:lnTo>
                    <a:pt x="68" y="9"/>
                  </a:lnTo>
                  <a:lnTo>
                    <a:pt x="67" y="9"/>
                  </a:lnTo>
                  <a:lnTo>
                    <a:pt x="64" y="9"/>
                  </a:lnTo>
                  <a:lnTo>
                    <a:pt x="61" y="9"/>
                  </a:lnTo>
                  <a:lnTo>
                    <a:pt x="59" y="8"/>
                  </a:lnTo>
                  <a:lnTo>
                    <a:pt x="55" y="8"/>
                  </a:lnTo>
                  <a:lnTo>
                    <a:pt x="53" y="8"/>
                  </a:lnTo>
                  <a:lnTo>
                    <a:pt x="49" y="8"/>
                  </a:lnTo>
                  <a:lnTo>
                    <a:pt x="46" y="8"/>
                  </a:lnTo>
                  <a:lnTo>
                    <a:pt x="43" y="8"/>
                  </a:lnTo>
                  <a:lnTo>
                    <a:pt x="39" y="8"/>
                  </a:lnTo>
                  <a:lnTo>
                    <a:pt x="36" y="8"/>
                  </a:lnTo>
                  <a:lnTo>
                    <a:pt x="33" y="8"/>
                  </a:lnTo>
                  <a:lnTo>
                    <a:pt x="29" y="8"/>
                  </a:lnTo>
                  <a:lnTo>
                    <a:pt x="26" y="8"/>
                  </a:lnTo>
                  <a:lnTo>
                    <a:pt x="22" y="8"/>
                  </a:lnTo>
                  <a:lnTo>
                    <a:pt x="20" y="7"/>
                  </a:lnTo>
                  <a:lnTo>
                    <a:pt x="16" y="7"/>
                  </a:lnTo>
                  <a:lnTo>
                    <a:pt x="14" y="7"/>
                  </a:lnTo>
                  <a:lnTo>
                    <a:pt x="12" y="7"/>
                  </a:lnTo>
                  <a:lnTo>
                    <a:pt x="9" y="7"/>
                  </a:lnTo>
                  <a:lnTo>
                    <a:pt x="6" y="7"/>
                  </a:lnTo>
                  <a:lnTo>
                    <a:pt x="4" y="7"/>
                  </a:lnTo>
                  <a:lnTo>
                    <a:pt x="3" y="7"/>
                  </a:lnTo>
                  <a:lnTo>
                    <a:pt x="1" y="7"/>
                  </a:lnTo>
                  <a:lnTo>
                    <a:pt x="0" y="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5" name="Freeform 69"/>
            <p:cNvSpPr>
              <a:spLocks/>
            </p:cNvSpPr>
            <p:nvPr/>
          </p:nvSpPr>
          <p:spPr bwMode="auto">
            <a:xfrm>
              <a:off x="4822" y="1426"/>
              <a:ext cx="42" cy="5"/>
            </a:xfrm>
            <a:custGeom>
              <a:avLst/>
              <a:gdLst>
                <a:gd name="T0" fmla="*/ 3 w 84"/>
                <a:gd name="T1" fmla="*/ 0 h 10"/>
                <a:gd name="T2" fmla="*/ 10 w 84"/>
                <a:gd name="T3" fmla="*/ 1 h 10"/>
                <a:gd name="T4" fmla="*/ 10 w 84"/>
                <a:gd name="T5" fmla="*/ 1 h 10"/>
                <a:gd name="T6" fmla="*/ 10 w 84"/>
                <a:gd name="T7" fmla="*/ 1 h 10"/>
                <a:gd name="T8" fmla="*/ 10 w 84"/>
                <a:gd name="T9" fmla="*/ 1 h 10"/>
                <a:gd name="T10" fmla="*/ 10 w 84"/>
                <a:gd name="T11" fmla="*/ 1 h 10"/>
                <a:gd name="T12" fmla="*/ 11 w 84"/>
                <a:gd name="T13" fmla="*/ 1 h 10"/>
                <a:gd name="T14" fmla="*/ 11 w 84"/>
                <a:gd name="T15" fmla="*/ 1 h 10"/>
                <a:gd name="T16" fmla="*/ 11 w 84"/>
                <a:gd name="T17" fmla="*/ 1 h 10"/>
                <a:gd name="T18" fmla="*/ 10 w 84"/>
                <a:gd name="T19" fmla="*/ 1 h 10"/>
                <a:gd name="T20" fmla="*/ 10 w 84"/>
                <a:gd name="T21" fmla="*/ 1 h 10"/>
                <a:gd name="T22" fmla="*/ 10 w 84"/>
                <a:gd name="T23" fmla="*/ 1 h 10"/>
                <a:gd name="T24" fmla="*/ 9 w 84"/>
                <a:gd name="T25" fmla="*/ 1 h 10"/>
                <a:gd name="T26" fmla="*/ 9 w 84"/>
                <a:gd name="T27" fmla="*/ 1 h 10"/>
                <a:gd name="T28" fmla="*/ 9 w 84"/>
                <a:gd name="T29" fmla="*/ 1 h 10"/>
                <a:gd name="T30" fmla="*/ 7 w 84"/>
                <a:gd name="T31" fmla="*/ 1 h 10"/>
                <a:gd name="T32" fmla="*/ 7 w 84"/>
                <a:gd name="T33" fmla="*/ 1 h 10"/>
                <a:gd name="T34" fmla="*/ 6 w 84"/>
                <a:gd name="T35" fmla="*/ 1 h 10"/>
                <a:gd name="T36" fmla="*/ 6 w 84"/>
                <a:gd name="T37" fmla="*/ 1 h 10"/>
                <a:gd name="T38" fmla="*/ 6 w 84"/>
                <a:gd name="T39" fmla="*/ 1 h 10"/>
                <a:gd name="T40" fmla="*/ 5 w 84"/>
                <a:gd name="T41" fmla="*/ 1 h 10"/>
                <a:gd name="T42" fmla="*/ 5 w 84"/>
                <a:gd name="T43" fmla="*/ 1 h 10"/>
                <a:gd name="T44" fmla="*/ 5 w 84"/>
                <a:gd name="T45" fmla="*/ 1 h 10"/>
                <a:gd name="T46" fmla="*/ 5 w 84"/>
                <a:gd name="T47" fmla="*/ 1 h 10"/>
                <a:gd name="T48" fmla="*/ 3 w 84"/>
                <a:gd name="T49" fmla="*/ 1 h 10"/>
                <a:gd name="T50" fmla="*/ 3 w 84"/>
                <a:gd name="T51" fmla="*/ 1 h 10"/>
                <a:gd name="T52" fmla="*/ 3 w 84"/>
                <a:gd name="T53" fmla="*/ 1 h 10"/>
                <a:gd name="T54" fmla="*/ 3 w 84"/>
                <a:gd name="T55" fmla="*/ 1 h 10"/>
                <a:gd name="T56" fmla="*/ 1 w 84"/>
                <a:gd name="T57" fmla="*/ 1 h 10"/>
                <a:gd name="T58" fmla="*/ 1 w 84"/>
                <a:gd name="T59" fmla="*/ 1 h 10"/>
                <a:gd name="T60" fmla="*/ 1 w 84"/>
                <a:gd name="T61" fmla="*/ 1 h 10"/>
                <a:gd name="T62" fmla="*/ 1 w 84"/>
                <a:gd name="T63" fmla="*/ 1 h 10"/>
                <a:gd name="T64" fmla="*/ 1 w 84"/>
                <a:gd name="T65" fmla="*/ 1 h 10"/>
                <a:gd name="T66" fmla="*/ 1 w 84"/>
                <a:gd name="T67" fmla="*/ 1 h 10"/>
                <a:gd name="T68" fmla="*/ 1 w 84"/>
                <a:gd name="T69" fmla="*/ 1 h 10"/>
                <a:gd name="T70" fmla="*/ 0 w 84"/>
                <a:gd name="T71" fmla="*/ 1 h 10"/>
                <a:gd name="T72" fmla="*/ 3 w 84"/>
                <a:gd name="T73" fmla="*/ 0 h 10"/>
                <a:gd name="T74" fmla="*/ 3 w 84"/>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0"/>
                <a:gd name="T116" fmla="*/ 84 w 84"/>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0">
                  <a:moveTo>
                    <a:pt x="21" y="0"/>
                  </a:moveTo>
                  <a:lnTo>
                    <a:pt x="73" y="2"/>
                  </a:lnTo>
                  <a:lnTo>
                    <a:pt x="74" y="2"/>
                  </a:lnTo>
                  <a:lnTo>
                    <a:pt x="77" y="4"/>
                  </a:lnTo>
                  <a:lnTo>
                    <a:pt x="79" y="6"/>
                  </a:lnTo>
                  <a:lnTo>
                    <a:pt x="84" y="9"/>
                  </a:lnTo>
                  <a:lnTo>
                    <a:pt x="84" y="10"/>
                  </a:lnTo>
                  <a:lnTo>
                    <a:pt x="83" y="10"/>
                  </a:lnTo>
                  <a:lnTo>
                    <a:pt x="78" y="10"/>
                  </a:lnTo>
                  <a:lnTo>
                    <a:pt x="77" y="9"/>
                  </a:lnTo>
                  <a:lnTo>
                    <a:pt x="74" y="9"/>
                  </a:lnTo>
                  <a:lnTo>
                    <a:pt x="72" y="9"/>
                  </a:lnTo>
                  <a:lnTo>
                    <a:pt x="70" y="9"/>
                  </a:lnTo>
                  <a:lnTo>
                    <a:pt x="66" y="9"/>
                  </a:lnTo>
                  <a:lnTo>
                    <a:pt x="63" y="9"/>
                  </a:lnTo>
                  <a:lnTo>
                    <a:pt x="59" y="9"/>
                  </a:lnTo>
                  <a:lnTo>
                    <a:pt x="55" y="9"/>
                  </a:lnTo>
                  <a:lnTo>
                    <a:pt x="52" y="9"/>
                  </a:lnTo>
                  <a:lnTo>
                    <a:pt x="48" y="9"/>
                  </a:lnTo>
                  <a:lnTo>
                    <a:pt x="44" y="9"/>
                  </a:lnTo>
                  <a:lnTo>
                    <a:pt x="41" y="9"/>
                  </a:lnTo>
                  <a:lnTo>
                    <a:pt x="36" y="9"/>
                  </a:lnTo>
                  <a:lnTo>
                    <a:pt x="33" y="9"/>
                  </a:lnTo>
                  <a:lnTo>
                    <a:pt x="29" y="9"/>
                  </a:lnTo>
                  <a:lnTo>
                    <a:pt x="26" y="9"/>
                  </a:lnTo>
                  <a:lnTo>
                    <a:pt x="21" y="8"/>
                  </a:lnTo>
                  <a:lnTo>
                    <a:pt x="19" y="8"/>
                  </a:lnTo>
                  <a:lnTo>
                    <a:pt x="15" y="8"/>
                  </a:lnTo>
                  <a:lnTo>
                    <a:pt x="13" y="8"/>
                  </a:lnTo>
                  <a:lnTo>
                    <a:pt x="10" y="8"/>
                  </a:lnTo>
                  <a:lnTo>
                    <a:pt x="8" y="8"/>
                  </a:lnTo>
                  <a:lnTo>
                    <a:pt x="6" y="8"/>
                  </a:lnTo>
                  <a:lnTo>
                    <a:pt x="5" y="8"/>
                  </a:lnTo>
                  <a:lnTo>
                    <a:pt x="1" y="8"/>
                  </a:lnTo>
                  <a:lnTo>
                    <a:pt x="0" y="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6" name="Freeform 70"/>
            <p:cNvSpPr>
              <a:spLocks/>
            </p:cNvSpPr>
            <p:nvPr/>
          </p:nvSpPr>
          <p:spPr bwMode="auto">
            <a:xfrm>
              <a:off x="4901" y="1427"/>
              <a:ext cx="37" cy="5"/>
            </a:xfrm>
            <a:custGeom>
              <a:avLst/>
              <a:gdLst>
                <a:gd name="T0" fmla="*/ 1 w 76"/>
                <a:gd name="T1" fmla="*/ 0 h 11"/>
                <a:gd name="T2" fmla="*/ 8 w 76"/>
                <a:gd name="T3" fmla="*/ 0 h 11"/>
                <a:gd name="T4" fmla="*/ 8 w 76"/>
                <a:gd name="T5" fmla="*/ 0 h 11"/>
                <a:gd name="T6" fmla="*/ 8 w 76"/>
                <a:gd name="T7" fmla="*/ 0 h 11"/>
                <a:gd name="T8" fmla="*/ 8 w 76"/>
                <a:gd name="T9" fmla="*/ 0 h 11"/>
                <a:gd name="T10" fmla="*/ 8 w 76"/>
                <a:gd name="T11" fmla="*/ 0 h 11"/>
                <a:gd name="T12" fmla="*/ 9 w 76"/>
                <a:gd name="T13" fmla="*/ 1 h 11"/>
                <a:gd name="T14" fmla="*/ 9 w 76"/>
                <a:gd name="T15" fmla="*/ 1 h 11"/>
                <a:gd name="T16" fmla="*/ 9 w 76"/>
                <a:gd name="T17" fmla="*/ 1 h 11"/>
                <a:gd name="T18" fmla="*/ 8 w 76"/>
                <a:gd name="T19" fmla="*/ 1 h 11"/>
                <a:gd name="T20" fmla="*/ 8 w 76"/>
                <a:gd name="T21" fmla="*/ 1 h 11"/>
                <a:gd name="T22" fmla="*/ 8 w 76"/>
                <a:gd name="T23" fmla="*/ 1 h 11"/>
                <a:gd name="T24" fmla="*/ 8 w 76"/>
                <a:gd name="T25" fmla="*/ 1 h 11"/>
                <a:gd name="T26" fmla="*/ 7 w 76"/>
                <a:gd name="T27" fmla="*/ 1 h 11"/>
                <a:gd name="T28" fmla="*/ 7 w 76"/>
                <a:gd name="T29" fmla="*/ 1 h 11"/>
                <a:gd name="T30" fmla="*/ 6 w 76"/>
                <a:gd name="T31" fmla="*/ 1 h 11"/>
                <a:gd name="T32" fmla="*/ 6 w 76"/>
                <a:gd name="T33" fmla="*/ 1 h 11"/>
                <a:gd name="T34" fmla="*/ 6 w 76"/>
                <a:gd name="T35" fmla="*/ 1 h 11"/>
                <a:gd name="T36" fmla="*/ 5 w 76"/>
                <a:gd name="T37" fmla="*/ 1 h 11"/>
                <a:gd name="T38" fmla="*/ 5 w 76"/>
                <a:gd name="T39" fmla="*/ 1 h 11"/>
                <a:gd name="T40" fmla="*/ 4 w 76"/>
                <a:gd name="T41" fmla="*/ 1 h 11"/>
                <a:gd name="T42" fmla="*/ 4 w 76"/>
                <a:gd name="T43" fmla="*/ 1 h 11"/>
                <a:gd name="T44" fmla="*/ 4 w 76"/>
                <a:gd name="T45" fmla="*/ 1 h 11"/>
                <a:gd name="T46" fmla="*/ 3 w 76"/>
                <a:gd name="T47" fmla="*/ 1 h 11"/>
                <a:gd name="T48" fmla="*/ 3 w 76"/>
                <a:gd name="T49" fmla="*/ 1 h 11"/>
                <a:gd name="T50" fmla="*/ 2 w 76"/>
                <a:gd name="T51" fmla="*/ 1 h 11"/>
                <a:gd name="T52" fmla="*/ 2 w 76"/>
                <a:gd name="T53" fmla="*/ 1 h 11"/>
                <a:gd name="T54" fmla="*/ 2 w 76"/>
                <a:gd name="T55" fmla="*/ 1 h 11"/>
                <a:gd name="T56" fmla="*/ 1 w 76"/>
                <a:gd name="T57" fmla="*/ 1 h 11"/>
                <a:gd name="T58" fmla="*/ 1 w 76"/>
                <a:gd name="T59" fmla="*/ 1 h 11"/>
                <a:gd name="T60" fmla="*/ 0 w 76"/>
                <a:gd name="T61" fmla="*/ 1 h 11"/>
                <a:gd name="T62" fmla="*/ 0 w 76"/>
                <a:gd name="T63" fmla="*/ 1 h 11"/>
                <a:gd name="T64" fmla="*/ 0 w 76"/>
                <a:gd name="T65" fmla="*/ 1 h 11"/>
                <a:gd name="T66" fmla="*/ 0 w 76"/>
                <a:gd name="T67" fmla="*/ 1 h 11"/>
                <a:gd name="T68" fmla="*/ 0 w 76"/>
                <a:gd name="T69" fmla="*/ 1 h 11"/>
                <a:gd name="T70" fmla="*/ 0 w 76"/>
                <a:gd name="T71" fmla="*/ 1 h 11"/>
                <a:gd name="T72" fmla="*/ 1 w 76"/>
                <a:gd name="T73" fmla="*/ 0 h 11"/>
                <a:gd name="T74" fmla="*/ 1 w 76"/>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11"/>
                <a:gd name="T116" fmla="*/ 76 w 76"/>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11">
                  <a:moveTo>
                    <a:pt x="13" y="0"/>
                  </a:moveTo>
                  <a:lnTo>
                    <a:pt x="66" y="1"/>
                  </a:lnTo>
                  <a:lnTo>
                    <a:pt x="68" y="2"/>
                  </a:lnTo>
                  <a:lnTo>
                    <a:pt x="70" y="4"/>
                  </a:lnTo>
                  <a:lnTo>
                    <a:pt x="72" y="6"/>
                  </a:lnTo>
                  <a:lnTo>
                    <a:pt x="76" y="8"/>
                  </a:lnTo>
                  <a:lnTo>
                    <a:pt x="76" y="11"/>
                  </a:lnTo>
                  <a:lnTo>
                    <a:pt x="75" y="11"/>
                  </a:lnTo>
                  <a:lnTo>
                    <a:pt x="71" y="11"/>
                  </a:lnTo>
                  <a:lnTo>
                    <a:pt x="69" y="11"/>
                  </a:lnTo>
                  <a:lnTo>
                    <a:pt x="66" y="11"/>
                  </a:lnTo>
                  <a:lnTo>
                    <a:pt x="65" y="11"/>
                  </a:lnTo>
                  <a:lnTo>
                    <a:pt x="62" y="11"/>
                  </a:lnTo>
                  <a:lnTo>
                    <a:pt x="59" y="10"/>
                  </a:lnTo>
                  <a:lnTo>
                    <a:pt x="56" y="10"/>
                  </a:lnTo>
                  <a:lnTo>
                    <a:pt x="53" y="10"/>
                  </a:lnTo>
                  <a:lnTo>
                    <a:pt x="50" y="10"/>
                  </a:lnTo>
                  <a:lnTo>
                    <a:pt x="46" y="10"/>
                  </a:lnTo>
                  <a:lnTo>
                    <a:pt x="43" y="10"/>
                  </a:lnTo>
                  <a:lnTo>
                    <a:pt x="39" y="10"/>
                  </a:lnTo>
                  <a:lnTo>
                    <a:pt x="36" y="10"/>
                  </a:lnTo>
                  <a:lnTo>
                    <a:pt x="32" y="10"/>
                  </a:lnTo>
                  <a:lnTo>
                    <a:pt x="29" y="10"/>
                  </a:lnTo>
                  <a:lnTo>
                    <a:pt x="26" y="10"/>
                  </a:lnTo>
                  <a:lnTo>
                    <a:pt x="23" y="10"/>
                  </a:lnTo>
                  <a:lnTo>
                    <a:pt x="19" y="8"/>
                  </a:lnTo>
                  <a:lnTo>
                    <a:pt x="16" y="8"/>
                  </a:lnTo>
                  <a:lnTo>
                    <a:pt x="13" y="8"/>
                  </a:lnTo>
                  <a:lnTo>
                    <a:pt x="11" y="8"/>
                  </a:lnTo>
                  <a:lnTo>
                    <a:pt x="7" y="8"/>
                  </a:lnTo>
                  <a:lnTo>
                    <a:pt x="6" y="8"/>
                  </a:lnTo>
                  <a:lnTo>
                    <a:pt x="4" y="8"/>
                  </a:lnTo>
                  <a:lnTo>
                    <a:pt x="2" y="8"/>
                  </a:lnTo>
                  <a:lnTo>
                    <a:pt x="0" y="8"/>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7" name="Freeform 71"/>
            <p:cNvSpPr>
              <a:spLocks/>
            </p:cNvSpPr>
            <p:nvPr/>
          </p:nvSpPr>
          <p:spPr bwMode="auto">
            <a:xfrm>
              <a:off x="4977" y="1427"/>
              <a:ext cx="42" cy="5"/>
            </a:xfrm>
            <a:custGeom>
              <a:avLst/>
              <a:gdLst>
                <a:gd name="T0" fmla="*/ 2 w 84"/>
                <a:gd name="T1" fmla="*/ 0 h 11"/>
                <a:gd name="T2" fmla="*/ 10 w 84"/>
                <a:gd name="T3" fmla="*/ 0 h 11"/>
                <a:gd name="T4" fmla="*/ 10 w 84"/>
                <a:gd name="T5" fmla="*/ 0 h 11"/>
                <a:gd name="T6" fmla="*/ 10 w 84"/>
                <a:gd name="T7" fmla="*/ 0 h 11"/>
                <a:gd name="T8" fmla="*/ 10 w 84"/>
                <a:gd name="T9" fmla="*/ 0 h 11"/>
                <a:gd name="T10" fmla="*/ 10 w 84"/>
                <a:gd name="T11" fmla="*/ 0 h 11"/>
                <a:gd name="T12" fmla="*/ 11 w 84"/>
                <a:gd name="T13" fmla="*/ 1 h 11"/>
                <a:gd name="T14" fmla="*/ 11 w 84"/>
                <a:gd name="T15" fmla="*/ 1 h 11"/>
                <a:gd name="T16" fmla="*/ 11 w 84"/>
                <a:gd name="T17" fmla="*/ 1 h 11"/>
                <a:gd name="T18" fmla="*/ 10 w 84"/>
                <a:gd name="T19" fmla="*/ 1 h 11"/>
                <a:gd name="T20" fmla="*/ 10 w 84"/>
                <a:gd name="T21" fmla="*/ 1 h 11"/>
                <a:gd name="T22" fmla="*/ 10 w 84"/>
                <a:gd name="T23" fmla="*/ 1 h 11"/>
                <a:gd name="T24" fmla="*/ 9 w 84"/>
                <a:gd name="T25" fmla="*/ 1 h 11"/>
                <a:gd name="T26" fmla="*/ 9 w 84"/>
                <a:gd name="T27" fmla="*/ 1 h 11"/>
                <a:gd name="T28" fmla="*/ 9 w 84"/>
                <a:gd name="T29" fmla="*/ 1 h 11"/>
                <a:gd name="T30" fmla="*/ 7 w 84"/>
                <a:gd name="T31" fmla="*/ 1 h 11"/>
                <a:gd name="T32" fmla="*/ 7 w 84"/>
                <a:gd name="T33" fmla="*/ 1 h 11"/>
                <a:gd name="T34" fmla="*/ 6 w 84"/>
                <a:gd name="T35" fmla="*/ 1 h 11"/>
                <a:gd name="T36" fmla="*/ 6 w 84"/>
                <a:gd name="T37" fmla="*/ 1 h 11"/>
                <a:gd name="T38" fmla="*/ 5 w 84"/>
                <a:gd name="T39" fmla="*/ 1 h 11"/>
                <a:gd name="T40" fmla="*/ 5 w 84"/>
                <a:gd name="T41" fmla="*/ 1 h 11"/>
                <a:gd name="T42" fmla="*/ 5 w 84"/>
                <a:gd name="T43" fmla="*/ 1 h 11"/>
                <a:gd name="T44" fmla="*/ 5 w 84"/>
                <a:gd name="T45" fmla="*/ 1 h 11"/>
                <a:gd name="T46" fmla="*/ 4 w 84"/>
                <a:gd name="T47" fmla="*/ 1 h 11"/>
                <a:gd name="T48" fmla="*/ 3 w 84"/>
                <a:gd name="T49" fmla="*/ 1 h 11"/>
                <a:gd name="T50" fmla="*/ 3 w 84"/>
                <a:gd name="T51" fmla="*/ 1 h 11"/>
                <a:gd name="T52" fmla="*/ 3 w 84"/>
                <a:gd name="T53" fmla="*/ 1 h 11"/>
                <a:gd name="T54" fmla="*/ 3 w 84"/>
                <a:gd name="T55" fmla="*/ 1 h 11"/>
                <a:gd name="T56" fmla="*/ 1 w 84"/>
                <a:gd name="T57" fmla="*/ 1 h 11"/>
                <a:gd name="T58" fmla="*/ 1 w 84"/>
                <a:gd name="T59" fmla="*/ 1 h 11"/>
                <a:gd name="T60" fmla="*/ 1 w 84"/>
                <a:gd name="T61" fmla="*/ 1 h 11"/>
                <a:gd name="T62" fmla="*/ 1 w 84"/>
                <a:gd name="T63" fmla="*/ 1 h 11"/>
                <a:gd name="T64" fmla="*/ 1 w 84"/>
                <a:gd name="T65" fmla="*/ 1 h 11"/>
                <a:gd name="T66" fmla="*/ 1 w 84"/>
                <a:gd name="T67" fmla="*/ 1 h 11"/>
                <a:gd name="T68" fmla="*/ 1 w 84"/>
                <a:gd name="T69" fmla="*/ 1 h 11"/>
                <a:gd name="T70" fmla="*/ 0 w 84"/>
                <a:gd name="T71" fmla="*/ 1 h 11"/>
                <a:gd name="T72" fmla="*/ 2 w 84"/>
                <a:gd name="T73" fmla="*/ 0 h 11"/>
                <a:gd name="T74" fmla="*/ 2 w 84"/>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1"/>
                <a:gd name="T116" fmla="*/ 84 w 84"/>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1">
                  <a:moveTo>
                    <a:pt x="16" y="0"/>
                  </a:moveTo>
                  <a:lnTo>
                    <a:pt x="73" y="1"/>
                  </a:lnTo>
                  <a:lnTo>
                    <a:pt x="74" y="2"/>
                  </a:lnTo>
                  <a:lnTo>
                    <a:pt x="77" y="4"/>
                  </a:lnTo>
                  <a:lnTo>
                    <a:pt x="79" y="6"/>
                  </a:lnTo>
                  <a:lnTo>
                    <a:pt x="84" y="8"/>
                  </a:lnTo>
                  <a:lnTo>
                    <a:pt x="84" y="11"/>
                  </a:lnTo>
                  <a:lnTo>
                    <a:pt x="81" y="11"/>
                  </a:lnTo>
                  <a:lnTo>
                    <a:pt x="78" y="11"/>
                  </a:lnTo>
                  <a:lnTo>
                    <a:pt x="77" y="10"/>
                  </a:lnTo>
                  <a:lnTo>
                    <a:pt x="74" y="10"/>
                  </a:lnTo>
                  <a:lnTo>
                    <a:pt x="72" y="10"/>
                  </a:lnTo>
                  <a:lnTo>
                    <a:pt x="68" y="10"/>
                  </a:lnTo>
                  <a:lnTo>
                    <a:pt x="65" y="10"/>
                  </a:lnTo>
                  <a:lnTo>
                    <a:pt x="63" y="10"/>
                  </a:lnTo>
                  <a:lnTo>
                    <a:pt x="59" y="10"/>
                  </a:lnTo>
                  <a:lnTo>
                    <a:pt x="55" y="10"/>
                  </a:lnTo>
                  <a:lnTo>
                    <a:pt x="51" y="10"/>
                  </a:lnTo>
                  <a:lnTo>
                    <a:pt x="47" y="10"/>
                  </a:lnTo>
                  <a:lnTo>
                    <a:pt x="44" y="10"/>
                  </a:lnTo>
                  <a:lnTo>
                    <a:pt x="40" y="10"/>
                  </a:lnTo>
                  <a:lnTo>
                    <a:pt x="37" y="8"/>
                  </a:lnTo>
                  <a:lnTo>
                    <a:pt x="32" y="8"/>
                  </a:lnTo>
                  <a:lnTo>
                    <a:pt x="28" y="8"/>
                  </a:lnTo>
                  <a:lnTo>
                    <a:pt x="25" y="8"/>
                  </a:lnTo>
                  <a:lnTo>
                    <a:pt x="21" y="8"/>
                  </a:lnTo>
                  <a:lnTo>
                    <a:pt x="19" y="8"/>
                  </a:lnTo>
                  <a:lnTo>
                    <a:pt x="15" y="8"/>
                  </a:lnTo>
                  <a:lnTo>
                    <a:pt x="12" y="8"/>
                  </a:lnTo>
                  <a:lnTo>
                    <a:pt x="9" y="8"/>
                  </a:lnTo>
                  <a:lnTo>
                    <a:pt x="8" y="8"/>
                  </a:lnTo>
                  <a:lnTo>
                    <a:pt x="5" y="8"/>
                  </a:lnTo>
                  <a:lnTo>
                    <a:pt x="3" y="8"/>
                  </a:lnTo>
                  <a:lnTo>
                    <a:pt x="1" y="8"/>
                  </a:lnTo>
                  <a:lnTo>
                    <a:pt x="0" y="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8" name="Freeform 72"/>
            <p:cNvSpPr>
              <a:spLocks/>
            </p:cNvSpPr>
            <p:nvPr/>
          </p:nvSpPr>
          <p:spPr bwMode="auto">
            <a:xfrm>
              <a:off x="5065" y="1426"/>
              <a:ext cx="41" cy="5"/>
            </a:xfrm>
            <a:custGeom>
              <a:avLst/>
              <a:gdLst>
                <a:gd name="T0" fmla="*/ 1 w 83"/>
                <a:gd name="T1" fmla="*/ 0 h 10"/>
                <a:gd name="T2" fmla="*/ 9 w 83"/>
                <a:gd name="T3" fmla="*/ 1 h 10"/>
                <a:gd name="T4" fmla="*/ 9 w 83"/>
                <a:gd name="T5" fmla="*/ 1 h 10"/>
                <a:gd name="T6" fmla="*/ 9 w 83"/>
                <a:gd name="T7" fmla="*/ 1 h 10"/>
                <a:gd name="T8" fmla="*/ 9 w 83"/>
                <a:gd name="T9" fmla="*/ 1 h 10"/>
                <a:gd name="T10" fmla="*/ 9 w 83"/>
                <a:gd name="T11" fmla="*/ 1 h 10"/>
                <a:gd name="T12" fmla="*/ 10 w 83"/>
                <a:gd name="T13" fmla="*/ 1 h 10"/>
                <a:gd name="T14" fmla="*/ 10 w 83"/>
                <a:gd name="T15" fmla="*/ 1 h 10"/>
                <a:gd name="T16" fmla="*/ 10 w 83"/>
                <a:gd name="T17" fmla="*/ 1 h 10"/>
                <a:gd name="T18" fmla="*/ 9 w 83"/>
                <a:gd name="T19" fmla="*/ 1 h 10"/>
                <a:gd name="T20" fmla="*/ 9 w 83"/>
                <a:gd name="T21" fmla="*/ 1 h 10"/>
                <a:gd name="T22" fmla="*/ 9 w 83"/>
                <a:gd name="T23" fmla="*/ 1 h 10"/>
                <a:gd name="T24" fmla="*/ 8 w 83"/>
                <a:gd name="T25" fmla="*/ 1 h 10"/>
                <a:gd name="T26" fmla="*/ 8 w 83"/>
                <a:gd name="T27" fmla="*/ 1 h 10"/>
                <a:gd name="T28" fmla="*/ 8 w 83"/>
                <a:gd name="T29" fmla="*/ 1 h 10"/>
                <a:gd name="T30" fmla="*/ 7 w 83"/>
                <a:gd name="T31" fmla="*/ 1 h 10"/>
                <a:gd name="T32" fmla="*/ 7 w 83"/>
                <a:gd name="T33" fmla="*/ 1 h 10"/>
                <a:gd name="T34" fmla="*/ 6 w 83"/>
                <a:gd name="T35" fmla="*/ 1 h 10"/>
                <a:gd name="T36" fmla="*/ 6 w 83"/>
                <a:gd name="T37" fmla="*/ 1 h 10"/>
                <a:gd name="T38" fmla="*/ 5 w 83"/>
                <a:gd name="T39" fmla="*/ 1 h 10"/>
                <a:gd name="T40" fmla="*/ 5 w 83"/>
                <a:gd name="T41" fmla="*/ 1 h 10"/>
                <a:gd name="T42" fmla="*/ 5 w 83"/>
                <a:gd name="T43" fmla="*/ 1 h 10"/>
                <a:gd name="T44" fmla="*/ 4 w 83"/>
                <a:gd name="T45" fmla="*/ 1 h 10"/>
                <a:gd name="T46" fmla="*/ 4 w 83"/>
                <a:gd name="T47" fmla="*/ 1 h 10"/>
                <a:gd name="T48" fmla="*/ 3 w 83"/>
                <a:gd name="T49" fmla="*/ 1 h 10"/>
                <a:gd name="T50" fmla="*/ 3 w 83"/>
                <a:gd name="T51" fmla="*/ 1 h 10"/>
                <a:gd name="T52" fmla="*/ 2 w 83"/>
                <a:gd name="T53" fmla="*/ 1 h 10"/>
                <a:gd name="T54" fmla="*/ 2 w 83"/>
                <a:gd name="T55" fmla="*/ 1 h 10"/>
                <a:gd name="T56" fmla="*/ 1 w 83"/>
                <a:gd name="T57" fmla="*/ 1 h 10"/>
                <a:gd name="T58" fmla="*/ 1 w 83"/>
                <a:gd name="T59" fmla="*/ 1 h 10"/>
                <a:gd name="T60" fmla="*/ 1 w 83"/>
                <a:gd name="T61" fmla="*/ 1 h 10"/>
                <a:gd name="T62" fmla="*/ 0 w 83"/>
                <a:gd name="T63" fmla="*/ 1 h 10"/>
                <a:gd name="T64" fmla="*/ 0 w 83"/>
                <a:gd name="T65" fmla="*/ 1 h 10"/>
                <a:gd name="T66" fmla="*/ 0 w 83"/>
                <a:gd name="T67" fmla="*/ 1 h 10"/>
                <a:gd name="T68" fmla="*/ 0 w 83"/>
                <a:gd name="T69" fmla="*/ 1 h 10"/>
                <a:gd name="T70" fmla="*/ 0 w 83"/>
                <a:gd name="T71" fmla="*/ 1 h 10"/>
                <a:gd name="T72" fmla="*/ 1 w 83"/>
                <a:gd name="T73" fmla="*/ 0 h 10"/>
                <a:gd name="T74" fmla="*/ 1 w 83"/>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10"/>
                <a:gd name="T116" fmla="*/ 83 w 83"/>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10">
                  <a:moveTo>
                    <a:pt x="14" y="0"/>
                  </a:moveTo>
                  <a:lnTo>
                    <a:pt x="72" y="2"/>
                  </a:lnTo>
                  <a:lnTo>
                    <a:pt x="73" y="2"/>
                  </a:lnTo>
                  <a:lnTo>
                    <a:pt x="74" y="2"/>
                  </a:lnTo>
                  <a:lnTo>
                    <a:pt x="76" y="4"/>
                  </a:lnTo>
                  <a:lnTo>
                    <a:pt x="79" y="6"/>
                  </a:lnTo>
                  <a:lnTo>
                    <a:pt x="83" y="9"/>
                  </a:lnTo>
                  <a:lnTo>
                    <a:pt x="83" y="10"/>
                  </a:lnTo>
                  <a:lnTo>
                    <a:pt x="82" y="10"/>
                  </a:lnTo>
                  <a:lnTo>
                    <a:pt x="78" y="10"/>
                  </a:lnTo>
                  <a:lnTo>
                    <a:pt x="76" y="9"/>
                  </a:lnTo>
                  <a:lnTo>
                    <a:pt x="73" y="9"/>
                  </a:lnTo>
                  <a:lnTo>
                    <a:pt x="71" y="9"/>
                  </a:lnTo>
                  <a:lnTo>
                    <a:pt x="67" y="9"/>
                  </a:lnTo>
                  <a:lnTo>
                    <a:pt x="65" y="9"/>
                  </a:lnTo>
                  <a:lnTo>
                    <a:pt x="61" y="9"/>
                  </a:lnTo>
                  <a:lnTo>
                    <a:pt x="59" y="9"/>
                  </a:lnTo>
                  <a:lnTo>
                    <a:pt x="54" y="9"/>
                  </a:lnTo>
                  <a:lnTo>
                    <a:pt x="51" y="9"/>
                  </a:lnTo>
                  <a:lnTo>
                    <a:pt x="46" y="9"/>
                  </a:lnTo>
                  <a:lnTo>
                    <a:pt x="44" y="9"/>
                  </a:lnTo>
                  <a:lnTo>
                    <a:pt x="40" y="9"/>
                  </a:lnTo>
                  <a:lnTo>
                    <a:pt x="35" y="8"/>
                  </a:lnTo>
                  <a:lnTo>
                    <a:pt x="32" y="8"/>
                  </a:lnTo>
                  <a:lnTo>
                    <a:pt x="28" y="8"/>
                  </a:lnTo>
                  <a:lnTo>
                    <a:pt x="25" y="8"/>
                  </a:lnTo>
                  <a:lnTo>
                    <a:pt x="21" y="8"/>
                  </a:lnTo>
                  <a:lnTo>
                    <a:pt x="18" y="8"/>
                  </a:lnTo>
                  <a:lnTo>
                    <a:pt x="14" y="8"/>
                  </a:lnTo>
                  <a:lnTo>
                    <a:pt x="12" y="8"/>
                  </a:lnTo>
                  <a:lnTo>
                    <a:pt x="9" y="7"/>
                  </a:lnTo>
                  <a:lnTo>
                    <a:pt x="7" y="7"/>
                  </a:lnTo>
                  <a:lnTo>
                    <a:pt x="5" y="7"/>
                  </a:lnTo>
                  <a:lnTo>
                    <a:pt x="2" y="7"/>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9" name="Freeform 73"/>
            <p:cNvSpPr>
              <a:spLocks/>
            </p:cNvSpPr>
            <p:nvPr/>
          </p:nvSpPr>
          <p:spPr bwMode="auto">
            <a:xfrm>
              <a:off x="4917" y="1363"/>
              <a:ext cx="17" cy="16"/>
            </a:xfrm>
            <a:custGeom>
              <a:avLst/>
              <a:gdLst>
                <a:gd name="T0" fmla="*/ 3 w 33"/>
                <a:gd name="T1" fmla="*/ 1 h 32"/>
                <a:gd name="T2" fmla="*/ 3 w 33"/>
                <a:gd name="T3" fmla="*/ 1 h 32"/>
                <a:gd name="T4" fmla="*/ 3 w 33"/>
                <a:gd name="T5" fmla="*/ 0 h 32"/>
                <a:gd name="T6" fmla="*/ 2 w 33"/>
                <a:gd name="T7" fmla="*/ 0 h 32"/>
                <a:gd name="T8" fmla="*/ 2 w 33"/>
                <a:gd name="T9" fmla="*/ 1 h 32"/>
                <a:gd name="T10" fmla="*/ 2 w 33"/>
                <a:gd name="T11" fmla="*/ 1 h 32"/>
                <a:gd name="T12" fmla="*/ 1 w 33"/>
                <a:gd name="T13" fmla="*/ 1 h 32"/>
                <a:gd name="T14" fmla="*/ 1 w 33"/>
                <a:gd name="T15" fmla="*/ 1 h 32"/>
                <a:gd name="T16" fmla="*/ 1 w 33"/>
                <a:gd name="T17" fmla="*/ 1 h 32"/>
                <a:gd name="T18" fmla="*/ 1 w 33"/>
                <a:gd name="T19" fmla="*/ 1 h 32"/>
                <a:gd name="T20" fmla="*/ 1 w 33"/>
                <a:gd name="T21" fmla="*/ 1 h 32"/>
                <a:gd name="T22" fmla="*/ 0 w 33"/>
                <a:gd name="T23" fmla="*/ 2 h 32"/>
                <a:gd name="T24" fmla="*/ 1 w 33"/>
                <a:gd name="T25" fmla="*/ 2 h 32"/>
                <a:gd name="T26" fmla="*/ 1 w 33"/>
                <a:gd name="T27" fmla="*/ 2 h 32"/>
                <a:gd name="T28" fmla="*/ 1 w 33"/>
                <a:gd name="T29" fmla="*/ 3 h 32"/>
                <a:gd name="T30" fmla="*/ 1 w 33"/>
                <a:gd name="T31" fmla="*/ 3 h 32"/>
                <a:gd name="T32" fmla="*/ 1 w 33"/>
                <a:gd name="T33" fmla="*/ 3 h 32"/>
                <a:gd name="T34" fmla="*/ 2 w 33"/>
                <a:gd name="T35" fmla="*/ 4 h 32"/>
                <a:gd name="T36" fmla="*/ 2 w 33"/>
                <a:gd name="T37" fmla="*/ 4 h 32"/>
                <a:gd name="T38" fmla="*/ 2 w 33"/>
                <a:gd name="T39" fmla="*/ 3 h 32"/>
                <a:gd name="T40" fmla="*/ 1 w 33"/>
                <a:gd name="T41" fmla="*/ 3 h 32"/>
                <a:gd name="T42" fmla="*/ 1 w 33"/>
                <a:gd name="T43" fmla="*/ 3 h 32"/>
                <a:gd name="T44" fmla="*/ 1 w 33"/>
                <a:gd name="T45" fmla="*/ 2 h 32"/>
                <a:gd name="T46" fmla="*/ 2 w 33"/>
                <a:gd name="T47" fmla="*/ 2 h 32"/>
                <a:gd name="T48" fmla="*/ 2 w 33"/>
                <a:gd name="T49" fmla="*/ 2 h 32"/>
                <a:gd name="T50" fmla="*/ 2 w 33"/>
                <a:gd name="T51" fmla="*/ 1 h 32"/>
                <a:gd name="T52" fmla="*/ 2 w 33"/>
                <a:gd name="T53" fmla="*/ 1 h 32"/>
                <a:gd name="T54" fmla="*/ 3 w 33"/>
                <a:gd name="T55" fmla="*/ 1 h 32"/>
                <a:gd name="T56" fmla="*/ 3 w 33"/>
                <a:gd name="T57" fmla="*/ 1 h 32"/>
                <a:gd name="T58" fmla="*/ 4 w 33"/>
                <a:gd name="T59" fmla="*/ 1 h 32"/>
                <a:gd name="T60" fmla="*/ 4 w 33"/>
                <a:gd name="T61" fmla="*/ 1 h 32"/>
                <a:gd name="T62" fmla="*/ 4 w 33"/>
                <a:gd name="T63" fmla="*/ 1 h 32"/>
                <a:gd name="T64" fmla="*/ 5 w 33"/>
                <a:gd name="T65" fmla="*/ 1 h 32"/>
                <a:gd name="T66" fmla="*/ 3 w 33"/>
                <a:gd name="T67" fmla="*/ 1 h 32"/>
                <a:gd name="T68" fmla="*/ 3 w 33"/>
                <a:gd name="T69" fmla="*/ 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22" y="2"/>
                  </a:moveTo>
                  <a:lnTo>
                    <a:pt x="19" y="2"/>
                  </a:lnTo>
                  <a:lnTo>
                    <a:pt x="17" y="0"/>
                  </a:lnTo>
                  <a:lnTo>
                    <a:pt x="16" y="0"/>
                  </a:lnTo>
                  <a:lnTo>
                    <a:pt x="13" y="2"/>
                  </a:lnTo>
                  <a:lnTo>
                    <a:pt x="11" y="2"/>
                  </a:lnTo>
                  <a:lnTo>
                    <a:pt x="7" y="3"/>
                  </a:lnTo>
                  <a:lnTo>
                    <a:pt x="5" y="5"/>
                  </a:lnTo>
                  <a:lnTo>
                    <a:pt x="3" y="8"/>
                  </a:lnTo>
                  <a:lnTo>
                    <a:pt x="1" y="10"/>
                  </a:lnTo>
                  <a:lnTo>
                    <a:pt x="1" y="13"/>
                  </a:lnTo>
                  <a:lnTo>
                    <a:pt x="0" y="17"/>
                  </a:lnTo>
                  <a:lnTo>
                    <a:pt x="1" y="21"/>
                  </a:lnTo>
                  <a:lnTo>
                    <a:pt x="1" y="23"/>
                  </a:lnTo>
                  <a:lnTo>
                    <a:pt x="4" y="26"/>
                  </a:lnTo>
                  <a:lnTo>
                    <a:pt x="5" y="29"/>
                  </a:lnTo>
                  <a:lnTo>
                    <a:pt x="7" y="31"/>
                  </a:lnTo>
                  <a:lnTo>
                    <a:pt x="9" y="32"/>
                  </a:lnTo>
                  <a:lnTo>
                    <a:pt x="10" y="32"/>
                  </a:lnTo>
                  <a:lnTo>
                    <a:pt x="9" y="31"/>
                  </a:lnTo>
                  <a:lnTo>
                    <a:pt x="7" y="28"/>
                  </a:lnTo>
                  <a:lnTo>
                    <a:pt x="7" y="24"/>
                  </a:lnTo>
                  <a:lnTo>
                    <a:pt x="7" y="22"/>
                  </a:lnTo>
                  <a:lnTo>
                    <a:pt x="10" y="18"/>
                  </a:lnTo>
                  <a:lnTo>
                    <a:pt x="11" y="16"/>
                  </a:lnTo>
                  <a:lnTo>
                    <a:pt x="12" y="11"/>
                  </a:lnTo>
                  <a:lnTo>
                    <a:pt x="16" y="10"/>
                  </a:lnTo>
                  <a:lnTo>
                    <a:pt x="19" y="9"/>
                  </a:lnTo>
                  <a:lnTo>
                    <a:pt x="24" y="9"/>
                  </a:lnTo>
                  <a:lnTo>
                    <a:pt x="26" y="8"/>
                  </a:lnTo>
                  <a:lnTo>
                    <a:pt x="30" y="9"/>
                  </a:lnTo>
                  <a:lnTo>
                    <a:pt x="32" y="9"/>
                  </a:lnTo>
                  <a:lnTo>
                    <a:pt x="33" y="9"/>
                  </a:lnTo>
                  <a:lnTo>
                    <a:pt x="22"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0" name="Freeform 74"/>
            <p:cNvSpPr>
              <a:spLocks/>
            </p:cNvSpPr>
            <p:nvPr/>
          </p:nvSpPr>
          <p:spPr bwMode="auto">
            <a:xfrm>
              <a:off x="5057" y="1362"/>
              <a:ext cx="17" cy="17"/>
            </a:xfrm>
            <a:custGeom>
              <a:avLst/>
              <a:gdLst>
                <a:gd name="T0" fmla="*/ 3 w 35"/>
                <a:gd name="T1" fmla="*/ 1 h 34"/>
                <a:gd name="T2" fmla="*/ 2 w 35"/>
                <a:gd name="T3" fmla="*/ 0 h 34"/>
                <a:gd name="T4" fmla="*/ 2 w 35"/>
                <a:gd name="T5" fmla="*/ 0 h 34"/>
                <a:gd name="T6" fmla="*/ 1 w 35"/>
                <a:gd name="T7" fmla="*/ 1 h 34"/>
                <a:gd name="T8" fmla="*/ 1 w 35"/>
                <a:gd name="T9" fmla="*/ 1 h 34"/>
                <a:gd name="T10" fmla="*/ 0 w 35"/>
                <a:gd name="T11" fmla="*/ 1 h 34"/>
                <a:gd name="T12" fmla="*/ 0 w 35"/>
                <a:gd name="T13" fmla="*/ 1 h 34"/>
                <a:gd name="T14" fmla="*/ 0 w 35"/>
                <a:gd name="T15" fmla="*/ 1 h 34"/>
                <a:gd name="T16" fmla="*/ 0 w 35"/>
                <a:gd name="T17" fmla="*/ 1 h 34"/>
                <a:gd name="T18" fmla="*/ 0 w 35"/>
                <a:gd name="T19" fmla="*/ 1 h 34"/>
                <a:gd name="T20" fmla="*/ 0 w 35"/>
                <a:gd name="T21" fmla="*/ 2 h 34"/>
                <a:gd name="T22" fmla="*/ 0 w 35"/>
                <a:gd name="T23" fmla="*/ 2 h 34"/>
                <a:gd name="T24" fmla="*/ 0 w 35"/>
                <a:gd name="T25" fmla="*/ 3 h 34"/>
                <a:gd name="T26" fmla="*/ 0 w 35"/>
                <a:gd name="T27" fmla="*/ 3 h 34"/>
                <a:gd name="T28" fmla="*/ 0 w 35"/>
                <a:gd name="T29" fmla="*/ 4 h 34"/>
                <a:gd name="T30" fmla="*/ 0 w 35"/>
                <a:gd name="T31" fmla="*/ 4 h 34"/>
                <a:gd name="T32" fmla="*/ 0 w 35"/>
                <a:gd name="T33" fmla="*/ 4 h 34"/>
                <a:gd name="T34" fmla="*/ 0 w 35"/>
                <a:gd name="T35" fmla="*/ 4 h 34"/>
                <a:gd name="T36" fmla="*/ 0 w 35"/>
                <a:gd name="T37" fmla="*/ 4 h 34"/>
                <a:gd name="T38" fmla="*/ 0 w 35"/>
                <a:gd name="T39" fmla="*/ 3 h 34"/>
                <a:gd name="T40" fmla="*/ 0 w 35"/>
                <a:gd name="T41" fmla="*/ 3 h 34"/>
                <a:gd name="T42" fmla="*/ 0 w 35"/>
                <a:gd name="T43" fmla="*/ 3 h 34"/>
                <a:gd name="T44" fmla="*/ 1 w 35"/>
                <a:gd name="T45" fmla="*/ 2 h 34"/>
                <a:gd name="T46" fmla="*/ 1 w 35"/>
                <a:gd name="T47" fmla="*/ 2 h 34"/>
                <a:gd name="T48" fmla="*/ 1 w 35"/>
                <a:gd name="T49" fmla="*/ 1 h 34"/>
                <a:gd name="T50" fmla="*/ 1 w 35"/>
                <a:gd name="T51" fmla="*/ 1 h 34"/>
                <a:gd name="T52" fmla="*/ 2 w 35"/>
                <a:gd name="T53" fmla="*/ 1 h 34"/>
                <a:gd name="T54" fmla="*/ 2 w 35"/>
                <a:gd name="T55" fmla="*/ 1 h 34"/>
                <a:gd name="T56" fmla="*/ 3 w 35"/>
                <a:gd name="T57" fmla="*/ 1 h 34"/>
                <a:gd name="T58" fmla="*/ 3 w 35"/>
                <a:gd name="T59" fmla="*/ 1 h 34"/>
                <a:gd name="T60" fmla="*/ 3 w 35"/>
                <a:gd name="T61" fmla="*/ 1 h 34"/>
                <a:gd name="T62" fmla="*/ 4 w 35"/>
                <a:gd name="T63" fmla="*/ 1 h 34"/>
                <a:gd name="T64" fmla="*/ 4 w 35"/>
                <a:gd name="T65" fmla="*/ 1 h 34"/>
                <a:gd name="T66" fmla="*/ 3 w 35"/>
                <a:gd name="T67" fmla="*/ 1 h 34"/>
                <a:gd name="T68" fmla="*/ 3 w 35"/>
                <a:gd name="T69" fmla="*/ 1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4" y="1"/>
                  </a:moveTo>
                  <a:lnTo>
                    <a:pt x="22" y="0"/>
                  </a:lnTo>
                  <a:lnTo>
                    <a:pt x="17" y="0"/>
                  </a:lnTo>
                  <a:lnTo>
                    <a:pt x="13" y="1"/>
                  </a:lnTo>
                  <a:lnTo>
                    <a:pt x="11" y="2"/>
                  </a:lnTo>
                  <a:lnTo>
                    <a:pt x="7" y="4"/>
                  </a:lnTo>
                  <a:lnTo>
                    <a:pt x="5" y="6"/>
                  </a:lnTo>
                  <a:lnTo>
                    <a:pt x="2" y="8"/>
                  </a:lnTo>
                  <a:lnTo>
                    <a:pt x="2" y="12"/>
                  </a:lnTo>
                  <a:lnTo>
                    <a:pt x="0" y="15"/>
                  </a:lnTo>
                  <a:lnTo>
                    <a:pt x="2" y="19"/>
                  </a:lnTo>
                  <a:lnTo>
                    <a:pt x="2" y="23"/>
                  </a:lnTo>
                  <a:lnTo>
                    <a:pt x="4" y="26"/>
                  </a:lnTo>
                  <a:lnTo>
                    <a:pt x="5" y="28"/>
                  </a:lnTo>
                  <a:lnTo>
                    <a:pt x="6" y="32"/>
                  </a:lnTo>
                  <a:lnTo>
                    <a:pt x="6" y="33"/>
                  </a:lnTo>
                  <a:lnTo>
                    <a:pt x="7" y="34"/>
                  </a:lnTo>
                  <a:lnTo>
                    <a:pt x="7" y="33"/>
                  </a:lnTo>
                  <a:lnTo>
                    <a:pt x="7" y="32"/>
                  </a:lnTo>
                  <a:lnTo>
                    <a:pt x="7" y="31"/>
                  </a:lnTo>
                  <a:lnTo>
                    <a:pt x="7" y="28"/>
                  </a:lnTo>
                  <a:lnTo>
                    <a:pt x="7" y="25"/>
                  </a:lnTo>
                  <a:lnTo>
                    <a:pt x="9" y="21"/>
                  </a:lnTo>
                  <a:lnTo>
                    <a:pt x="10" y="19"/>
                  </a:lnTo>
                  <a:lnTo>
                    <a:pt x="12" y="15"/>
                  </a:lnTo>
                  <a:lnTo>
                    <a:pt x="15" y="12"/>
                  </a:lnTo>
                  <a:lnTo>
                    <a:pt x="18" y="11"/>
                  </a:lnTo>
                  <a:lnTo>
                    <a:pt x="22" y="10"/>
                  </a:lnTo>
                  <a:lnTo>
                    <a:pt x="24" y="8"/>
                  </a:lnTo>
                  <a:lnTo>
                    <a:pt x="28" y="8"/>
                  </a:lnTo>
                  <a:lnTo>
                    <a:pt x="30" y="8"/>
                  </a:lnTo>
                  <a:lnTo>
                    <a:pt x="33" y="8"/>
                  </a:lnTo>
                  <a:lnTo>
                    <a:pt x="35" y="8"/>
                  </a:lnTo>
                  <a:lnTo>
                    <a:pt x="24"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1" name="Freeform 75"/>
            <p:cNvSpPr>
              <a:spLocks/>
            </p:cNvSpPr>
            <p:nvPr/>
          </p:nvSpPr>
          <p:spPr bwMode="auto">
            <a:xfrm>
              <a:off x="5044" y="1378"/>
              <a:ext cx="23" cy="13"/>
            </a:xfrm>
            <a:custGeom>
              <a:avLst/>
              <a:gdLst>
                <a:gd name="T0" fmla="*/ 1 w 46"/>
                <a:gd name="T1" fmla="*/ 1 h 26"/>
                <a:gd name="T2" fmla="*/ 1 w 46"/>
                <a:gd name="T3" fmla="*/ 2 h 26"/>
                <a:gd name="T4" fmla="*/ 1 w 46"/>
                <a:gd name="T5" fmla="*/ 2 h 26"/>
                <a:gd name="T6" fmla="*/ 1 w 46"/>
                <a:gd name="T7" fmla="*/ 2 h 26"/>
                <a:gd name="T8" fmla="*/ 1 w 46"/>
                <a:gd name="T9" fmla="*/ 3 h 26"/>
                <a:gd name="T10" fmla="*/ 1 w 46"/>
                <a:gd name="T11" fmla="*/ 3 h 26"/>
                <a:gd name="T12" fmla="*/ 2 w 46"/>
                <a:gd name="T13" fmla="*/ 3 h 26"/>
                <a:gd name="T14" fmla="*/ 3 w 46"/>
                <a:gd name="T15" fmla="*/ 3 h 26"/>
                <a:gd name="T16" fmla="*/ 3 w 46"/>
                <a:gd name="T17" fmla="*/ 3 h 26"/>
                <a:gd name="T18" fmla="*/ 3 w 46"/>
                <a:gd name="T19" fmla="*/ 3 h 26"/>
                <a:gd name="T20" fmla="*/ 3 w 46"/>
                <a:gd name="T21" fmla="*/ 3 h 26"/>
                <a:gd name="T22" fmla="*/ 5 w 46"/>
                <a:gd name="T23" fmla="*/ 3 h 26"/>
                <a:gd name="T24" fmla="*/ 5 w 46"/>
                <a:gd name="T25" fmla="*/ 3 h 26"/>
                <a:gd name="T26" fmla="*/ 6 w 46"/>
                <a:gd name="T27" fmla="*/ 3 h 26"/>
                <a:gd name="T28" fmla="*/ 6 w 46"/>
                <a:gd name="T29" fmla="*/ 3 h 26"/>
                <a:gd name="T30" fmla="*/ 6 w 46"/>
                <a:gd name="T31" fmla="*/ 3 h 26"/>
                <a:gd name="T32" fmla="*/ 6 w 46"/>
                <a:gd name="T33" fmla="*/ 3 h 26"/>
                <a:gd name="T34" fmla="*/ 5 w 46"/>
                <a:gd name="T35" fmla="*/ 3 h 26"/>
                <a:gd name="T36" fmla="*/ 5 w 46"/>
                <a:gd name="T37" fmla="*/ 3 h 26"/>
                <a:gd name="T38" fmla="*/ 5 w 46"/>
                <a:gd name="T39" fmla="*/ 3 h 26"/>
                <a:gd name="T40" fmla="*/ 5 w 46"/>
                <a:gd name="T41" fmla="*/ 3 h 26"/>
                <a:gd name="T42" fmla="*/ 3 w 46"/>
                <a:gd name="T43" fmla="*/ 3 h 26"/>
                <a:gd name="T44" fmla="*/ 3 w 46"/>
                <a:gd name="T45" fmla="*/ 3 h 26"/>
                <a:gd name="T46" fmla="*/ 3 w 46"/>
                <a:gd name="T47" fmla="*/ 3 h 26"/>
                <a:gd name="T48" fmla="*/ 3 w 46"/>
                <a:gd name="T49" fmla="*/ 3 h 26"/>
                <a:gd name="T50" fmla="*/ 3 w 46"/>
                <a:gd name="T51" fmla="*/ 3 h 26"/>
                <a:gd name="T52" fmla="*/ 2 w 46"/>
                <a:gd name="T53" fmla="*/ 2 h 26"/>
                <a:gd name="T54" fmla="*/ 1 w 46"/>
                <a:gd name="T55" fmla="*/ 2 h 26"/>
                <a:gd name="T56" fmla="*/ 1 w 46"/>
                <a:gd name="T57" fmla="*/ 2 h 26"/>
                <a:gd name="T58" fmla="*/ 1 w 46"/>
                <a:gd name="T59" fmla="*/ 1 h 26"/>
                <a:gd name="T60" fmla="*/ 1 w 46"/>
                <a:gd name="T61" fmla="*/ 1 h 26"/>
                <a:gd name="T62" fmla="*/ 1 w 46"/>
                <a:gd name="T63" fmla="*/ 1 h 26"/>
                <a:gd name="T64" fmla="*/ 0 w 46"/>
                <a:gd name="T65" fmla="*/ 1 h 26"/>
                <a:gd name="T66" fmla="*/ 0 w 46"/>
                <a:gd name="T67" fmla="*/ 0 h 26"/>
                <a:gd name="T68" fmla="*/ 1 w 46"/>
                <a:gd name="T69" fmla="*/ 1 h 26"/>
                <a:gd name="T70" fmla="*/ 1 w 46"/>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6"/>
                <a:gd name="T110" fmla="*/ 46 w 46"/>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6">
                  <a:moveTo>
                    <a:pt x="2" y="7"/>
                  </a:moveTo>
                  <a:lnTo>
                    <a:pt x="3" y="9"/>
                  </a:lnTo>
                  <a:lnTo>
                    <a:pt x="5" y="12"/>
                  </a:lnTo>
                  <a:lnTo>
                    <a:pt x="7" y="14"/>
                  </a:lnTo>
                  <a:lnTo>
                    <a:pt x="10" y="18"/>
                  </a:lnTo>
                  <a:lnTo>
                    <a:pt x="14" y="19"/>
                  </a:lnTo>
                  <a:lnTo>
                    <a:pt x="16" y="22"/>
                  </a:lnTo>
                  <a:lnTo>
                    <a:pt x="20" y="24"/>
                  </a:lnTo>
                  <a:lnTo>
                    <a:pt x="23" y="25"/>
                  </a:lnTo>
                  <a:lnTo>
                    <a:pt x="27" y="26"/>
                  </a:lnTo>
                  <a:lnTo>
                    <a:pt x="31" y="26"/>
                  </a:lnTo>
                  <a:lnTo>
                    <a:pt x="35" y="26"/>
                  </a:lnTo>
                  <a:lnTo>
                    <a:pt x="39" y="26"/>
                  </a:lnTo>
                  <a:lnTo>
                    <a:pt x="42" y="26"/>
                  </a:lnTo>
                  <a:lnTo>
                    <a:pt x="44" y="26"/>
                  </a:lnTo>
                  <a:lnTo>
                    <a:pt x="46" y="26"/>
                  </a:lnTo>
                  <a:lnTo>
                    <a:pt x="43" y="25"/>
                  </a:lnTo>
                  <a:lnTo>
                    <a:pt x="40" y="25"/>
                  </a:lnTo>
                  <a:lnTo>
                    <a:pt x="37" y="24"/>
                  </a:lnTo>
                  <a:lnTo>
                    <a:pt x="35" y="24"/>
                  </a:lnTo>
                  <a:lnTo>
                    <a:pt x="33" y="22"/>
                  </a:lnTo>
                  <a:lnTo>
                    <a:pt x="30" y="22"/>
                  </a:lnTo>
                  <a:lnTo>
                    <a:pt x="28" y="21"/>
                  </a:lnTo>
                  <a:lnTo>
                    <a:pt x="24" y="20"/>
                  </a:lnTo>
                  <a:lnTo>
                    <a:pt x="22" y="19"/>
                  </a:lnTo>
                  <a:lnTo>
                    <a:pt x="20" y="19"/>
                  </a:lnTo>
                  <a:lnTo>
                    <a:pt x="16" y="15"/>
                  </a:lnTo>
                  <a:lnTo>
                    <a:pt x="14" y="14"/>
                  </a:lnTo>
                  <a:lnTo>
                    <a:pt x="11" y="11"/>
                  </a:lnTo>
                  <a:lnTo>
                    <a:pt x="9" y="8"/>
                  </a:lnTo>
                  <a:lnTo>
                    <a:pt x="7" y="5"/>
                  </a:lnTo>
                  <a:lnTo>
                    <a:pt x="4" y="4"/>
                  </a:lnTo>
                  <a:lnTo>
                    <a:pt x="0" y="1"/>
                  </a:lnTo>
                  <a:lnTo>
                    <a:pt x="0" y="0"/>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2" name="Freeform 76"/>
            <p:cNvSpPr>
              <a:spLocks/>
            </p:cNvSpPr>
            <p:nvPr/>
          </p:nvSpPr>
          <p:spPr bwMode="auto">
            <a:xfrm>
              <a:off x="4908" y="1380"/>
              <a:ext cx="23" cy="14"/>
            </a:xfrm>
            <a:custGeom>
              <a:avLst/>
              <a:gdLst>
                <a:gd name="T0" fmla="*/ 1 w 46"/>
                <a:gd name="T1" fmla="*/ 1 h 28"/>
                <a:gd name="T2" fmla="*/ 1 w 46"/>
                <a:gd name="T3" fmla="*/ 2 h 28"/>
                <a:gd name="T4" fmla="*/ 1 w 46"/>
                <a:gd name="T5" fmla="*/ 2 h 28"/>
                <a:gd name="T6" fmla="*/ 1 w 46"/>
                <a:gd name="T7" fmla="*/ 2 h 28"/>
                <a:gd name="T8" fmla="*/ 1 w 46"/>
                <a:gd name="T9" fmla="*/ 3 h 28"/>
                <a:gd name="T10" fmla="*/ 1 w 46"/>
                <a:gd name="T11" fmla="*/ 3 h 28"/>
                <a:gd name="T12" fmla="*/ 3 w 46"/>
                <a:gd name="T13" fmla="*/ 3 h 28"/>
                <a:gd name="T14" fmla="*/ 3 w 46"/>
                <a:gd name="T15" fmla="*/ 3 h 28"/>
                <a:gd name="T16" fmla="*/ 3 w 46"/>
                <a:gd name="T17" fmla="*/ 4 h 28"/>
                <a:gd name="T18" fmla="*/ 3 w 46"/>
                <a:gd name="T19" fmla="*/ 4 h 28"/>
                <a:gd name="T20" fmla="*/ 4 w 46"/>
                <a:gd name="T21" fmla="*/ 4 h 28"/>
                <a:gd name="T22" fmla="*/ 5 w 46"/>
                <a:gd name="T23" fmla="*/ 4 h 28"/>
                <a:gd name="T24" fmla="*/ 5 w 46"/>
                <a:gd name="T25" fmla="*/ 4 h 28"/>
                <a:gd name="T26" fmla="*/ 6 w 46"/>
                <a:gd name="T27" fmla="*/ 4 h 28"/>
                <a:gd name="T28" fmla="*/ 6 w 46"/>
                <a:gd name="T29" fmla="*/ 4 h 28"/>
                <a:gd name="T30" fmla="*/ 6 w 46"/>
                <a:gd name="T31" fmla="*/ 4 h 28"/>
                <a:gd name="T32" fmla="*/ 6 w 46"/>
                <a:gd name="T33" fmla="*/ 4 h 28"/>
                <a:gd name="T34" fmla="*/ 6 w 46"/>
                <a:gd name="T35" fmla="*/ 4 h 28"/>
                <a:gd name="T36" fmla="*/ 5 w 46"/>
                <a:gd name="T37" fmla="*/ 3 h 28"/>
                <a:gd name="T38" fmla="*/ 5 w 46"/>
                <a:gd name="T39" fmla="*/ 3 h 28"/>
                <a:gd name="T40" fmla="*/ 5 w 46"/>
                <a:gd name="T41" fmla="*/ 3 h 28"/>
                <a:gd name="T42" fmla="*/ 3 w 46"/>
                <a:gd name="T43" fmla="*/ 3 h 28"/>
                <a:gd name="T44" fmla="*/ 3 w 46"/>
                <a:gd name="T45" fmla="*/ 3 h 28"/>
                <a:gd name="T46" fmla="*/ 3 w 46"/>
                <a:gd name="T47" fmla="*/ 3 h 28"/>
                <a:gd name="T48" fmla="*/ 3 w 46"/>
                <a:gd name="T49" fmla="*/ 3 h 28"/>
                <a:gd name="T50" fmla="*/ 3 w 46"/>
                <a:gd name="T51" fmla="*/ 3 h 28"/>
                <a:gd name="T52" fmla="*/ 3 w 46"/>
                <a:gd name="T53" fmla="*/ 2 h 28"/>
                <a:gd name="T54" fmla="*/ 1 w 46"/>
                <a:gd name="T55" fmla="*/ 2 h 28"/>
                <a:gd name="T56" fmla="*/ 1 w 46"/>
                <a:gd name="T57" fmla="*/ 2 h 28"/>
                <a:gd name="T58" fmla="*/ 1 w 46"/>
                <a:gd name="T59" fmla="*/ 1 h 28"/>
                <a:gd name="T60" fmla="*/ 1 w 46"/>
                <a:gd name="T61" fmla="*/ 1 h 28"/>
                <a:gd name="T62" fmla="*/ 1 w 46"/>
                <a:gd name="T63" fmla="*/ 1 h 28"/>
                <a:gd name="T64" fmla="*/ 1 w 46"/>
                <a:gd name="T65" fmla="*/ 1 h 28"/>
                <a:gd name="T66" fmla="*/ 0 w 46"/>
                <a:gd name="T67" fmla="*/ 0 h 28"/>
                <a:gd name="T68" fmla="*/ 1 w 46"/>
                <a:gd name="T69" fmla="*/ 1 h 28"/>
                <a:gd name="T70" fmla="*/ 1 w 46"/>
                <a:gd name="T71" fmla="*/ 1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8"/>
                <a:gd name="T110" fmla="*/ 46 w 46"/>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8">
                  <a:moveTo>
                    <a:pt x="3" y="7"/>
                  </a:moveTo>
                  <a:lnTo>
                    <a:pt x="4" y="10"/>
                  </a:lnTo>
                  <a:lnTo>
                    <a:pt x="6" y="13"/>
                  </a:lnTo>
                  <a:lnTo>
                    <a:pt x="7" y="15"/>
                  </a:lnTo>
                  <a:lnTo>
                    <a:pt x="11" y="17"/>
                  </a:lnTo>
                  <a:lnTo>
                    <a:pt x="13" y="20"/>
                  </a:lnTo>
                  <a:lnTo>
                    <a:pt x="17" y="22"/>
                  </a:lnTo>
                  <a:lnTo>
                    <a:pt x="20" y="23"/>
                  </a:lnTo>
                  <a:lnTo>
                    <a:pt x="24" y="26"/>
                  </a:lnTo>
                  <a:lnTo>
                    <a:pt x="28" y="27"/>
                  </a:lnTo>
                  <a:lnTo>
                    <a:pt x="32" y="27"/>
                  </a:lnTo>
                  <a:lnTo>
                    <a:pt x="36" y="27"/>
                  </a:lnTo>
                  <a:lnTo>
                    <a:pt x="39" y="28"/>
                  </a:lnTo>
                  <a:lnTo>
                    <a:pt x="43" y="27"/>
                  </a:lnTo>
                  <a:lnTo>
                    <a:pt x="45" y="27"/>
                  </a:lnTo>
                  <a:lnTo>
                    <a:pt x="46" y="27"/>
                  </a:lnTo>
                  <a:lnTo>
                    <a:pt x="44" y="27"/>
                  </a:lnTo>
                  <a:lnTo>
                    <a:pt x="41" y="26"/>
                  </a:lnTo>
                  <a:lnTo>
                    <a:pt x="38" y="24"/>
                  </a:lnTo>
                  <a:lnTo>
                    <a:pt x="36" y="23"/>
                  </a:lnTo>
                  <a:lnTo>
                    <a:pt x="33" y="22"/>
                  </a:lnTo>
                  <a:lnTo>
                    <a:pt x="31" y="22"/>
                  </a:lnTo>
                  <a:lnTo>
                    <a:pt x="29" y="21"/>
                  </a:lnTo>
                  <a:lnTo>
                    <a:pt x="26" y="20"/>
                  </a:lnTo>
                  <a:lnTo>
                    <a:pt x="23" y="20"/>
                  </a:lnTo>
                  <a:lnTo>
                    <a:pt x="20" y="18"/>
                  </a:lnTo>
                  <a:lnTo>
                    <a:pt x="17" y="16"/>
                  </a:lnTo>
                  <a:lnTo>
                    <a:pt x="15" y="14"/>
                  </a:lnTo>
                  <a:lnTo>
                    <a:pt x="12" y="10"/>
                  </a:lnTo>
                  <a:lnTo>
                    <a:pt x="10" y="8"/>
                  </a:lnTo>
                  <a:lnTo>
                    <a:pt x="7" y="7"/>
                  </a:lnTo>
                  <a:lnTo>
                    <a:pt x="5" y="4"/>
                  </a:lnTo>
                  <a:lnTo>
                    <a:pt x="2" y="1"/>
                  </a:lnTo>
                  <a:lnTo>
                    <a:pt x="0" y="0"/>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3" name="Freeform 77"/>
            <p:cNvSpPr>
              <a:spLocks/>
            </p:cNvSpPr>
            <p:nvPr/>
          </p:nvSpPr>
          <p:spPr bwMode="auto">
            <a:xfrm>
              <a:off x="5356" y="1400"/>
              <a:ext cx="9" cy="53"/>
            </a:xfrm>
            <a:custGeom>
              <a:avLst/>
              <a:gdLst>
                <a:gd name="T0" fmla="*/ 1 w 17"/>
                <a:gd name="T1" fmla="*/ 3 h 105"/>
                <a:gd name="T2" fmla="*/ 2 w 17"/>
                <a:gd name="T3" fmla="*/ 3 h 105"/>
                <a:gd name="T4" fmla="*/ 2 w 17"/>
                <a:gd name="T5" fmla="*/ 3 h 105"/>
                <a:gd name="T6" fmla="*/ 2 w 17"/>
                <a:gd name="T7" fmla="*/ 3 h 105"/>
                <a:gd name="T8" fmla="*/ 2 w 17"/>
                <a:gd name="T9" fmla="*/ 4 h 105"/>
                <a:gd name="T10" fmla="*/ 2 w 17"/>
                <a:gd name="T11" fmla="*/ 4 h 105"/>
                <a:gd name="T12" fmla="*/ 2 w 17"/>
                <a:gd name="T13" fmla="*/ 4 h 105"/>
                <a:gd name="T14" fmla="*/ 2 w 17"/>
                <a:gd name="T15" fmla="*/ 5 h 105"/>
                <a:gd name="T16" fmla="*/ 2 w 17"/>
                <a:gd name="T17" fmla="*/ 5 h 105"/>
                <a:gd name="T18" fmla="*/ 2 w 17"/>
                <a:gd name="T19" fmla="*/ 5 h 105"/>
                <a:gd name="T20" fmla="*/ 2 w 17"/>
                <a:gd name="T21" fmla="*/ 6 h 105"/>
                <a:gd name="T22" fmla="*/ 2 w 17"/>
                <a:gd name="T23" fmla="*/ 6 h 105"/>
                <a:gd name="T24" fmla="*/ 3 w 17"/>
                <a:gd name="T25" fmla="*/ 7 h 105"/>
                <a:gd name="T26" fmla="*/ 3 w 17"/>
                <a:gd name="T27" fmla="*/ 8 h 105"/>
                <a:gd name="T28" fmla="*/ 3 w 17"/>
                <a:gd name="T29" fmla="*/ 8 h 105"/>
                <a:gd name="T30" fmla="*/ 3 w 17"/>
                <a:gd name="T31" fmla="*/ 8 h 105"/>
                <a:gd name="T32" fmla="*/ 3 w 17"/>
                <a:gd name="T33" fmla="*/ 9 h 105"/>
                <a:gd name="T34" fmla="*/ 2 w 17"/>
                <a:gd name="T35" fmla="*/ 9 h 105"/>
                <a:gd name="T36" fmla="*/ 2 w 17"/>
                <a:gd name="T37" fmla="*/ 10 h 105"/>
                <a:gd name="T38" fmla="*/ 2 w 17"/>
                <a:gd name="T39" fmla="*/ 10 h 105"/>
                <a:gd name="T40" fmla="*/ 2 w 17"/>
                <a:gd name="T41" fmla="*/ 11 h 105"/>
                <a:gd name="T42" fmla="*/ 2 w 17"/>
                <a:gd name="T43" fmla="*/ 11 h 105"/>
                <a:gd name="T44" fmla="*/ 2 w 17"/>
                <a:gd name="T45" fmla="*/ 12 h 105"/>
                <a:gd name="T46" fmla="*/ 2 w 17"/>
                <a:gd name="T47" fmla="*/ 12 h 105"/>
                <a:gd name="T48" fmla="*/ 1 w 17"/>
                <a:gd name="T49" fmla="*/ 12 h 105"/>
                <a:gd name="T50" fmla="*/ 1 w 17"/>
                <a:gd name="T51" fmla="*/ 13 h 105"/>
                <a:gd name="T52" fmla="*/ 1 w 17"/>
                <a:gd name="T53" fmla="*/ 13 h 105"/>
                <a:gd name="T54" fmla="*/ 1 w 17"/>
                <a:gd name="T55" fmla="*/ 13 h 105"/>
                <a:gd name="T56" fmla="*/ 1 w 17"/>
                <a:gd name="T57" fmla="*/ 13 h 105"/>
                <a:gd name="T58" fmla="*/ 1 w 17"/>
                <a:gd name="T59" fmla="*/ 14 h 105"/>
                <a:gd name="T60" fmla="*/ 1 w 17"/>
                <a:gd name="T61" fmla="*/ 13 h 105"/>
                <a:gd name="T62" fmla="*/ 1 w 17"/>
                <a:gd name="T63" fmla="*/ 13 h 105"/>
                <a:gd name="T64" fmla="*/ 1 w 17"/>
                <a:gd name="T65" fmla="*/ 13 h 105"/>
                <a:gd name="T66" fmla="*/ 1 w 17"/>
                <a:gd name="T67" fmla="*/ 12 h 105"/>
                <a:gd name="T68" fmla="*/ 1 w 17"/>
                <a:gd name="T69" fmla="*/ 12 h 105"/>
                <a:gd name="T70" fmla="*/ 1 w 17"/>
                <a:gd name="T71" fmla="*/ 12 h 105"/>
                <a:gd name="T72" fmla="*/ 1 w 17"/>
                <a:gd name="T73" fmla="*/ 11 h 105"/>
                <a:gd name="T74" fmla="*/ 1 w 17"/>
                <a:gd name="T75" fmla="*/ 10 h 105"/>
                <a:gd name="T76" fmla="*/ 1 w 17"/>
                <a:gd name="T77" fmla="*/ 10 h 105"/>
                <a:gd name="T78" fmla="*/ 1 w 17"/>
                <a:gd name="T79" fmla="*/ 9 h 105"/>
                <a:gd name="T80" fmla="*/ 1 w 17"/>
                <a:gd name="T81" fmla="*/ 9 h 105"/>
                <a:gd name="T82" fmla="*/ 1 w 17"/>
                <a:gd name="T83" fmla="*/ 8 h 105"/>
                <a:gd name="T84" fmla="*/ 1 w 17"/>
                <a:gd name="T85" fmla="*/ 8 h 105"/>
                <a:gd name="T86" fmla="*/ 1 w 17"/>
                <a:gd name="T87" fmla="*/ 7 h 105"/>
                <a:gd name="T88" fmla="*/ 1 w 17"/>
                <a:gd name="T89" fmla="*/ 7 h 105"/>
                <a:gd name="T90" fmla="*/ 1 w 17"/>
                <a:gd name="T91" fmla="*/ 7 h 105"/>
                <a:gd name="T92" fmla="*/ 1 w 17"/>
                <a:gd name="T93" fmla="*/ 6 h 105"/>
                <a:gd name="T94" fmla="*/ 1 w 17"/>
                <a:gd name="T95" fmla="*/ 6 h 105"/>
                <a:gd name="T96" fmla="*/ 1 w 17"/>
                <a:gd name="T97" fmla="*/ 5 h 105"/>
                <a:gd name="T98" fmla="*/ 1 w 17"/>
                <a:gd name="T99" fmla="*/ 5 h 105"/>
                <a:gd name="T100" fmla="*/ 1 w 17"/>
                <a:gd name="T101" fmla="*/ 4 h 105"/>
                <a:gd name="T102" fmla="*/ 1 w 17"/>
                <a:gd name="T103" fmla="*/ 4 h 105"/>
                <a:gd name="T104" fmla="*/ 1 w 17"/>
                <a:gd name="T105" fmla="*/ 3 h 105"/>
                <a:gd name="T106" fmla="*/ 1 w 17"/>
                <a:gd name="T107" fmla="*/ 3 h 105"/>
                <a:gd name="T108" fmla="*/ 1 w 17"/>
                <a:gd name="T109" fmla="*/ 2 h 105"/>
                <a:gd name="T110" fmla="*/ 1 w 17"/>
                <a:gd name="T111" fmla="*/ 2 h 105"/>
                <a:gd name="T112" fmla="*/ 1 w 17"/>
                <a:gd name="T113" fmla="*/ 1 h 105"/>
                <a:gd name="T114" fmla="*/ 0 w 17"/>
                <a:gd name="T115" fmla="*/ 1 h 105"/>
                <a:gd name="T116" fmla="*/ 0 w 17"/>
                <a:gd name="T117" fmla="*/ 1 h 105"/>
                <a:gd name="T118" fmla="*/ 0 w 17"/>
                <a:gd name="T119" fmla="*/ 0 h 105"/>
                <a:gd name="T120" fmla="*/ 0 w 17"/>
                <a:gd name="T121" fmla="*/ 0 h 105"/>
                <a:gd name="T122" fmla="*/ 1 w 17"/>
                <a:gd name="T123" fmla="*/ 3 h 105"/>
                <a:gd name="T124" fmla="*/ 1 w 17"/>
                <a:gd name="T125" fmla="*/ 3 h 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105"/>
                <a:gd name="T191" fmla="*/ 17 w 17"/>
                <a:gd name="T192" fmla="*/ 105 h 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105">
                  <a:moveTo>
                    <a:pt x="8" y="18"/>
                  </a:moveTo>
                  <a:lnTo>
                    <a:pt x="9" y="19"/>
                  </a:lnTo>
                  <a:lnTo>
                    <a:pt x="9" y="20"/>
                  </a:lnTo>
                  <a:lnTo>
                    <a:pt x="11" y="21"/>
                  </a:lnTo>
                  <a:lnTo>
                    <a:pt x="11" y="25"/>
                  </a:lnTo>
                  <a:lnTo>
                    <a:pt x="12" y="27"/>
                  </a:lnTo>
                  <a:lnTo>
                    <a:pt x="12" y="29"/>
                  </a:lnTo>
                  <a:lnTo>
                    <a:pt x="13" y="33"/>
                  </a:lnTo>
                  <a:lnTo>
                    <a:pt x="14" y="38"/>
                  </a:lnTo>
                  <a:lnTo>
                    <a:pt x="14" y="40"/>
                  </a:lnTo>
                  <a:lnTo>
                    <a:pt x="14" y="44"/>
                  </a:lnTo>
                  <a:lnTo>
                    <a:pt x="15" y="48"/>
                  </a:lnTo>
                  <a:lnTo>
                    <a:pt x="17" y="52"/>
                  </a:lnTo>
                  <a:lnTo>
                    <a:pt x="17" y="57"/>
                  </a:lnTo>
                  <a:lnTo>
                    <a:pt x="17" y="60"/>
                  </a:lnTo>
                  <a:lnTo>
                    <a:pt x="17" y="64"/>
                  </a:lnTo>
                  <a:lnTo>
                    <a:pt x="17" y="67"/>
                  </a:lnTo>
                  <a:lnTo>
                    <a:pt x="15" y="72"/>
                  </a:lnTo>
                  <a:lnTo>
                    <a:pt x="14" y="76"/>
                  </a:lnTo>
                  <a:lnTo>
                    <a:pt x="14" y="79"/>
                  </a:lnTo>
                  <a:lnTo>
                    <a:pt x="13" y="83"/>
                  </a:lnTo>
                  <a:lnTo>
                    <a:pt x="12" y="86"/>
                  </a:lnTo>
                  <a:lnTo>
                    <a:pt x="11" y="90"/>
                  </a:lnTo>
                  <a:lnTo>
                    <a:pt x="9" y="93"/>
                  </a:lnTo>
                  <a:lnTo>
                    <a:pt x="8" y="96"/>
                  </a:lnTo>
                  <a:lnTo>
                    <a:pt x="7" y="98"/>
                  </a:lnTo>
                  <a:lnTo>
                    <a:pt x="7" y="100"/>
                  </a:lnTo>
                  <a:lnTo>
                    <a:pt x="6" y="103"/>
                  </a:lnTo>
                  <a:lnTo>
                    <a:pt x="4" y="104"/>
                  </a:lnTo>
                  <a:lnTo>
                    <a:pt x="2" y="105"/>
                  </a:lnTo>
                  <a:lnTo>
                    <a:pt x="2" y="104"/>
                  </a:lnTo>
                  <a:lnTo>
                    <a:pt x="2" y="102"/>
                  </a:lnTo>
                  <a:lnTo>
                    <a:pt x="2" y="98"/>
                  </a:lnTo>
                  <a:lnTo>
                    <a:pt x="4" y="96"/>
                  </a:lnTo>
                  <a:lnTo>
                    <a:pt x="4" y="92"/>
                  </a:lnTo>
                  <a:lnTo>
                    <a:pt x="4" y="89"/>
                  </a:lnTo>
                  <a:lnTo>
                    <a:pt x="4" y="84"/>
                  </a:lnTo>
                  <a:lnTo>
                    <a:pt x="6" y="80"/>
                  </a:lnTo>
                  <a:lnTo>
                    <a:pt x="6" y="74"/>
                  </a:lnTo>
                  <a:lnTo>
                    <a:pt x="6" y="71"/>
                  </a:lnTo>
                  <a:lnTo>
                    <a:pt x="6" y="66"/>
                  </a:lnTo>
                  <a:lnTo>
                    <a:pt x="6" y="63"/>
                  </a:lnTo>
                  <a:lnTo>
                    <a:pt x="6" y="58"/>
                  </a:lnTo>
                  <a:lnTo>
                    <a:pt x="6" y="54"/>
                  </a:lnTo>
                  <a:lnTo>
                    <a:pt x="6" y="52"/>
                  </a:lnTo>
                  <a:lnTo>
                    <a:pt x="7" y="50"/>
                  </a:lnTo>
                  <a:lnTo>
                    <a:pt x="6" y="46"/>
                  </a:lnTo>
                  <a:lnTo>
                    <a:pt x="6" y="42"/>
                  </a:lnTo>
                  <a:lnTo>
                    <a:pt x="6" y="40"/>
                  </a:lnTo>
                  <a:lnTo>
                    <a:pt x="4" y="35"/>
                  </a:lnTo>
                  <a:lnTo>
                    <a:pt x="4" y="31"/>
                  </a:lnTo>
                  <a:lnTo>
                    <a:pt x="4" y="27"/>
                  </a:lnTo>
                  <a:lnTo>
                    <a:pt x="2" y="22"/>
                  </a:lnTo>
                  <a:lnTo>
                    <a:pt x="2" y="19"/>
                  </a:lnTo>
                  <a:lnTo>
                    <a:pt x="1" y="14"/>
                  </a:lnTo>
                  <a:lnTo>
                    <a:pt x="1" y="11"/>
                  </a:lnTo>
                  <a:lnTo>
                    <a:pt x="1" y="7"/>
                  </a:lnTo>
                  <a:lnTo>
                    <a:pt x="0" y="5"/>
                  </a:lnTo>
                  <a:lnTo>
                    <a:pt x="0" y="2"/>
                  </a:lnTo>
                  <a:lnTo>
                    <a:pt x="0" y="0"/>
                  </a:ln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817921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4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4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446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4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4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446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44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44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446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446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altLang="x-none"/>
              <a:t>Objectives for Anonymization</a:t>
            </a:r>
          </a:p>
        </p:txBody>
      </p:sp>
      <p:sp>
        <p:nvSpPr>
          <p:cNvPr id="575491" name="Rectangle 3"/>
          <p:cNvSpPr>
            <a:spLocks noGrp="1" noChangeArrowheads="1"/>
          </p:cNvSpPr>
          <p:nvPr>
            <p:ph type="body" idx="1"/>
          </p:nvPr>
        </p:nvSpPr>
        <p:spPr>
          <a:xfrm>
            <a:off x="457200" y="1524000"/>
            <a:ext cx="8686800" cy="4800600"/>
          </a:xfrm>
        </p:spPr>
        <p:txBody>
          <a:bodyPr/>
          <a:lstStyle/>
          <a:p>
            <a:pPr eaLnBrk="1" hangingPunct="1"/>
            <a:r>
              <a:rPr lang="en-US" altLang="x-none"/>
              <a:t>Prevent (high confidence) inference of </a:t>
            </a:r>
            <a:r>
              <a:rPr lang="en-US" altLang="x-none">
                <a:solidFill>
                  <a:srgbClr val="CC3300"/>
                </a:solidFill>
              </a:rPr>
              <a:t>associations</a:t>
            </a:r>
          </a:p>
          <a:p>
            <a:pPr lvl="1" eaLnBrk="1" hangingPunct="1"/>
            <a:r>
              <a:rPr lang="en-US" altLang="x-none"/>
              <a:t>Prevent inference of salary for an individual in “census”</a:t>
            </a:r>
          </a:p>
          <a:p>
            <a:pPr lvl="1" eaLnBrk="1" hangingPunct="1"/>
            <a:r>
              <a:rPr lang="en-US" altLang="x-none"/>
              <a:t>Prevent inference of individual’s viewing history in “video”</a:t>
            </a:r>
          </a:p>
          <a:p>
            <a:pPr lvl="1" eaLnBrk="1" hangingPunct="1"/>
            <a:r>
              <a:rPr lang="en-US" altLang="x-none"/>
              <a:t>Prevent inference of individual’s search history in “search”</a:t>
            </a:r>
          </a:p>
          <a:p>
            <a:pPr lvl="1" eaLnBrk="1" hangingPunct="1"/>
            <a:r>
              <a:rPr lang="en-US" altLang="x-none"/>
              <a:t>All aim to prevent </a:t>
            </a:r>
            <a:r>
              <a:rPr lang="en-US" altLang="x-none">
                <a:solidFill>
                  <a:srgbClr val="CC3300"/>
                </a:solidFill>
              </a:rPr>
              <a:t>linking</a:t>
            </a:r>
            <a:r>
              <a:rPr lang="en-US" altLang="x-none"/>
              <a:t> sensitive information to an individual</a:t>
            </a:r>
          </a:p>
          <a:p>
            <a:pPr eaLnBrk="1" hangingPunct="1"/>
            <a:r>
              <a:rPr lang="en-US" altLang="x-none"/>
              <a:t>Prevent inference of </a:t>
            </a:r>
            <a:r>
              <a:rPr lang="en-US" altLang="x-none">
                <a:solidFill>
                  <a:srgbClr val="CC3300"/>
                </a:solidFill>
              </a:rPr>
              <a:t>presence </a:t>
            </a:r>
            <a:r>
              <a:rPr lang="en-US" altLang="x-none"/>
              <a:t>of an individual in the data set</a:t>
            </a:r>
          </a:p>
          <a:p>
            <a:pPr lvl="1" eaLnBrk="1" hangingPunct="1"/>
            <a:r>
              <a:rPr lang="en-US" altLang="x-none"/>
              <a:t>Satisfying “presence” also satisfies “association” (not vice-versa)</a:t>
            </a:r>
          </a:p>
          <a:p>
            <a:pPr lvl="1" eaLnBrk="1" hangingPunct="1"/>
            <a:r>
              <a:rPr lang="en-US" altLang="x-none"/>
              <a:t>Presence in a data set can violate privacy (eg STD clinic patients)</a:t>
            </a:r>
          </a:p>
          <a:p>
            <a:pPr eaLnBrk="1" hangingPunct="1"/>
            <a:r>
              <a:rPr lang="en-US" altLang="x-none"/>
              <a:t>Have to model what knowledge might be known to attacker</a:t>
            </a:r>
          </a:p>
          <a:p>
            <a:pPr lvl="1" eaLnBrk="1" hangingPunct="1"/>
            <a:r>
              <a:rPr lang="en-US" altLang="x-none">
                <a:solidFill>
                  <a:srgbClr val="CC3300"/>
                </a:solidFill>
              </a:rPr>
              <a:t>Background knowledge</a:t>
            </a:r>
            <a:r>
              <a:rPr lang="en-US" altLang="x-none"/>
              <a:t>: facts about the data set (X has salary Y)</a:t>
            </a:r>
          </a:p>
          <a:p>
            <a:pPr lvl="1" eaLnBrk="1" hangingPunct="1"/>
            <a:r>
              <a:rPr lang="en-US" altLang="x-none">
                <a:solidFill>
                  <a:srgbClr val="CC3300"/>
                </a:solidFill>
              </a:rPr>
              <a:t>Domain knowledge</a:t>
            </a:r>
            <a:r>
              <a:rPr lang="en-US" altLang="x-none"/>
              <a:t>: broad properties of data (illness Z rare in men)</a:t>
            </a:r>
          </a:p>
          <a:p>
            <a:pPr lvl="1" eaLnBrk="1" hangingPunct="1"/>
            <a:endParaRPr lang="en-US" altLang="x-none"/>
          </a:p>
        </p:txBody>
      </p:sp>
      <p:grpSp>
        <p:nvGrpSpPr>
          <p:cNvPr id="12294" name="Group 19"/>
          <p:cNvGrpSpPr>
            <a:grpSpLocks/>
          </p:cNvGrpSpPr>
          <p:nvPr/>
        </p:nvGrpSpPr>
        <p:grpSpPr bwMode="auto">
          <a:xfrm>
            <a:off x="6781800" y="582613"/>
            <a:ext cx="1905000" cy="1398587"/>
            <a:chOff x="4416" y="336"/>
            <a:chExt cx="1200" cy="881"/>
          </a:xfrm>
        </p:grpSpPr>
        <p:sp>
          <p:nvSpPr>
            <p:cNvPr id="12295" name="AutoShape 8"/>
            <p:cNvSpPr>
              <a:spLocks noChangeAspect="1" noChangeArrowheads="1" noTextEdit="1"/>
            </p:cNvSpPr>
            <p:nvPr/>
          </p:nvSpPr>
          <p:spPr bwMode="auto">
            <a:xfrm>
              <a:off x="4416" y="336"/>
              <a:ext cx="1200"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 name="Freeform 10"/>
            <p:cNvSpPr>
              <a:spLocks/>
            </p:cNvSpPr>
            <p:nvPr/>
          </p:nvSpPr>
          <p:spPr bwMode="auto">
            <a:xfrm>
              <a:off x="5003" y="338"/>
              <a:ext cx="611" cy="877"/>
            </a:xfrm>
            <a:custGeom>
              <a:avLst/>
              <a:gdLst>
                <a:gd name="T0" fmla="*/ 279 w 598"/>
                <a:gd name="T1" fmla="*/ 902 h 860"/>
                <a:gd name="T2" fmla="*/ 306 w 598"/>
                <a:gd name="T3" fmla="*/ 894 h 860"/>
                <a:gd name="T4" fmla="*/ 333 w 598"/>
                <a:gd name="T5" fmla="*/ 881 h 860"/>
                <a:gd name="T6" fmla="*/ 359 w 598"/>
                <a:gd name="T7" fmla="*/ 865 h 860"/>
                <a:gd name="T8" fmla="*/ 388 w 598"/>
                <a:gd name="T9" fmla="*/ 847 h 860"/>
                <a:gd name="T10" fmla="*/ 414 w 598"/>
                <a:gd name="T11" fmla="*/ 826 h 860"/>
                <a:gd name="T12" fmla="*/ 439 w 598"/>
                <a:gd name="T13" fmla="*/ 801 h 860"/>
                <a:gd name="T14" fmla="*/ 466 w 598"/>
                <a:gd name="T15" fmla="*/ 774 h 860"/>
                <a:gd name="T16" fmla="*/ 488 w 598"/>
                <a:gd name="T17" fmla="*/ 743 h 860"/>
                <a:gd name="T18" fmla="*/ 512 w 598"/>
                <a:gd name="T19" fmla="*/ 712 h 860"/>
                <a:gd name="T20" fmla="*/ 534 w 598"/>
                <a:gd name="T21" fmla="*/ 678 h 860"/>
                <a:gd name="T22" fmla="*/ 574 w 598"/>
                <a:gd name="T23" fmla="*/ 603 h 860"/>
                <a:gd name="T24" fmla="*/ 604 w 598"/>
                <a:gd name="T25" fmla="*/ 523 h 860"/>
                <a:gd name="T26" fmla="*/ 625 w 598"/>
                <a:gd name="T27" fmla="*/ 439 h 860"/>
                <a:gd name="T28" fmla="*/ 637 w 598"/>
                <a:gd name="T29" fmla="*/ 358 h 860"/>
                <a:gd name="T30" fmla="*/ 638 w 598"/>
                <a:gd name="T31" fmla="*/ 278 h 860"/>
                <a:gd name="T32" fmla="*/ 628 w 598"/>
                <a:gd name="T33" fmla="*/ 204 h 860"/>
                <a:gd name="T34" fmla="*/ 609 w 598"/>
                <a:gd name="T35" fmla="*/ 143 h 860"/>
                <a:gd name="T36" fmla="*/ 582 w 598"/>
                <a:gd name="T37" fmla="*/ 91 h 860"/>
                <a:gd name="T38" fmla="*/ 568 w 598"/>
                <a:gd name="T39" fmla="*/ 69 h 860"/>
                <a:gd name="T40" fmla="*/ 551 w 598"/>
                <a:gd name="T41" fmla="*/ 51 h 860"/>
                <a:gd name="T42" fmla="*/ 533 w 598"/>
                <a:gd name="T43" fmla="*/ 37 h 860"/>
                <a:gd name="T44" fmla="*/ 515 w 598"/>
                <a:gd name="T45" fmla="*/ 22 h 860"/>
                <a:gd name="T46" fmla="*/ 495 w 598"/>
                <a:gd name="T47" fmla="*/ 14 h 860"/>
                <a:gd name="T48" fmla="*/ 475 w 598"/>
                <a:gd name="T49" fmla="*/ 7 h 860"/>
                <a:gd name="T50" fmla="*/ 454 w 598"/>
                <a:gd name="T51" fmla="*/ 2 h 860"/>
                <a:gd name="T52" fmla="*/ 434 w 598"/>
                <a:gd name="T53" fmla="*/ 0 h 860"/>
                <a:gd name="T54" fmla="*/ 412 w 598"/>
                <a:gd name="T55" fmla="*/ 0 h 860"/>
                <a:gd name="T56" fmla="*/ 390 w 598"/>
                <a:gd name="T57" fmla="*/ 1 h 860"/>
                <a:gd name="T58" fmla="*/ 370 w 598"/>
                <a:gd name="T59" fmla="*/ 5 h 860"/>
                <a:gd name="T60" fmla="*/ 347 w 598"/>
                <a:gd name="T61" fmla="*/ 11 h 860"/>
                <a:gd name="T62" fmla="*/ 326 w 598"/>
                <a:gd name="T63" fmla="*/ 19 h 860"/>
                <a:gd name="T64" fmla="*/ 302 w 598"/>
                <a:gd name="T65" fmla="*/ 31 h 860"/>
                <a:gd name="T66" fmla="*/ 283 w 598"/>
                <a:gd name="T67" fmla="*/ 42 h 860"/>
                <a:gd name="T68" fmla="*/ 260 w 598"/>
                <a:gd name="T69" fmla="*/ 56 h 860"/>
                <a:gd name="T70" fmla="*/ 220 w 598"/>
                <a:gd name="T71" fmla="*/ 89 h 860"/>
                <a:gd name="T72" fmla="*/ 182 w 598"/>
                <a:gd name="T73" fmla="*/ 125 h 860"/>
                <a:gd name="T74" fmla="*/ 147 w 598"/>
                <a:gd name="T75" fmla="*/ 166 h 860"/>
                <a:gd name="T76" fmla="*/ 115 w 598"/>
                <a:gd name="T77" fmla="*/ 211 h 860"/>
                <a:gd name="T78" fmla="*/ 90 w 598"/>
                <a:gd name="T79" fmla="*/ 259 h 860"/>
                <a:gd name="T80" fmla="*/ 64 w 598"/>
                <a:gd name="T81" fmla="*/ 308 h 860"/>
                <a:gd name="T82" fmla="*/ 46 w 598"/>
                <a:gd name="T83" fmla="*/ 360 h 860"/>
                <a:gd name="T84" fmla="*/ 29 w 598"/>
                <a:gd name="T85" fmla="*/ 412 h 860"/>
                <a:gd name="T86" fmla="*/ 5 w 598"/>
                <a:gd name="T87" fmla="*/ 520 h 860"/>
                <a:gd name="T88" fmla="*/ 0 w 598"/>
                <a:gd name="T89" fmla="*/ 596 h 860"/>
                <a:gd name="T90" fmla="*/ 2 w 598"/>
                <a:gd name="T91" fmla="*/ 649 h 860"/>
                <a:gd name="T92" fmla="*/ 9 w 598"/>
                <a:gd name="T93" fmla="*/ 700 h 860"/>
                <a:gd name="T94" fmla="*/ 21 w 598"/>
                <a:gd name="T95" fmla="*/ 746 h 860"/>
                <a:gd name="T96" fmla="*/ 40 w 598"/>
                <a:gd name="T97" fmla="*/ 790 h 860"/>
                <a:gd name="T98" fmla="*/ 57 w 598"/>
                <a:gd name="T99" fmla="*/ 823 h 860"/>
                <a:gd name="T100" fmla="*/ 71 w 598"/>
                <a:gd name="T101" fmla="*/ 840 h 860"/>
                <a:gd name="T102" fmla="*/ 87 w 598"/>
                <a:gd name="T103" fmla="*/ 856 h 860"/>
                <a:gd name="T104" fmla="*/ 102 w 598"/>
                <a:gd name="T105" fmla="*/ 871 h 860"/>
                <a:gd name="T106" fmla="*/ 119 w 598"/>
                <a:gd name="T107" fmla="*/ 882 h 860"/>
                <a:gd name="T108" fmla="*/ 138 w 598"/>
                <a:gd name="T109" fmla="*/ 894 h 860"/>
                <a:gd name="T110" fmla="*/ 156 w 598"/>
                <a:gd name="T111" fmla="*/ 902 h 860"/>
                <a:gd name="T112" fmla="*/ 180 w 598"/>
                <a:gd name="T113" fmla="*/ 908 h 860"/>
                <a:gd name="T114" fmla="*/ 201 w 598"/>
                <a:gd name="T115" fmla="*/ 912 h 860"/>
                <a:gd name="T116" fmla="*/ 227 w 598"/>
                <a:gd name="T117" fmla="*/ 912 h 860"/>
                <a:gd name="T118" fmla="*/ 251 w 598"/>
                <a:gd name="T119" fmla="*/ 908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8"/>
                <a:gd name="T181" fmla="*/ 0 h 860"/>
                <a:gd name="T182" fmla="*/ 598 w 598"/>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8" h="860">
                  <a:moveTo>
                    <a:pt x="244" y="855"/>
                  </a:moveTo>
                  <a:lnTo>
                    <a:pt x="252" y="853"/>
                  </a:lnTo>
                  <a:lnTo>
                    <a:pt x="261" y="851"/>
                  </a:lnTo>
                  <a:lnTo>
                    <a:pt x="269" y="848"/>
                  </a:lnTo>
                  <a:lnTo>
                    <a:pt x="279" y="846"/>
                  </a:lnTo>
                  <a:lnTo>
                    <a:pt x="287" y="843"/>
                  </a:lnTo>
                  <a:lnTo>
                    <a:pt x="295" y="839"/>
                  </a:lnTo>
                  <a:lnTo>
                    <a:pt x="304" y="836"/>
                  </a:lnTo>
                  <a:lnTo>
                    <a:pt x="312" y="831"/>
                  </a:lnTo>
                  <a:lnTo>
                    <a:pt x="320" y="826"/>
                  </a:lnTo>
                  <a:lnTo>
                    <a:pt x="329" y="822"/>
                  </a:lnTo>
                  <a:lnTo>
                    <a:pt x="337" y="816"/>
                  </a:lnTo>
                  <a:lnTo>
                    <a:pt x="347" y="812"/>
                  </a:lnTo>
                  <a:lnTo>
                    <a:pt x="355" y="806"/>
                  </a:lnTo>
                  <a:lnTo>
                    <a:pt x="364" y="799"/>
                  </a:lnTo>
                  <a:lnTo>
                    <a:pt x="372" y="793"/>
                  </a:lnTo>
                  <a:lnTo>
                    <a:pt x="380" y="786"/>
                  </a:lnTo>
                  <a:lnTo>
                    <a:pt x="388" y="779"/>
                  </a:lnTo>
                  <a:lnTo>
                    <a:pt x="396" y="771"/>
                  </a:lnTo>
                  <a:lnTo>
                    <a:pt x="404" y="763"/>
                  </a:lnTo>
                  <a:lnTo>
                    <a:pt x="412" y="755"/>
                  </a:lnTo>
                  <a:lnTo>
                    <a:pt x="420" y="747"/>
                  </a:lnTo>
                  <a:lnTo>
                    <a:pt x="428" y="738"/>
                  </a:lnTo>
                  <a:lnTo>
                    <a:pt x="437" y="730"/>
                  </a:lnTo>
                  <a:lnTo>
                    <a:pt x="443" y="721"/>
                  </a:lnTo>
                  <a:lnTo>
                    <a:pt x="452" y="711"/>
                  </a:lnTo>
                  <a:lnTo>
                    <a:pt x="458" y="701"/>
                  </a:lnTo>
                  <a:lnTo>
                    <a:pt x="467" y="691"/>
                  </a:lnTo>
                  <a:lnTo>
                    <a:pt x="473" y="681"/>
                  </a:lnTo>
                  <a:lnTo>
                    <a:pt x="480" y="671"/>
                  </a:lnTo>
                  <a:lnTo>
                    <a:pt x="487" y="661"/>
                  </a:lnTo>
                  <a:lnTo>
                    <a:pt x="494" y="649"/>
                  </a:lnTo>
                  <a:lnTo>
                    <a:pt x="501" y="639"/>
                  </a:lnTo>
                  <a:lnTo>
                    <a:pt x="514" y="616"/>
                  </a:lnTo>
                  <a:lnTo>
                    <a:pt x="526" y="593"/>
                  </a:lnTo>
                  <a:lnTo>
                    <a:pt x="538" y="569"/>
                  </a:lnTo>
                  <a:lnTo>
                    <a:pt x="548" y="543"/>
                  </a:lnTo>
                  <a:lnTo>
                    <a:pt x="558" y="519"/>
                  </a:lnTo>
                  <a:lnTo>
                    <a:pt x="566" y="493"/>
                  </a:lnTo>
                  <a:lnTo>
                    <a:pt x="574" y="467"/>
                  </a:lnTo>
                  <a:lnTo>
                    <a:pt x="581" y="441"/>
                  </a:lnTo>
                  <a:lnTo>
                    <a:pt x="586" y="414"/>
                  </a:lnTo>
                  <a:lnTo>
                    <a:pt x="591" y="389"/>
                  </a:lnTo>
                  <a:lnTo>
                    <a:pt x="594" y="363"/>
                  </a:lnTo>
                  <a:lnTo>
                    <a:pt x="597" y="337"/>
                  </a:lnTo>
                  <a:lnTo>
                    <a:pt x="598" y="312"/>
                  </a:lnTo>
                  <a:lnTo>
                    <a:pt x="598" y="288"/>
                  </a:lnTo>
                  <a:lnTo>
                    <a:pt x="598" y="263"/>
                  </a:lnTo>
                  <a:lnTo>
                    <a:pt x="596" y="238"/>
                  </a:lnTo>
                  <a:lnTo>
                    <a:pt x="592" y="215"/>
                  </a:lnTo>
                  <a:lnTo>
                    <a:pt x="589" y="192"/>
                  </a:lnTo>
                  <a:lnTo>
                    <a:pt x="584" y="172"/>
                  </a:lnTo>
                  <a:lnTo>
                    <a:pt x="578" y="152"/>
                  </a:lnTo>
                  <a:lnTo>
                    <a:pt x="571" y="134"/>
                  </a:lnTo>
                  <a:lnTo>
                    <a:pt x="563" y="116"/>
                  </a:lnTo>
                  <a:lnTo>
                    <a:pt x="555" y="100"/>
                  </a:lnTo>
                  <a:lnTo>
                    <a:pt x="546" y="85"/>
                  </a:lnTo>
                  <a:lnTo>
                    <a:pt x="541" y="78"/>
                  </a:lnTo>
                  <a:lnTo>
                    <a:pt x="537" y="72"/>
                  </a:lnTo>
                  <a:lnTo>
                    <a:pt x="532" y="66"/>
                  </a:lnTo>
                  <a:lnTo>
                    <a:pt x="528" y="60"/>
                  </a:lnTo>
                  <a:lnTo>
                    <a:pt x="522" y="54"/>
                  </a:lnTo>
                  <a:lnTo>
                    <a:pt x="517" y="48"/>
                  </a:lnTo>
                  <a:lnTo>
                    <a:pt x="511" y="43"/>
                  </a:lnTo>
                  <a:lnTo>
                    <a:pt x="506" y="38"/>
                  </a:lnTo>
                  <a:lnTo>
                    <a:pt x="500" y="34"/>
                  </a:lnTo>
                  <a:lnTo>
                    <a:pt x="494" y="30"/>
                  </a:lnTo>
                  <a:lnTo>
                    <a:pt x="488" y="25"/>
                  </a:lnTo>
                  <a:lnTo>
                    <a:pt x="483" y="22"/>
                  </a:lnTo>
                  <a:lnTo>
                    <a:pt x="476" y="19"/>
                  </a:lnTo>
                  <a:lnTo>
                    <a:pt x="470" y="16"/>
                  </a:lnTo>
                  <a:lnTo>
                    <a:pt x="464" y="14"/>
                  </a:lnTo>
                  <a:lnTo>
                    <a:pt x="457" y="12"/>
                  </a:lnTo>
                  <a:lnTo>
                    <a:pt x="452" y="9"/>
                  </a:lnTo>
                  <a:lnTo>
                    <a:pt x="445" y="7"/>
                  </a:lnTo>
                  <a:lnTo>
                    <a:pt x="439" y="5"/>
                  </a:lnTo>
                  <a:lnTo>
                    <a:pt x="432" y="4"/>
                  </a:lnTo>
                  <a:lnTo>
                    <a:pt x="426" y="2"/>
                  </a:lnTo>
                  <a:lnTo>
                    <a:pt x="419" y="1"/>
                  </a:lnTo>
                  <a:lnTo>
                    <a:pt x="414" y="0"/>
                  </a:lnTo>
                  <a:lnTo>
                    <a:pt x="407" y="0"/>
                  </a:lnTo>
                  <a:lnTo>
                    <a:pt x="400" y="0"/>
                  </a:lnTo>
                  <a:lnTo>
                    <a:pt x="393" y="0"/>
                  </a:lnTo>
                  <a:lnTo>
                    <a:pt x="386" y="0"/>
                  </a:lnTo>
                  <a:lnTo>
                    <a:pt x="380" y="0"/>
                  </a:lnTo>
                  <a:lnTo>
                    <a:pt x="373" y="0"/>
                  </a:lnTo>
                  <a:lnTo>
                    <a:pt x="366" y="1"/>
                  </a:lnTo>
                  <a:lnTo>
                    <a:pt x="359" y="2"/>
                  </a:lnTo>
                  <a:lnTo>
                    <a:pt x="352" y="4"/>
                  </a:lnTo>
                  <a:lnTo>
                    <a:pt x="346" y="5"/>
                  </a:lnTo>
                  <a:lnTo>
                    <a:pt x="339" y="7"/>
                  </a:lnTo>
                  <a:lnTo>
                    <a:pt x="332" y="8"/>
                  </a:lnTo>
                  <a:lnTo>
                    <a:pt x="326" y="11"/>
                  </a:lnTo>
                  <a:lnTo>
                    <a:pt x="319" y="13"/>
                  </a:lnTo>
                  <a:lnTo>
                    <a:pt x="312" y="16"/>
                  </a:lnTo>
                  <a:lnTo>
                    <a:pt x="305" y="19"/>
                  </a:lnTo>
                  <a:lnTo>
                    <a:pt x="298" y="21"/>
                  </a:lnTo>
                  <a:lnTo>
                    <a:pt x="291" y="24"/>
                  </a:lnTo>
                  <a:lnTo>
                    <a:pt x="284" y="28"/>
                  </a:lnTo>
                  <a:lnTo>
                    <a:pt x="278" y="31"/>
                  </a:lnTo>
                  <a:lnTo>
                    <a:pt x="272" y="35"/>
                  </a:lnTo>
                  <a:lnTo>
                    <a:pt x="265" y="39"/>
                  </a:lnTo>
                  <a:lnTo>
                    <a:pt x="258" y="44"/>
                  </a:lnTo>
                  <a:lnTo>
                    <a:pt x="251" y="48"/>
                  </a:lnTo>
                  <a:lnTo>
                    <a:pt x="244" y="53"/>
                  </a:lnTo>
                  <a:lnTo>
                    <a:pt x="231" y="62"/>
                  </a:lnTo>
                  <a:lnTo>
                    <a:pt x="219" y="73"/>
                  </a:lnTo>
                  <a:lnTo>
                    <a:pt x="206" y="83"/>
                  </a:lnTo>
                  <a:lnTo>
                    <a:pt x="195" y="95"/>
                  </a:lnTo>
                  <a:lnTo>
                    <a:pt x="182" y="106"/>
                  </a:lnTo>
                  <a:lnTo>
                    <a:pt x="170" y="119"/>
                  </a:lnTo>
                  <a:lnTo>
                    <a:pt x="160" y="131"/>
                  </a:lnTo>
                  <a:lnTo>
                    <a:pt x="149" y="144"/>
                  </a:lnTo>
                  <a:lnTo>
                    <a:pt x="138" y="157"/>
                  </a:lnTo>
                  <a:lnTo>
                    <a:pt x="129" y="170"/>
                  </a:lnTo>
                  <a:lnTo>
                    <a:pt x="119" y="184"/>
                  </a:lnTo>
                  <a:lnTo>
                    <a:pt x="109" y="199"/>
                  </a:lnTo>
                  <a:lnTo>
                    <a:pt x="101" y="213"/>
                  </a:lnTo>
                  <a:lnTo>
                    <a:pt x="92" y="228"/>
                  </a:lnTo>
                  <a:lnTo>
                    <a:pt x="84" y="244"/>
                  </a:lnTo>
                  <a:lnTo>
                    <a:pt x="76" y="259"/>
                  </a:lnTo>
                  <a:lnTo>
                    <a:pt x="68" y="274"/>
                  </a:lnTo>
                  <a:lnTo>
                    <a:pt x="61" y="290"/>
                  </a:lnTo>
                  <a:lnTo>
                    <a:pt x="54" y="306"/>
                  </a:lnTo>
                  <a:lnTo>
                    <a:pt x="48" y="321"/>
                  </a:lnTo>
                  <a:lnTo>
                    <a:pt x="43" y="339"/>
                  </a:lnTo>
                  <a:lnTo>
                    <a:pt x="37" y="355"/>
                  </a:lnTo>
                  <a:lnTo>
                    <a:pt x="31" y="371"/>
                  </a:lnTo>
                  <a:lnTo>
                    <a:pt x="26" y="388"/>
                  </a:lnTo>
                  <a:lnTo>
                    <a:pt x="17" y="421"/>
                  </a:lnTo>
                  <a:lnTo>
                    <a:pt x="10" y="456"/>
                  </a:lnTo>
                  <a:lnTo>
                    <a:pt x="5" y="490"/>
                  </a:lnTo>
                  <a:lnTo>
                    <a:pt x="1" y="526"/>
                  </a:lnTo>
                  <a:lnTo>
                    <a:pt x="0" y="545"/>
                  </a:lnTo>
                  <a:lnTo>
                    <a:pt x="0" y="562"/>
                  </a:lnTo>
                  <a:lnTo>
                    <a:pt x="0" y="579"/>
                  </a:lnTo>
                  <a:lnTo>
                    <a:pt x="1" y="596"/>
                  </a:lnTo>
                  <a:lnTo>
                    <a:pt x="2" y="612"/>
                  </a:lnTo>
                  <a:lnTo>
                    <a:pt x="3" y="629"/>
                  </a:lnTo>
                  <a:lnTo>
                    <a:pt x="6" y="645"/>
                  </a:lnTo>
                  <a:lnTo>
                    <a:pt x="9" y="660"/>
                  </a:lnTo>
                  <a:lnTo>
                    <a:pt x="13" y="675"/>
                  </a:lnTo>
                  <a:lnTo>
                    <a:pt x="16" y="690"/>
                  </a:lnTo>
                  <a:lnTo>
                    <a:pt x="21" y="704"/>
                  </a:lnTo>
                  <a:lnTo>
                    <a:pt x="25" y="718"/>
                  </a:lnTo>
                  <a:lnTo>
                    <a:pt x="31" y="732"/>
                  </a:lnTo>
                  <a:lnTo>
                    <a:pt x="37" y="745"/>
                  </a:lnTo>
                  <a:lnTo>
                    <a:pt x="44" y="757"/>
                  </a:lnTo>
                  <a:lnTo>
                    <a:pt x="51" y="770"/>
                  </a:lnTo>
                  <a:lnTo>
                    <a:pt x="54" y="776"/>
                  </a:lnTo>
                  <a:lnTo>
                    <a:pt x="59" y="782"/>
                  </a:lnTo>
                  <a:lnTo>
                    <a:pt x="63" y="787"/>
                  </a:lnTo>
                  <a:lnTo>
                    <a:pt x="67" y="792"/>
                  </a:lnTo>
                  <a:lnTo>
                    <a:pt x="71" y="798"/>
                  </a:lnTo>
                  <a:lnTo>
                    <a:pt x="76" y="802"/>
                  </a:lnTo>
                  <a:lnTo>
                    <a:pt x="81" y="807"/>
                  </a:lnTo>
                  <a:lnTo>
                    <a:pt x="85" y="812"/>
                  </a:lnTo>
                  <a:lnTo>
                    <a:pt x="90" y="816"/>
                  </a:lnTo>
                  <a:lnTo>
                    <a:pt x="96" y="821"/>
                  </a:lnTo>
                  <a:lnTo>
                    <a:pt x="100" y="825"/>
                  </a:lnTo>
                  <a:lnTo>
                    <a:pt x="106" y="829"/>
                  </a:lnTo>
                  <a:lnTo>
                    <a:pt x="112" y="832"/>
                  </a:lnTo>
                  <a:lnTo>
                    <a:pt x="117" y="836"/>
                  </a:lnTo>
                  <a:lnTo>
                    <a:pt x="123" y="839"/>
                  </a:lnTo>
                  <a:lnTo>
                    <a:pt x="129" y="843"/>
                  </a:lnTo>
                  <a:lnTo>
                    <a:pt x="135" y="846"/>
                  </a:lnTo>
                  <a:lnTo>
                    <a:pt x="142" y="848"/>
                  </a:lnTo>
                  <a:lnTo>
                    <a:pt x="147" y="851"/>
                  </a:lnTo>
                  <a:lnTo>
                    <a:pt x="154" y="853"/>
                  </a:lnTo>
                  <a:lnTo>
                    <a:pt x="161" y="855"/>
                  </a:lnTo>
                  <a:lnTo>
                    <a:pt x="168" y="856"/>
                  </a:lnTo>
                  <a:lnTo>
                    <a:pt x="175" y="858"/>
                  </a:lnTo>
                  <a:lnTo>
                    <a:pt x="182" y="859"/>
                  </a:lnTo>
                  <a:lnTo>
                    <a:pt x="189" y="860"/>
                  </a:lnTo>
                  <a:lnTo>
                    <a:pt x="197" y="860"/>
                  </a:lnTo>
                  <a:lnTo>
                    <a:pt x="205" y="860"/>
                  </a:lnTo>
                  <a:lnTo>
                    <a:pt x="212" y="860"/>
                  </a:lnTo>
                  <a:lnTo>
                    <a:pt x="220" y="859"/>
                  </a:lnTo>
                  <a:lnTo>
                    <a:pt x="228" y="858"/>
                  </a:lnTo>
                  <a:lnTo>
                    <a:pt x="236" y="856"/>
                  </a:lnTo>
                  <a:lnTo>
                    <a:pt x="244" y="8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7" name="Freeform 11"/>
            <p:cNvSpPr>
              <a:spLocks/>
            </p:cNvSpPr>
            <p:nvPr/>
          </p:nvSpPr>
          <p:spPr bwMode="auto">
            <a:xfrm>
              <a:off x="5037" y="397"/>
              <a:ext cx="514" cy="744"/>
            </a:xfrm>
            <a:custGeom>
              <a:avLst/>
              <a:gdLst>
                <a:gd name="T0" fmla="*/ 243 w 502"/>
                <a:gd name="T1" fmla="*/ 772 h 726"/>
                <a:gd name="T2" fmla="*/ 266 w 502"/>
                <a:gd name="T3" fmla="*/ 763 h 726"/>
                <a:gd name="T4" fmla="*/ 289 w 502"/>
                <a:gd name="T5" fmla="*/ 752 h 726"/>
                <a:gd name="T6" fmla="*/ 310 w 502"/>
                <a:gd name="T7" fmla="*/ 738 h 726"/>
                <a:gd name="T8" fmla="*/ 333 w 502"/>
                <a:gd name="T9" fmla="*/ 721 h 726"/>
                <a:gd name="T10" fmla="*/ 362 w 502"/>
                <a:gd name="T11" fmla="*/ 695 h 726"/>
                <a:gd name="T12" fmla="*/ 404 w 502"/>
                <a:gd name="T13" fmla="*/ 650 h 726"/>
                <a:gd name="T14" fmla="*/ 441 w 502"/>
                <a:gd name="T15" fmla="*/ 597 h 726"/>
                <a:gd name="T16" fmla="*/ 476 w 502"/>
                <a:gd name="T17" fmla="*/ 536 h 726"/>
                <a:gd name="T18" fmla="*/ 502 w 502"/>
                <a:gd name="T19" fmla="*/ 471 h 726"/>
                <a:gd name="T20" fmla="*/ 522 w 502"/>
                <a:gd name="T21" fmla="*/ 404 h 726"/>
                <a:gd name="T22" fmla="*/ 539 w 502"/>
                <a:gd name="T23" fmla="*/ 268 h 726"/>
                <a:gd name="T24" fmla="*/ 533 w 502"/>
                <a:gd name="T25" fmla="*/ 182 h 726"/>
                <a:gd name="T26" fmla="*/ 519 w 502"/>
                <a:gd name="T27" fmla="*/ 130 h 726"/>
                <a:gd name="T28" fmla="*/ 497 w 502"/>
                <a:gd name="T29" fmla="*/ 87 h 726"/>
                <a:gd name="T30" fmla="*/ 473 w 502"/>
                <a:gd name="T31" fmla="*/ 51 h 726"/>
                <a:gd name="T32" fmla="*/ 443 w 502"/>
                <a:gd name="T33" fmla="*/ 27 h 726"/>
                <a:gd name="T34" fmla="*/ 414 w 502"/>
                <a:gd name="T35" fmla="*/ 10 h 726"/>
                <a:gd name="T36" fmla="*/ 398 w 502"/>
                <a:gd name="T37" fmla="*/ 5 h 726"/>
                <a:gd name="T38" fmla="*/ 381 w 502"/>
                <a:gd name="T39" fmla="*/ 2 h 726"/>
                <a:gd name="T40" fmla="*/ 363 w 502"/>
                <a:gd name="T41" fmla="*/ 0 h 726"/>
                <a:gd name="T42" fmla="*/ 346 w 502"/>
                <a:gd name="T43" fmla="*/ 0 h 726"/>
                <a:gd name="T44" fmla="*/ 326 w 502"/>
                <a:gd name="T45" fmla="*/ 2 h 726"/>
                <a:gd name="T46" fmla="*/ 308 w 502"/>
                <a:gd name="T47" fmla="*/ 6 h 726"/>
                <a:gd name="T48" fmla="*/ 290 w 502"/>
                <a:gd name="T49" fmla="*/ 12 h 726"/>
                <a:gd name="T50" fmla="*/ 270 w 502"/>
                <a:gd name="T51" fmla="*/ 18 h 726"/>
                <a:gd name="T52" fmla="*/ 253 w 502"/>
                <a:gd name="T53" fmla="*/ 31 h 726"/>
                <a:gd name="T54" fmla="*/ 233 w 502"/>
                <a:gd name="T55" fmla="*/ 41 h 726"/>
                <a:gd name="T56" fmla="*/ 205 w 502"/>
                <a:gd name="T57" fmla="*/ 61 h 726"/>
                <a:gd name="T58" fmla="*/ 171 w 502"/>
                <a:gd name="T59" fmla="*/ 92 h 726"/>
                <a:gd name="T60" fmla="*/ 138 w 502"/>
                <a:gd name="T61" fmla="*/ 128 h 726"/>
                <a:gd name="T62" fmla="*/ 112 w 502"/>
                <a:gd name="T63" fmla="*/ 165 h 726"/>
                <a:gd name="T64" fmla="*/ 86 w 502"/>
                <a:gd name="T65" fmla="*/ 206 h 726"/>
                <a:gd name="T66" fmla="*/ 56 w 502"/>
                <a:gd name="T67" fmla="*/ 262 h 726"/>
                <a:gd name="T68" fmla="*/ 25 w 502"/>
                <a:gd name="T69" fmla="*/ 355 h 726"/>
                <a:gd name="T70" fmla="*/ 4 w 502"/>
                <a:gd name="T71" fmla="*/ 453 h 726"/>
                <a:gd name="T72" fmla="*/ 1 w 502"/>
                <a:gd name="T73" fmla="*/ 550 h 726"/>
                <a:gd name="T74" fmla="*/ 12 w 502"/>
                <a:gd name="T75" fmla="*/ 623 h 726"/>
                <a:gd name="T76" fmla="*/ 27 w 502"/>
                <a:gd name="T77" fmla="*/ 662 h 726"/>
                <a:gd name="T78" fmla="*/ 43 w 502"/>
                <a:gd name="T79" fmla="*/ 697 h 726"/>
                <a:gd name="T80" fmla="*/ 65 w 502"/>
                <a:gd name="T81" fmla="*/ 728 h 726"/>
                <a:gd name="T82" fmla="*/ 91 w 502"/>
                <a:gd name="T83" fmla="*/ 752 h 726"/>
                <a:gd name="T84" fmla="*/ 123 w 502"/>
                <a:gd name="T85" fmla="*/ 770 h 726"/>
                <a:gd name="T86" fmla="*/ 139 w 502"/>
                <a:gd name="T87" fmla="*/ 777 h 726"/>
                <a:gd name="T88" fmla="*/ 160 w 502"/>
                <a:gd name="T89" fmla="*/ 780 h 726"/>
                <a:gd name="T90" fmla="*/ 178 w 502"/>
                <a:gd name="T91" fmla="*/ 781 h 726"/>
                <a:gd name="T92" fmla="*/ 200 w 502"/>
                <a:gd name="T93" fmla="*/ 780 h 726"/>
                <a:gd name="T94" fmla="*/ 220 w 502"/>
                <a:gd name="T95" fmla="*/ 777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726"/>
                <a:gd name="T146" fmla="*/ 502 w 502"/>
                <a:gd name="T147" fmla="*/ 726 h 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726">
                  <a:moveTo>
                    <a:pt x="212" y="720"/>
                  </a:moveTo>
                  <a:lnTo>
                    <a:pt x="219" y="718"/>
                  </a:lnTo>
                  <a:lnTo>
                    <a:pt x="226" y="717"/>
                  </a:lnTo>
                  <a:lnTo>
                    <a:pt x="233" y="715"/>
                  </a:lnTo>
                  <a:lnTo>
                    <a:pt x="241" y="711"/>
                  </a:lnTo>
                  <a:lnTo>
                    <a:pt x="248" y="709"/>
                  </a:lnTo>
                  <a:lnTo>
                    <a:pt x="255" y="705"/>
                  </a:lnTo>
                  <a:lnTo>
                    <a:pt x="262" y="702"/>
                  </a:lnTo>
                  <a:lnTo>
                    <a:pt x="269" y="699"/>
                  </a:lnTo>
                  <a:lnTo>
                    <a:pt x="276" y="694"/>
                  </a:lnTo>
                  <a:lnTo>
                    <a:pt x="282" y="691"/>
                  </a:lnTo>
                  <a:lnTo>
                    <a:pt x="289" y="686"/>
                  </a:lnTo>
                  <a:lnTo>
                    <a:pt x="296" y="680"/>
                  </a:lnTo>
                  <a:lnTo>
                    <a:pt x="303" y="676"/>
                  </a:lnTo>
                  <a:lnTo>
                    <a:pt x="310" y="670"/>
                  </a:lnTo>
                  <a:lnTo>
                    <a:pt x="317" y="664"/>
                  </a:lnTo>
                  <a:lnTo>
                    <a:pt x="324" y="658"/>
                  </a:lnTo>
                  <a:lnTo>
                    <a:pt x="338" y="646"/>
                  </a:lnTo>
                  <a:lnTo>
                    <a:pt x="350" y="633"/>
                  </a:lnTo>
                  <a:lnTo>
                    <a:pt x="364" y="619"/>
                  </a:lnTo>
                  <a:lnTo>
                    <a:pt x="377" y="604"/>
                  </a:lnTo>
                  <a:lnTo>
                    <a:pt x="388" y="588"/>
                  </a:lnTo>
                  <a:lnTo>
                    <a:pt x="400" y="571"/>
                  </a:lnTo>
                  <a:lnTo>
                    <a:pt x="411" y="555"/>
                  </a:lnTo>
                  <a:lnTo>
                    <a:pt x="422" y="536"/>
                  </a:lnTo>
                  <a:lnTo>
                    <a:pt x="432" y="518"/>
                  </a:lnTo>
                  <a:lnTo>
                    <a:pt x="443" y="498"/>
                  </a:lnTo>
                  <a:lnTo>
                    <a:pt x="452" y="479"/>
                  </a:lnTo>
                  <a:lnTo>
                    <a:pt x="460" y="459"/>
                  </a:lnTo>
                  <a:lnTo>
                    <a:pt x="468" y="438"/>
                  </a:lnTo>
                  <a:lnTo>
                    <a:pt x="475" y="418"/>
                  </a:lnTo>
                  <a:lnTo>
                    <a:pt x="481" y="397"/>
                  </a:lnTo>
                  <a:lnTo>
                    <a:pt x="486" y="375"/>
                  </a:lnTo>
                  <a:lnTo>
                    <a:pt x="496" y="333"/>
                  </a:lnTo>
                  <a:lnTo>
                    <a:pt x="501" y="291"/>
                  </a:lnTo>
                  <a:lnTo>
                    <a:pt x="502" y="250"/>
                  </a:lnTo>
                  <a:lnTo>
                    <a:pt x="501" y="208"/>
                  </a:lnTo>
                  <a:lnTo>
                    <a:pt x="499" y="189"/>
                  </a:lnTo>
                  <a:lnTo>
                    <a:pt x="497" y="170"/>
                  </a:lnTo>
                  <a:lnTo>
                    <a:pt x="492" y="153"/>
                  </a:lnTo>
                  <a:lnTo>
                    <a:pt x="488" y="137"/>
                  </a:lnTo>
                  <a:lnTo>
                    <a:pt x="483" y="121"/>
                  </a:lnTo>
                  <a:lnTo>
                    <a:pt x="477" y="107"/>
                  </a:lnTo>
                  <a:lnTo>
                    <a:pt x="470" y="93"/>
                  </a:lnTo>
                  <a:lnTo>
                    <a:pt x="463" y="81"/>
                  </a:lnTo>
                  <a:lnTo>
                    <a:pt x="456" y="69"/>
                  </a:lnTo>
                  <a:lnTo>
                    <a:pt x="448" y="59"/>
                  </a:lnTo>
                  <a:lnTo>
                    <a:pt x="440" y="48"/>
                  </a:lnTo>
                  <a:lnTo>
                    <a:pt x="431" y="39"/>
                  </a:lnTo>
                  <a:lnTo>
                    <a:pt x="422" y="32"/>
                  </a:lnTo>
                  <a:lnTo>
                    <a:pt x="413" y="24"/>
                  </a:lnTo>
                  <a:lnTo>
                    <a:pt x="402" y="18"/>
                  </a:lnTo>
                  <a:lnTo>
                    <a:pt x="392" y="13"/>
                  </a:lnTo>
                  <a:lnTo>
                    <a:pt x="386" y="10"/>
                  </a:lnTo>
                  <a:lnTo>
                    <a:pt x="382" y="8"/>
                  </a:lnTo>
                  <a:lnTo>
                    <a:pt x="376" y="7"/>
                  </a:lnTo>
                  <a:lnTo>
                    <a:pt x="371" y="5"/>
                  </a:lnTo>
                  <a:lnTo>
                    <a:pt x="365" y="3"/>
                  </a:lnTo>
                  <a:lnTo>
                    <a:pt x="361" y="2"/>
                  </a:lnTo>
                  <a:lnTo>
                    <a:pt x="355" y="2"/>
                  </a:lnTo>
                  <a:lnTo>
                    <a:pt x="349" y="1"/>
                  </a:lnTo>
                  <a:lnTo>
                    <a:pt x="343" y="0"/>
                  </a:lnTo>
                  <a:lnTo>
                    <a:pt x="339" y="0"/>
                  </a:lnTo>
                  <a:lnTo>
                    <a:pt x="333" y="0"/>
                  </a:lnTo>
                  <a:lnTo>
                    <a:pt x="327" y="0"/>
                  </a:lnTo>
                  <a:lnTo>
                    <a:pt x="322" y="0"/>
                  </a:lnTo>
                  <a:lnTo>
                    <a:pt x="316" y="1"/>
                  </a:lnTo>
                  <a:lnTo>
                    <a:pt x="310" y="1"/>
                  </a:lnTo>
                  <a:lnTo>
                    <a:pt x="304" y="2"/>
                  </a:lnTo>
                  <a:lnTo>
                    <a:pt x="299" y="3"/>
                  </a:lnTo>
                  <a:lnTo>
                    <a:pt x="293" y="5"/>
                  </a:lnTo>
                  <a:lnTo>
                    <a:pt x="287" y="6"/>
                  </a:lnTo>
                  <a:lnTo>
                    <a:pt x="281" y="7"/>
                  </a:lnTo>
                  <a:lnTo>
                    <a:pt x="276" y="9"/>
                  </a:lnTo>
                  <a:lnTo>
                    <a:pt x="270" y="12"/>
                  </a:lnTo>
                  <a:lnTo>
                    <a:pt x="264" y="14"/>
                  </a:lnTo>
                  <a:lnTo>
                    <a:pt x="258" y="16"/>
                  </a:lnTo>
                  <a:lnTo>
                    <a:pt x="252" y="18"/>
                  </a:lnTo>
                  <a:lnTo>
                    <a:pt x="247" y="22"/>
                  </a:lnTo>
                  <a:lnTo>
                    <a:pt x="241" y="24"/>
                  </a:lnTo>
                  <a:lnTo>
                    <a:pt x="235" y="28"/>
                  </a:lnTo>
                  <a:lnTo>
                    <a:pt x="229" y="31"/>
                  </a:lnTo>
                  <a:lnTo>
                    <a:pt x="224" y="35"/>
                  </a:lnTo>
                  <a:lnTo>
                    <a:pt x="218" y="38"/>
                  </a:lnTo>
                  <a:lnTo>
                    <a:pt x="212" y="41"/>
                  </a:lnTo>
                  <a:lnTo>
                    <a:pt x="201" y="49"/>
                  </a:lnTo>
                  <a:lnTo>
                    <a:pt x="190" y="58"/>
                  </a:lnTo>
                  <a:lnTo>
                    <a:pt x="180" y="67"/>
                  </a:lnTo>
                  <a:lnTo>
                    <a:pt x="170" y="76"/>
                  </a:lnTo>
                  <a:lnTo>
                    <a:pt x="159" y="86"/>
                  </a:lnTo>
                  <a:lnTo>
                    <a:pt x="149" y="97"/>
                  </a:lnTo>
                  <a:lnTo>
                    <a:pt x="138" y="107"/>
                  </a:lnTo>
                  <a:lnTo>
                    <a:pt x="129" y="119"/>
                  </a:lnTo>
                  <a:lnTo>
                    <a:pt x="120" y="130"/>
                  </a:lnTo>
                  <a:lnTo>
                    <a:pt x="112" y="142"/>
                  </a:lnTo>
                  <a:lnTo>
                    <a:pt x="104" y="153"/>
                  </a:lnTo>
                  <a:lnTo>
                    <a:pt x="96" y="166"/>
                  </a:lnTo>
                  <a:lnTo>
                    <a:pt x="88" y="178"/>
                  </a:lnTo>
                  <a:lnTo>
                    <a:pt x="80" y="191"/>
                  </a:lnTo>
                  <a:lnTo>
                    <a:pt x="73" y="204"/>
                  </a:lnTo>
                  <a:lnTo>
                    <a:pt x="66" y="218"/>
                  </a:lnTo>
                  <a:lnTo>
                    <a:pt x="53" y="244"/>
                  </a:lnTo>
                  <a:lnTo>
                    <a:pt x="42" y="273"/>
                  </a:lnTo>
                  <a:lnTo>
                    <a:pt x="31" y="302"/>
                  </a:lnTo>
                  <a:lnTo>
                    <a:pt x="22" y="330"/>
                  </a:lnTo>
                  <a:lnTo>
                    <a:pt x="14" y="360"/>
                  </a:lnTo>
                  <a:lnTo>
                    <a:pt x="8" y="390"/>
                  </a:lnTo>
                  <a:lnTo>
                    <a:pt x="4" y="421"/>
                  </a:lnTo>
                  <a:lnTo>
                    <a:pt x="1" y="451"/>
                  </a:lnTo>
                  <a:lnTo>
                    <a:pt x="0" y="482"/>
                  </a:lnTo>
                  <a:lnTo>
                    <a:pt x="1" y="511"/>
                  </a:lnTo>
                  <a:lnTo>
                    <a:pt x="5" y="540"/>
                  </a:lnTo>
                  <a:lnTo>
                    <a:pt x="9" y="566"/>
                  </a:lnTo>
                  <a:lnTo>
                    <a:pt x="12" y="579"/>
                  </a:lnTo>
                  <a:lnTo>
                    <a:pt x="15" y="592"/>
                  </a:lnTo>
                  <a:lnTo>
                    <a:pt x="20" y="603"/>
                  </a:lnTo>
                  <a:lnTo>
                    <a:pt x="24" y="615"/>
                  </a:lnTo>
                  <a:lnTo>
                    <a:pt x="29" y="626"/>
                  </a:lnTo>
                  <a:lnTo>
                    <a:pt x="35" y="638"/>
                  </a:lnTo>
                  <a:lnTo>
                    <a:pt x="40" y="648"/>
                  </a:lnTo>
                  <a:lnTo>
                    <a:pt x="46" y="657"/>
                  </a:lnTo>
                  <a:lnTo>
                    <a:pt x="53" y="666"/>
                  </a:lnTo>
                  <a:lnTo>
                    <a:pt x="61" y="676"/>
                  </a:lnTo>
                  <a:lnTo>
                    <a:pt x="69" y="684"/>
                  </a:lnTo>
                  <a:lnTo>
                    <a:pt x="77" y="692"/>
                  </a:lnTo>
                  <a:lnTo>
                    <a:pt x="85" y="699"/>
                  </a:lnTo>
                  <a:lnTo>
                    <a:pt x="95" y="704"/>
                  </a:lnTo>
                  <a:lnTo>
                    <a:pt x="105" y="710"/>
                  </a:lnTo>
                  <a:lnTo>
                    <a:pt x="114" y="715"/>
                  </a:lnTo>
                  <a:lnTo>
                    <a:pt x="120" y="717"/>
                  </a:lnTo>
                  <a:lnTo>
                    <a:pt x="125" y="719"/>
                  </a:lnTo>
                  <a:lnTo>
                    <a:pt x="130" y="722"/>
                  </a:lnTo>
                  <a:lnTo>
                    <a:pt x="136" y="723"/>
                  </a:lnTo>
                  <a:lnTo>
                    <a:pt x="142" y="724"/>
                  </a:lnTo>
                  <a:lnTo>
                    <a:pt x="148" y="725"/>
                  </a:lnTo>
                  <a:lnTo>
                    <a:pt x="153" y="726"/>
                  </a:lnTo>
                  <a:lnTo>
                    <a:pt x="159" y="726"/>
                  </a:lnTo>
                  <a:lnTo>
                    <a:pt x="166" y="726"/>
                  </a:lnTo>
                  <a:lnTo>
                    <a:pt x="172" y="726"/>
                  </a:lnTo>
                  <a:lnTo>
                    <a:pt x="179" y="726"/>
                  </a:lnTo>
                  <a:lnTo>
                    <a:pt x="186" y="725"/>
                  </a:lnTo>
                  <a:lnTo>
                    <a:pt x="191" y="725"/>
                  </a:lnTo>
                  <a:lnTo>
                    <a:pt x="198" y="724"/>
                  </a:lnTo>
                  <a:lnTo>
                    <a:pt x="205" y="722"/>
                  </a:lnTo>
                  <a:lnTo>
                    <a:pt x="212" y="7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8" name="Freeform 12"/>
            <p:cNvSpPr>
              <a:spLocks/>
            </p:cNvSpPr>
            <p:nvPr/>
          </p:nvSpPr>
          <p:spPr bwMode="auto">
            <a:xfrm>
              <a:off x="5070" y="461"/>
              <a:ext cx="419" cy="607"/>
            </a:xfrm>
            <a:custGeom>
              <a:avLst/>
              <a:gdLst>
                <a:gd name="T0" fmla="*/ 205 w 409"/>
                <a:gd name="T1" fmla="*/ 624 h 594"/>
                <a:gd name="T2" fmla="*/ 228 w 409"/>
                <a:gd name="T3" fmla="*/ 613 h 594"/>
                <a:gd name="T4" fmla="*/ 253 w 409"/>
                <a:gd name="T5" fmla="*/ 598 h 594"/>
                <a:gd name="T6" fmla="*/ 275 w 409"/>
                <a:gd name="T7" fmla="*/ 580 h 594"/>
                <a:gd name="T8" fmla="*/ 298 w 409"/>
                <a:gd name="T9" fmla="*/ 560 h 594"/>
                <a:gd name="T10" fmla="*/ 320 w 409"/>
                <a:gd name="T11" fmla="*/ 536 h 594"/>
                <a:gd name="T12" fmla="*/ 342 w 409"/>
                <a:gd name="T13" fmla="*/ 510 h 594"/>
                <a:gd name="T14" fmla="*/ 361 w 409"/>
                <a:gd name="T15" fmla="*/ 481 h 594"/>
                <a:gd name="T16" fmla="*/ 387 w 409"/>
                <a:gd name="T17" fmla="*/ 433 h 594"/>
                <a:gd name="T18" fmla="*/ 415 w 409"/>
                <a:gd name="T19" fmla="*/ 367 h 594"/>
                <a:gd name="T20" fmla="*/ 432 w 409"/>
                <a:gd name="T21" fmla="*/ 294 h 594"/>
                <a:gd name="T22" fmla="*/ 439 w 409"/>
                <a:gd name="T23" fmla="*/ 224 h 594"/>
                <a:gd name="T24" fmla="*/ 434 w 409"/>
                <a:gd name="T25" fmla="*/ 155 h 594"/>
                <a:gd name="T26" fmla="*/ 420 w 409"/>
                <a:gd name="T27" fmla="*/ 99 h 594"/>
                <a:gd name="T28" fmla="*/ 402 w 409"/>
                <a:gd name="T29" fmla="*/ 65 h 594"/>
                <a:gd name="T30" fmla="*/ 389 w 409"/>
                <a:gd name="T31" fmla="*/ 48 h 594"/>
                <a:gd name="T32" fmla="*/ 375 w 409"/>
                <a:gd name="T33" fmla="*/ 33 h 594"/>
                <a:gd name="T34" fmla="*/ 358 w 409"/>
                <a:gd name="T35" fmla="*/ 18 h 594"/>
                <a:gd name="T36" fmla="*/ 340 w 409"/>
                <a:gd name="T37" fmla="*/ 10 h 594"/>
                <a:gd name="T38" fmla="*/ 323 w 409"/>
                <a:gd name="T39" fmla="*/ 5 h 594"/>
                <a:gd name="T40" fmla="*/ 303 w 409"/>
                <a:gd name="T41" fmla="*/ 1 h 594"/>
                <a:gd name="T42" fmla="*/ 283 w 409"/>
                <a:gd name="T43" fmla="*/ 0 h 594"/>
                <a:gd name="T44" fmla="*/ 263 w 409"/>
                <a:gd name="T45" fmla="*/ 2 h 594"/>
                <a:gd name="T46" fmla="*/ 245 w 409"/>
                <a:gd name="T47" fmla="*/ 8 h 594"/>
                <a:gd name="T48" fmla="*/ 222 w 409"/>
                <a:gd name="T49" fmla="*/ 15 h 594"/>
                <a:gd name="T50" fmla="*/ 204 w 409"/>
                <a:gd name="T51" fmla="*/ 28 h 594"/>
                <a:gd name="T52" fmla="*/ 181 w 409"/>
                <a:gd name="T53" fmla="*/ 41 h 594"/>
                <a:gd name="T54" fmla="*/ 162 w 409"/>
                <a:gd name="T55" fmla="*/ 55 h 594"/>
                <a:gd name="T56" fmla="*/ 142 w 409"/>
                <a:gd name="T57" fmla="*/ 73 h 594"/>
                <a:gd name="T58" fmla="*/ 126 w 409"/>
                <a:gd name="T59" fmla="*/ 91 h 594"/>
                <a:gd name="T60" fmla="*/ 109 w 409"/>
                <a:gd name="T61" fmla="*/ 110 h 594"/>
                <a:gd name="T62" fmla="*/ 93 w 409"/>
                <a:gd name="T63" fmla="*/ 132 h 594"/>
                <a:gd name="T64" fmla="*/ 79 w 409"/>
                <a:gd name="T65" fmla="*/ 153 h 594"/>
                <a:gd name="T66" fmla="*/ 66 w 409"/>
                <a:gd name="T67" fmla="*/ 178 h 594"/>
                <a:gd name="T68" fmla="*/ 46 w 409"/>
                <a:gd name="T69" fmla="*/ 213 h 594"/>
                <a:gd name="T70" fmla="*/ 28 w 409"/>
                <a:gd name="T71" fmla="*/ 264 h 594"/>
                <a:gd name="T72" fmla="*/ 11 w 409"/>
                <a:gd name="T73" fmla="*/ 319 h 594"/>
                <a:gd name="T74" fmla="*/ 3 w 409"/>
                <a:gd name="T75" fmla="*/ 373 h 594"/>
                <a:gd name="T76" fmla="*/ 0 w 409"/>
                <a:gd name="T77" fmla="*/ 426 h 594"/>
                <a:gd name="T78" fmla="*/ 4 w 409"/>
                <a:gd name="T79" fmla="*/ 478 h 594"/>
                <a:gd name="T80" fmla="*/ 15 w 409"/>
                <a:gd name="T81" fmla="*/ 523 h 594"/>
                <a:gd name="T82" fmla="*/ 34 w 409"/>
                <a:gd name="T83" fmla="*/ 563 h 594"/>
                <a:gd name="T84" fmla="*/ 50 w 409"/>
                <a:gd name="T85" fmla="*/ 588 h 594"/>
                <a:gd name="T86" fmla="*/ 62 w 409"/>
                <a:gd name="T87" fmla="*/ 602 h 594"/>
                <a:gd name="T88" fmla="*/ 80 w 409"/>
                <a:gd name="T89" fmla="*/ 614 h 594"/>
                <a:gd name="T90" fmla="*/ 97 w 409"/>
                <a:gd name="T91" fmla="*/ 622 h 594"/>
                <a:gd name="T92" fmla="*/ 117 w 409"/>
                <a:gd name="T93" fmla="*/ 629 h 594"/>
                <a:gd name="T94" fmla="*/ 135 w 409"/>
                <a:gd name="T95" fmla="*/ 634 h 594"/>
                <a:gd name="T96" fmla="*/ 158 w 409"/>
                <a:gd name="T97" fmla="*/ 634 h 594"/>
                <a:gd name="T98" fmla="*/ 179 w 409"/>
                <a:gd name="T99" fmla="*/ 629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594"/>
                <a:gd name="T152" fmla="*/ 409 w 409"/>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594">
                  <a:moveTo>
                    <a:pt x="178" y="588"/>
                  </a:moveTo>
                  <a:lnTo>
                    <a:pt x="190" y="585"/>
                  </a:lnTo>
                  <a:lnTo>
                    <a:pt x="201" y="580"/>
                  </a:lnTo>
                  <a:lnTo>
                    <a:pt x="213" y="574"/>
                  </a:lnTo>
                  <a:lnTo>
                    <a:pt x="224" y="567"/>
                  </a:lnTo>
                  <a:lnTo>
                    <a:pt x="235" y="560"/>
                  </a:lnTo>
                  <a:lnTo>
                    <a:pt x="246" y="552"/>
                  </a:lnTo>
                  <a:lnTo>
                    <a:pt x="256" y="544"/>
                  </a:lnTo>
                  <a:lnTo>
                    <a:pt x="267" y="535"/>
                  </a:lnTo>
                  <a:lnTo>
                    <a:pt x="277" y="525"/>
                  </a:lnTo>
                  <a:lnTo>
                    <a:pt x="288" y="514"/>
                  </a:lnTo>
                  <a:lnTo>
                    <a:pt x="298" y="503"/>
                  </a:lnTo>
                  <a:lnTo>
                    <a:pt x="308" y="490"/>
                  </a:lnTo>
                  <a:lnTo>
                    <a:pt x="318" y="478"/>
                  </a:lnTo>
                  <a:lnTo>
                    <a:pt x="327" y="465"/>
                  </a:lnTo>
                  <a:lnTo>
                    <a:pt x="336" y="451"/>
                  </a:lnTo>
                  <a:lnTo>
                    <a:pt x="344" y="436"/>
                  </a:lnTo>
                  <a:lnTo>
                    <a:pt x="360" y="406"/>
                  </a:lnTo>
                  <a:lnTo>
                    <a:pt x="374" y="375"/>
                  </a:lnTo>
                  <a:lnTo>
                    <a:pt x="386" y="343"/>
                  </a:lnTo>
                  <a:lnTo>
                    <a:pt x="395" y="310"/>
                  </a:lnTo>
                  <a:lnTo>
                    <a:pt x="402" y="276"/>
                  </a:lnTo>
                  <a:lnTo>
                    <a:pt x="406" y="243"/>
                  </a:lnTo>
                  <a:lnTo>
                    <a:pt x="409" y="209"/>
                  </a:lnTo>
                  <a:lnTo>
                    <a:pt x="407" y="176"/>
                  </a:lnTo>
                  <a:lnTo>
                    <a:pt x="404" y="146"/>
                  </a:lnTo>
                  <a:lnTo>
                    <a:pt x="398" y="119"/>
                  </a:lnTo>
                  <a:lnTo>
                    <a:pt x="390" y="93"/>
                  </a:lnTo>
                  <a:lnTo>
                    <a:pt x="380" y="71"/>
                  </a:lnTo>
                  <a:lnTo>
                    <a:pt x="374" y="62"/>
                  </a:lnTo>
                  <a:lnTo>
                    <a:pt x="368" y="53"/>
                  </a:lnTo>
                  <a:lnTo>
                    <a:pt x="362" y="45"/>
                  </a:lnTo>
                  <a:lnTo>
                    <a:pt x="356" y="37"/>
                  </a:lnTo>
                  <a:lnTo>
                    <a:pt x="348" y="30"/>
                  </a:lnTo>
                  <a:lnTo>
                    <a:pt x="341" y="24"/>
                  </a:lnTo>
                  <a:lnTo>
                    <a:pt x="333" y="18"/>
                  </a:lnTo>
                  <a:lnTo>
                    <a:pt x="324" y="14"/>
                  </a:lnTo>
                  <a:lnTo>
                    <a:pt x="316" y="10"/>
                  </a:lnTo>
                  <a:lnTo>
                    <a:pt x="308" y="7"/>
                  </a:lnTo>
                  <a:lnTo>
                    <a:pt x="300" y="5"/>
                  </a:lnTo>
                  <a:lnTo>
                    <a:pt x="291" y="2"/>
                  </a:lnTo>
                  <a:lnTo>
                    <a:pt x="282" y="1"/>
                  </a:lnTo>
                  <a:lnTo>
                    <a:pt x="273" y="0"/>
                  </a:lnTo>
                  <a:lnTo>
                    <a:pt x="263" y="0"/>
                  </a:lnTo>
                  <a:lnTo>
                    <a:pt x="254" y="1"/>
                  </a:lnTo>
                  <a:lnTo>
                    <a:pt x="245" y="2"/>
                  </a:lnTo>
                  <a:lnTo>
                    <a:pt x="236" y="5"/>
                  </a:lnTo>
                  <a:lnTo>
                    <a:pt x="227" y="8"/>
                  </a:lnTo>
                  <a:lnTo>
                    <a:pt x="217" y="12"/>
                  </a:lnTo>
                  <a:lnTo>
                    <a:pt x="207" y="15"/>
                  </a:lnTo>
                  <a:lnTo>
                    <a:pt x="198" y="20"/>
                  </a:lnTo>
                  <a:lnTo>
                    <a:pt x="189" y="25"/>
                  </a:lnTo>
                  <a:lnTo>
                    <a:pt x="178" y="31"/>
                  </a:lnTo>
                  <a:lnTo>
                    <a:pt x="169" y="38"/>
                  </a:lnTo>
                  <a:lnTo>
                    <a:pt x="160" y="45"/>
                  </a:lnTo>
                  <a:lnTo>
                    <a:pt x="150" y="52"/>
                  </a:lnTo>
                  <a:lnTo>
                    <a:pt x="142" y="60"/>
                  </a:lnTo>
                  <a:lnTo>
                    <a:pt x="133" y="68"/>
                  </a:lnTo>
                  <a:lnTo>
                    <a:pt x="125" y="76"/>
                  </a:lnTo>
                  <a:lnTo>
                    <a:pt x="117" y="85"/>
                  </a:lnTo>
                  <a:lnTo>
                    <a:pt x="109" y="94"/>
                  </a:lnTo>
                  <a:lnTo>
                    <a:pt x="101" y="104"/>
                  </a:lnTo>
                  <a:lnTo>
                    <a:pt x="94" y="113"/>
                  </a:lnTo>
                  <a:lnTo>
                    <a:pt x="87" y="123"/>
                  </a:lnTo>
                  <a:lnTo>
                    <a:pt x="80" y="133"/>
                  </a:lnTo>
                  <a:lnTo>
                    <a:pt x="73" y="144"/>
                  </a:lnTo>
                  <a:lnTo>
                    <a:pt x="66" y="155"/>
                  </a:lnTo>
                  <a:lnTo>
                    <a:pt x="61" y="166"/>
                  </a:lnTo>
                  <a:lnTo>
                    <a:pt x="55" y="177"/>
                  </a:lnTo>
                  <a:lnTo>
                    <a:pt x="43" y="200"/>
                  </a:lnTo>
                  <a:lnTo>
                    <a:pt x="34" y="223"/>
                  </a:lnTo>
                  <a:lnTo>
                    <a:pt x="25" y="247"/>
                  </a:lnTo>
                  <a:lnTo>
                    <a:pt x="18" y="273"/>
                  </a:lnTo>
                  <a:lnTo>
                    <a:pt x="11" y="298"/>
                  </a:lnTo>
                  <a:lnTo>
                    <a:pt x="6" y="323"/>
                  </a:lnTo>
                  <a:lnTo>
                    <a:pt x="3" y="349"/>
                  </a:lnTo>
                  <a:lnTo>
                    <a:pt x="1" y="374"/>
                  </a:lnTo>
                  <a:lnTo>
                    <a:pt x="0" y="399"/>
                  </a:lnTo>
                  <a:lnTo>
                    <a:pt x="2" y="424"/>
                  </a:lnTo>
                  <a:lnTo>
                    <a:pt x="4" y="448"/>
                  </a:lnTo>
                  <a:lnTo>
                    <a:pt x="9" y="470"/>
                  </a:lnTo>
                  <a:lnTo>
                    <a:pt x="15" y="490"/>
                  </a:lnTo>
                  <a:lnTo>
                    <a:pt x="21" y="510"/>
                  </a:lnTo>
                  <a:lnTo>
                    <a:pt x="31" y="527"/>
                  </a:lnTo>
                  <a:lnTo>
                    <a:pt x="41" y="543"/>
                  </a:lnTo>
                  <a:lnTo>
                    <a:pt x="47" y="551"/>
                  </a:lnTo>
                  <a:lnTo>
                    <a:pt x="53" y="558"/>
                  </a:lnTo>
                  <a:lnTo>
                    <a:pt x="59" y="564"/>
                  </a:lnTo>
                  <a:lnTo>
                    <a:pt x="66" y="570"/>
                  </a:lnTo>
                  <a:lnTo>
                    <a:pt x="74" y="575"/>
                  </a:lnTo>
                  <a:lnTo>
                    <a:pt x="83" y="580"/>
                  </a:lnTo>
                  <a:lnTo>
                    <a:pt x="91" y="583"/>
                  </a:lnTo>
                  <a:lnTo>
                    <a:pt x="99" y="587"/>
                  </a:lnTo>
                  <a:lnTo>
                    <a:pt x="108" y="590"/>
                  </a:lnTo>
                  <a:lnTo>
                    <a:pt x="117" y="593"/>
                  </a:lnTo>
                  <a:lnTo>
                    <a:pt x="126" y="594"/>
                  </a:lnTo>
                  <a:lnTo>
                    <a:pt x="136" y="594"/>
                  </a:lnTo>
                  <a:lnTo>
                    <a:pt x="146" y="594"/>
                  </a:lnTo>
                  <a:lnTo>
                    <a:pt x="156" y="593"/>
                  </a:lnTo>
                  <a:lnTo>
                    <a:pt x="167" y="590"/>
                  </a:lnTo>
                  <a:lnTo>
                    <a:pt x="178" y="5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9" name="Freeform 13"/>
            <p:cNvSpPr>
              <a:spLocks/>
            </p:cNvSpPr>
            <p:nvPr/>
          </p:nvSpPr>
          <p:spPr bwMode="auto">
            <a:xfrm>
              <a:off x="5107" y="524"/>
              <a:ext cx="325" cy="472"/>
            </a:xfrm>
            <a:custGeom>
              <a:avLst/>
              <a:gdLst>
                <a:gd name="T0" fmla="*/ 163 w 317"/>
                <a:gd name="T1" fmla="*/ 481 h 463"/>
                <a:gd name="T2" fmla="*/ 180 w 317"/>
                <a:gd name="T3" fmla="*/ 473 h 463"/>
                <a:gd name="T4" fmla="*/ 201 w 317"/>
                <a:gd name="T5" fmla="*/ 460 h 463"/>
                <a:gd name="T6" fmla="*/ 218 w 317"/>
                <a:gd name="T7" fmla="*/ 445 h 463"/>
                <a:gd name="T8" fmla="*/ 237 w 317"/>
                <a:gd name="T9" fmla="*/ 429 h 463"/>
                <a:gd name="T10" fmla="*/ 252 w 317"/>
                <a:gd name="T11" fmla="*/ 412 h 463"/>
                <a:gd name="T12" fmla="*/ 267 w 317"/>
                <a:gd name="T13" fmla="*/ 391 h 463"/>
                <a:gd name="T14" fmla="*/ 283 w 317"/>
                <a:gd name="T15" fmla="*/ 370 h 463"/>
                <a:gd name="T16" fmla="*/ 301 w 317"/>
                <a:gd name="T17" fmla="*/ 332 h 463"/>
                <a:gd name="T18" fmla="*/ 324 w 317"/>
                <a:gd name="T19" fmla="*/ 282 h 463"/>
                <a:gd name="T20" fmla="*/ 337 w 317"/>
                <a:gd name="T21" fmla="*/ 229 h 463"/>
                <a:gd name="T22" fmla="*/ 341 w 317"/>
                <a:gd name="T23" fmla="*/ 175 h 463"/>
                <a:gd name="T24" fmla="*/ 339 w 317"/>
                <a:gd name="T25" fmla="*/ 124 h 463"/>
                <a:gd name="T26" fmla="*/ 330 w 317"/>
                <a:gd name="T27" fmla="*/ 82 h 463"/>
                <a:gd name="T28" fmla="*/ 317 w 317"/>
                <a:gd name="T29" fmla="*/ 55 h 463"/>
                <a:gd name="T30" fmla="*/ 307 w 317"/>
                <a:gd name="T31" fmla="*/ 41 h 463"/>
                <a:gd name="T32" fmla="*/ 295 w 317"/>
                <a:gd name="T33" fmla="*/ 30 h 463"/>
                <a:gd name="T34" fmla="*/ 284 w 317"/>
                <a:gd name="T35" fmla="*/ 17 h 463"/>
                <a:gd name="T36" fmla="*/ 270 w 317"/>
                <a:gd name="T37" fmla="*/ 9 h 463"/>
                <a:gd name="T38" fmla="*/ 256 w 317"/>
                <a:gd name="T39" fmla="*/ 5 h 463"/>
                <a:gd name="T40" fmla="*/ 243 w 317"/>
                <a:gd name="T41" fmla="*/ 1 h 463"/>
                <a:gd name="T42" fmla="*/ 226 w 317"/>
                <a:gd name="T43" fmla="*/ 0 h 463"/>
                <a:gd name="T44" fmla="*/ 211 w 317"/>
                <a:gd name="T45" fmla="*/ 1 h 463"/>
                <a:gd name="T46" fmla="*/ 196 w 317"/>
                <a:gd name="T47" fmla="*/ 5 h 463"/>
                <a:gd name="T48" fmla="*/ 178 w 317"/>
                <a:gd name="T49" fmla="*/ 10 h 463"/>
                <a:gd name="T50" fmla="*/ 163 w 317"/>
                <a:gd name="T51" fmla="*/ 17 h 463"/>
                <a:gd name="T52" fmla="*/ 137 w 317"/>
                <a:gd name="T53" fmla="*/ 35 h 463"/>
                <a:gd name="T54" fmla="*/ 110 w 317"/>
                <a:gd name="T55" fmla="*/ 60 h 463"/>
                <a:gd name="T56" fmla="*/ 81 w 317"/>
                <a:gd name="T57" fmla="*/ 91 h 463"/>
                <a:gd name="T58" fmla="*/ 56 w 317"/>
                <a:gd name="T59" fmla="*/ 126 h 463"/>
                <a:gd name="T60" fmla="*/ 38 w 317"/>
                <a:gd name="T61" fmla="*/ 165 h 463"/>
                <a:gd name="T62" fmla="*/ 23 w 317"/>
                <a:gd name="T63" fmla="*/ 205 h 463"/>
                <a:gd name="T64" fmla="*/ 8 w 317"/>
                <a:gd name="T65" fmla="*/ 249 h 463"/>
                <a:gd name="T66" fmla="*/ 1 w 317"/>
                <a:gd name="T67" fmla="*/ 290 h 463"/>
                <a:gd name="T68" fmla="*/ 0 w 317"/>
                <a:gd name="T69" fmla="*/ 333 h 463"/>
                <a:gd name="T70" fmla="*/ 4 w 317"/>
                <a:gd name="T71" fmla="*/ 374 h 463"/>
                <a:gd name="T72" fmla="*/ 13 w 317"/>
                <a:gd name="T73" fmla="*/ 411 h 463"/>
                <a:gd name="T74" fmla="*/ 30 w 317"/>
                <a:gd name="T75" fmla="*/ 440 h 463"/>
                <a:gd name="T76" fmla="*/ 42 w 317"/>
                <a:gd name="T77" fmla="*/ 459 h 463"/>
                <a:gd name="T78" fmla="*/ 53 w 317"/>
                <a:gd name="T79" fmla="*/ 470 h 463"/>
                <a:gd name="T80" fmla="*/ 67 w 317"/>
                <a:gd name="T81" fmla="*/ 478 h 463"/>
                <a:gd name="T82" fmla="*/ 80 w 317"/>
                <a:gd name="T83" fmla="*/ 484 h 463"/>
                <a:gd name="T84" fmla="*/ 94 w 317"/>
                <a:gd name="T85" fmla="*/ 489 h 463"/>
                <a:gd name="T86" fmla="*/ 112 w 317"/>
                <a:gd name="T87" fmla="*/ 490 h 463"/>
                <a:gd name="T88" fmla="*/ 127 w 317"/>
                <a:gd name="T89" fmla="*/ 490 h 463"/>
                <a:gd name="T90" fmla="*/ 145 w 317"/>
                <a:gd name="T91" fmla="*/ 486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463"/>
                <a:gd name="T140" fmla="*/ 317 w 317"/>
                <a:gd name="T141" fmla="*/ 463 h 4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463">
                  <a:moveTo>
                    <a:pt x="143" y="457"/>
                  </a:moveTo>
                  <a:lnTo>
                    <a:pt x="151" y="454"/>
                  </a:lnTo>
                  <a:lnTo>
                    <a:pt x="160" y="450"/>
                  </a:lnTo>
                  <a:lnTo>
                    <a:pt x="168" y="446"/>
                  </a:lnTo>
                  <a:lnTo>
                    <a:pt x="178" y="440"/>
                  </a:lnTo>
                  <a:lnTo>
                    <a:pt x="186" y="434"/>
                  </a:lnTo>
                  <a:lnTo>
                    <a:pt x="195" y="428"/>
                  </a:lnTo>
                  <a:lnTo>
                    <a:pt x="203" y="421"/>
                  </a:lnTo>
                  <a:lnTo>
                    <a:pt x="211" y="413"/>
                  </a:lnTo>
                  <a:lnTo>
                    <a:pt x="219" y="405"/>
                  </a:lnTo>
                  <a:lnTo>
                    <a:pt x="226" y="397"/>
                  </a:lnTo>
                  <a:lnTo>
                    <a:pt x="234" y="388"/>
                  </a:lnTo>
                  <a:lnTo>
                    <a:pt x="241" y="379"/>
                  </a:lnTo>
                  <a:lnTo>
                    <a:pt x="248" y="370"/>
                  </a:lnTo>
                  <a:lnTo>
                    <a:pt x="255" y="359"/>
                  </a:lnTo>
                  <a:lnTo>
                    <a:pt x="262" y="349"/>
                  </a:lnTo>
                  <a:lnTo>
                    <a:pt x="269" y="337"/>
                  </a:lnTo>
                  <a:lnTo>
                    <a:pt x="280" y="314"/>
                  </a:lnTo>
                  <a:lnTo>
                    <a:pt x="291" y="291"/>
                  </a:lnTo>
                  <a:lnTo>
                    <a:pt x="300" y="267"/>
                  </a:lnTo>
                  <a:lnTo>
                    <a:pt x="307" y="242"/>
                  </a:lnTo>
                  <a:lnTo>
                    <a:pt x="313" y="217"/>
                  </a:lnTo>
                  <a:lnTo>
                    <a:pt x="316" y="191"/>
                  </a:lnTo>
                  <a:lnTo>
                    <a:pt x="317" y="166"/>
                  </a:lnTo>
                  <a:lnTo>
                    <a:pt x="317" y="141"/>
                  </a:lnTo>
                  <a:lnTo>
                    <a:pt x="315" y="118"/>
                  </a:lnTo>
                  <a:lnTo>
                    <a:pt x="311" y="97"/>
                  </a:lnTo>
                  <a:lnTo>
                    <a:pt x="306" y="77"/>
                  </a:lnTo>
                  <a:lnTo>
                    <a:pt x="299" y="60"/>
                  </a:lnTo>
                  <a:lnTo>
                    <a:pt x="294" y="52"/>
                  </a:lnTo>
                  <a:lnTo>
                    <a:pt x="291" y="45"/>
                  </a:lnTo>
                  <a:lnTo>
                    <a:pt x="285" y="38"/>
                  </a:lnTo>
                  <a:lnTo>
                    <a:pt x="280" y="32"/>
                  </a:lnTo>
                  <a:lnTo>
                    <a:pt x="274" y="27"/>
                  </a:lnTo>
                  <a:lnTo>
                    <a:pt x="269" y="22"/>
                  </a:lnTo>
                  <a:lnTo>
                    <a:pt x="263" y="17"/>
                  </a:lnTo>
                  <a:lnTo>
                    <a:pt x="257" y="13"/>
                  </a:lnTo>
                  <a:lnTo>
                    <a:pt x="251" y="9"/>
                  </a:lnTo>
                  <a:lnTo>
                    <a:pt x="245" y="7"/>
                  </a:lnTo>
                  <a:lnTo>
                    <a:pt x="238" y="5"/>
                  </a:lnTo>
                  <a:lnTo>
                    <a:pt x="232" y="2"/>
                  </a:lnTo>
                  <a:lnTo>
                    <a:pt x="225" y="1"/>
                  </a:lnTo>
                  <a:lnTo>
                    <a:pt x="218" y="0"/>
                  </a:lnTo>
                  <a:lnTo>
                    <a:pt x="210" y="0"/>
                  </a:lnTo>
                  <a:lnTo>
                    <a:pt x="203" y="0"/>
                  </a:lnTo>
                  <a:lnTo>
                    <a:pt x="196" y="1"/>
                  </a:lnTo>
                  <a:lnTo>
                    <a:pt x="188" y="2"/>
                  </a:lnTo>
                  <a:lnTo>
                    <a:pt x="181" y="5"/>
                  </a:lnTo>
                  <a:lnTo>
                    <a:pt x="173" y="7"/>
                  </a:lnTo>
                  <a:lnTo>
                    <a:pt x="166" y="10"/>
                  </a:lnTo>
                  <a:lnTo>
                    <a:pt x="158" y="14"/>
                  </a:lnTo>
                  <a:lnTo>
                    <a:pt x="151" y="17"/>
                  </a:lnTo>
                  <a:lnTo>
                    <a:pt x="143" y="22"/>
                  </a:lnTo>
                  <a:lnTo>
                    <a:pt x="128" y="32"/>
                  </a:lnTo>
                  <a:lnTo>
                    <a:pt x="114" y="44"/>
                  </a:lnTo>
                  <a:lnTo>
                    <a:pt x="101" y="57"/>
                  </a:lnTo>
                  <a:lnTo>
                    <a:pt x="88" y="70"/>
                  </a:lnTo>
                  <a:lnTo>
                    <a:pt x="75" y="85"/>
                  </a:lnTo>
                  <a:lnTo>
                    <a:pt x="64" y="103"/>
                  </a:lnTo>
                  <a:lnTo>
                    <a:pt x="53" y="120"/>
                  </a:lnTo>
                  <a:lnTo>
                    <a:pt x="44" y="137"/>
                  </a:lnTo>
                  <a:lnTo>
                    <a:pt x="35" y="156"/>
                  </a:lnTo>
                  <a:lnTo>
                    <a:pt x="27" y="174"/>
                  </a:lnTo>
                  <a:lnTo>
                    <a:pt x="20" y="193"/>
                  </a:lnTo>
                  <a:lnTo>
                    <a:pt x="14" y="213"/>
                  </a:lnTo>
                  <a:lnTo>
                    <a:pt x="8" y="234"/>
                  </a:lnTo>
                  <a:lnTo>
                    <a:pt x="5" y="254"/>
                  </a:lnTo>
                  <a:lnTo>
                    <a:pt x="1" y="274"/>
                  </a:lnTo>
                  <a:lnTo>
                    <a:pt x="0" y="295"/>
                  </a:lnTo>
                  <a:lnTo>
                    <a:pt x="0" y="315"/>
                  </a:lnTo>
                  <a:lnTo>
                    <a:pt x="1" y="335"/>
                  </a:lnTo>
                  <a:lnTo>
                    <a:pt x="4" y="353"/>
                  </a:lnTo>
                  <a:lnTo>
                    <a:pt x="7" y="371"/>
                  </a:lnTo>
                  <a:lnTo>
                    <a:pt x="13" y="387"/>
                  </a:lnTo>
                  <a:lnTo>
                    <a:pt x="20" y="402"/>
                  </a:lnTo>
                  <a:lnTo>
                    <a:pt x="27" y="416"/>
                  </a:lnTo>
                  <a:lnTo>
                    <a:pt x="35" y="427"/>
                  </a:lnTo>
                  <a:lnTo>
                    <a:pt x="39" y="433"/>
                  </a:lnTo>
                  <a:lnTo>
                    <a:pt x="45" y="439"/>
                  </a:lnTo>
                  <a:lnTo>
                    <a:pt x="50" y="443"/>
                  </a:lnTo>
                  <a:lnTo>
                    <a:pt x="56" y="447"/>
                  </a:lnTo>
                  <a:lnTo>
                    <a:pt x="61" y="451"/>
                  </a:lnTo>
                  <a:lnTo>
                    <a:pt x="68" y="454"/>
                  </a:lnTo>
                  <a:lnTo>
                    <a:pt x="74" y="457"/>
                  </a:lnTo>
                  <a:lnTo>
                    <a:pt x="81" y="459"/>
                  </a:lnTo>
                  <a:lnTo>
                    <a:pt x="88" y="462"/>
                  </a:lnTo>
                  <a:lnTo>
                    <a:pt x="95" y="463"/>
                  </a:lnTo>
                  <a:lnTo>
                    <a:pt x="103" y="463"/>
                  </a:lnTo>
                  <a:lnTo>
                    <a:pt x="111" y="463"/>
                  </a:lnTo>
                  <a:lnTo>
                    <a:pt x="118" y="463"/>
                  </a:lnTo>
                  <a:lnTo>
                    <a:pt x="126" y="462"/>
                  </a:lnTo>
                  <a:lnTo>
                    <a:pt x="135" y="459"/>
                  </a:lnTo>
                  <a:lnTo>
                    <a:pt x="143" y="4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0" name="Freeform 14"/>
            <p:cNvSpPr>
              <a:spLocks/>
            </p:cNvSpPr>
            <p:nvPr/>
          </p:nvSpPr>
          <p:spPr bwMode="auto">
            <a:xfrm>
              <a:off x="5146" y="587"/>
              <a:ext cx="233" cy="340"/>
            </a:xfrm>
            <a:custGeom>
              <a:avLst/>
              <a:gdLst>
                <a:gd name="T0" fmla="*/ 112 w 228"/>
                <a:gd name="T1" fmla="*/ 349 h 333"/>
                <a:gd name="T2" fmla="*/ 128 w 228"/>
                <a:gd name="T3" fmla="*/ 344 h 333"/>
                <a:gd name="T4" fmla="*/ 139 w 228"/>
                <a:gd name="T5" fmla="*/ 335 h 333"/>
                <a:gd name="T6" fmla="*/ 152 w 228"/>
                <a:gd name="T7" fmla="*/ 325 h 333"/>
                <a:gd name="T8" fmla="*/ 162 w 228"/>
                <a:gd name="T9" fmla="*/ 313 h 333"/>
                <a:gd name="T10" fmla="*/ 177 w 228"/>
                <a:gd name="T11" fmla="*/ 301 h 333"/>
                <a:gd name="T12" fmla="*/ 187 w 228"/>
                <a:gd name="T13" fmla="*/ 289 h 333"/>
                <a:gd name="T14" fmla="*/ 196 w 228"/>
                <a:gd name="T15" fmla="*/ 274 h 333"/>
                <a:gd name="T16" fmla="*/ 206 w 228"/>
                <a:gd name="T17" fmla="*/ 257 h 333"/>
                <a:gd name="T18" fmla="*/ 216 w 228"/>
                <a:gd name="T19" fmla="*/ 241 h 333"/>
                <a:gd name="T20" fmla="*/ 224 w 228"/>
                <a:gd name="T21" fmla="*/ 223 h 333"/>
                <a:gd name="T22" fmla="*/ 231 w 228"/>
                <a:gd name="T23" fmla="*/ 204 h 333"/>
                <a:gd name="T24" fmla="*/ 235 w 228"/>
                <a:gd name="T25" fmla="*/ 187 h 333"/>
                <a:gd name="T26" fmla="*/ 240 w 228"/>
                <a:gd name="T27" fmla="*/ 166 h 333"/>
                <a:gd name="T28" fmla="*/ 242 w 228"/>
                <a:gd name="T29" fmla="*/ 149 h 333"/>
                <a:gd name="T30" fmla="*/ 243 w 228"/>
                <a:gd name="T31" fmla="*/ 130 h 333"/>
                <a:gd name="T32" fmla="*/ 243 w 228"/>
                <a:gd name="T33" fmla="*/ 110 h 333"/>
                <a:gd name="T34" fmla="*/ 242 w 228"/>
                <a:gd name="T35" fmla="*/ 94 h 333"/>
                <a:gd name="T36" fmla="*/ 240 w 228"/>
                <a:gd name="T37" fmla="*/ 79 h 333"/>
                <a:gd name="T38" fmla="*/ 236 w 228"/>
                <a:gd name="T39" fmla="*/ 62 h 333"/>
                <a:gd name="T40" fmla="*/ 232 w 228"/>
                <a:gd name="T41" fmla="*/ 49 h 333"/>
                <a:gd name="T42" fmla="*/ 226 w 228"/>
                <a:gd name="T43" fmla="*/ 38 h 333"/>
                <a:gd name="T44" fmla="*/ 218 w 228"/>
                <a:gd name="T45" fmla="*/ 29 h 333"/>
                <a:gd name="T46" fmla="*/ 208 w 228"/>
                <a:gd name="T47" fmla="*/ 18 h 333"/>
                <a:gd name="T48" fmla="*/ 200 w 228"/>
                <a:gd name="T49" fmla="*/ 11 h 333"/>
                <a:gd name="T50" fmla="*/ 192 w 228"/>
                <a:gd name="T51" fmla="*/ 6 h 333"/>
                <a:gd name="T52" fmla="*/ 183 w 228"/>
                <a:gd name="T53" fmla="*/ 3 h 333"/>
                <a:gd name="T54" fmla="*/ 172 w 228"/>
                <a:gd name="T55" fmla="*/ 0 h 333"/>
                <a:gd name="T56" fmla="*/ 159 w 228"/>
                <a:gd name="T57" fmla="*/ 0 h 333"/>
                <a:gd name="T58" fmla="*/ 149 w 228"/>
                <a:gd name="T59" fmla="*/ 1 h 333"/>
                <a:gd name="T60" fmla="*/ 137 w 228"/>
                <a:gd name="T61" fmla="*/ 4 h 333"/>
                <a:gd name="T62" fmla="*/ 127 w 228"/>
                <a:gd name="T63" fmla="*/ 8 h 333"/>
                <a:gd name="T64" fmla="*/ 112 w 228"/>
                <a:gd name="T65" fmla="*/ 14 h 333"/>
                <a:gd name="T66" fmla="*/ 91 w 228"/>
                <a:gd name="T67" fmla="*/ 32 h 333"/>
                <a:gd name="T68" fmla="*/ 69 w 228"/>
                <a:gd name="T69" fmla="*/ 52 h 333"/>
                <a:gd name="T70" fmla="*/ 50 w 228"/>
                <a:gd name="T71" fmla="*/ 78 h 333"/>
                <a:gd name="T72" fmla="*/ 35 w 228"/>
                <a:gd name="T73" fmla="*/ 103 h 333"/>
                <a:gd name="T74" fmla="*/ 20 w 228"/>
                <a:gd name="T75" fmla="*/ 135 h 333"/>
                <a:gd name="T76" fmla="*/ 9 w 228"/>
                <a:gd name="T77" fmla="*/ 164 h 333"/>
                <a:gd name="T78" fmla="*/ 2 w 228"/>
                <a:gd name="T79" fmla="*/ 198 h 333"/>
                <a:gd name="T80" fmla="*/ 0 w 228"/>
                <a:gd name="T81" fmla="*/ 230 h 333"/>
                <a:gd name="T82" fmla="*/ 1 w 228"/>
                <a:gd name="T83" fmla="*/ 260 h 333"/>
                <a:gd name="T84" fmla="*/ 7 w 228"/>
                <a:gd name="T85" fmla="*/ 289 h 333"/>
                <a:gd name="T86" fmla="*/ 15 w 228"/>
                <a:gd name="T87" fmla="*/ 311 h 333"/>
                <a:gd name="T88" fmla="*/ 31 w 228"/>
                <a:gd name="T89" fmla="*/ 332 h 333"/>
                <a:gd name="T90" fmla="*/ 38 w 228"/>
                <a:gd name="T91" fmla="*/ 339 h 333"/>
                <a:gd name="T92" fmla="*/ 46 w 228"/>
                <a:gd name="T93" fmla="*/ 345 h 333"/>
                <a:gd name="T94" fmla="*/ 55 w 228"/>
                <a:gd name="T95" fmla="*/ 349 h 333"/>
                <a:gd name="T96" fmla="*/ 65 w 228"/>
                <a:gd name="T97" fmla="*/ 353 h 333"/>
                <a:gd name="T98" fmla="*/ 78 w 228"/>
                <a:gd name="T99" fmla="*/ 354 h 333"/>
                <a:gd name="T100" fmla="*/ 89 w 228"/>
                <a:gd name="T101" fmla="*/ 354 h 333"/>
                <a:gd name="T102" fmla="*/ 101 w 228"/>
                <a:gd name="T103" fmla="*/ 353 h 333"/>
                <a:gd name="T104" fmla="*/ 112 w 228"/>
                <a:gd name="T105" fmla="*/ 349 h 3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333"/>
                <a:gd name="T161" fmla="*/ 228 w 228"/>
                <a:gd name="T162" fmla="*/ 333 h 3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333">
                  <a:moveTo>
                    <a:pt x="106" y="328"/>
                  </a:moveTo>
                  <a:lnTo>
                    <a:pt x="119" y="323"/>
                  </a:lnTo>
                  <a:lnTo>
                    <a:pt x="130" y="314"/>
                  </a:lnTo>
                  <a:lnTo>
                    <a:pt x="143" y="305"/>
                  </a:lnTo>
                  <a:lnTo>
                    <a:pt x="153" y="295"/>
                  </a:lnTo>
                  <a:lnTo>
                    <a:pt x="165" y="283"/>
                  </a:lnTo>
                  <a:lnTo>
                    <a:pt x="175" y="271"/>
                  </a:lnTo>
                  <a:lnTo>
                    <a:pt x="184" y="257"/>
                  </a:lnTo>
                  <a:lnTo>
                    <a:pt x="194" y="242"/>
                  </a:lnTo>
                  <a:lnTo>
                    <a:pt x="202" y="226"/>
                  </a:lnTo>
                  <a:lnTo>
                    <a:pt x="209" y="210"/>
                  </a:lnTo>
                  <a:lnTo>
                    <a:pt x="216" y="192"/>
                  </a:lnTo>
                  <a:lnTo>
                    <a:pt x="220" y="175"/>
                  </a:lnTo>
                  <a:lnTo>
                    <a:pt x="225" y="157"/>
                  </a:lnTo>
                  <a:lnTo>
                    <a:pt x="227" y="140"/>
                  </a:lnTo>
                  <a:lnTo>
                    <a:pt x="228" y="121"/>
                  </a:lnTo>
                  <a:lnTo>
                    <a:pt x="228" y="104"/>
                  </a:lnTo>
                  <a:lnTo>
                    <a:pt x="227" y="88"/>
                  </a:lnTo>
                  <a:lnTo>
                    <a:pt x="225" y="73"/>
                  </a:lnTo>
                  <a:lnTo>
                    <a:pt x="221" y="59"/>
                  </a:lnTo>
                  <a:lnTo>
                    <a:pt x="217" y="46"/>
                  </a:lnTo>
                  <a:lnTo>
                    <a:pt x="211" y="35"/>
                  </a:lnTo>
                  <a:lnTo>
                    <a:pt x="204" y="26"/>
                  </a:lnTo>
                  <a:lnTo>
                    <a:pt x="196" y="18"/>
                  </a:lnTo>
                  <a:lnTo>
                    <a:pt x="188" y="11"/>
                  </a:lnTo>
                  <a:lnTo>
                    <a:pt x="180" y="6"/>
                  </a:lnTo>
                  <a:lnTo>
                    <a:pt x="171" y="3"/>
                  </a:lnTo>
                  <a:lnTo>
                    <a:pt x="160" y="0"/>
                  </a:lnTo>
                  <a:lnTo>
                    <a:pt x="150" y="0"/>
                  </a:lnTo>
                  <a:lnTo>
                    <a:pt x="140" y="1"/>
                  </a:lnTo>
                  <a:lnTo>
                    <a:pt x="128" y="4"/>
                  </a:lnTo>
                  <a:lnTo>
                    <a:pt x="118" y="8"/>
                  </a:lnTo>
                  <a:lnTo>
                    <a:pt x="106" y="14"/>
                  </a:lnTo>
                  <a:lnTo>
                    <a:pt x="85" y="29"/>
                  </a:lnTo>
                  <a:lnTo>
                    <a:pt x="66" y="49"/>
                  </a:lnTo>
                  <a:lnTo>
                    <a:pt x="47" y="72"/>
                  </a:lnTo>
                  <a:lnTo>
                    <a:pt x="32" y="97"/>
                  </a:lnTo>
                  <a:lnTo>
                    <a:pt x="20" y="126"/>
                  </a:lnTo>
                  <a:lnTo>
                    <a:pt x="9" y="155"/>
                  </a:lnTo>
                  <a:lnTo>
                    <a:pt x="2" y="186"/>
                  </a:lnTo>
                  <a:lnTo>
                    <a:pt x="0" y="215"/>
                  </a:lnTo>
                  <a:lnTo>
                    <a:pt x="1" y="245"/>
                  </a:lnTo>
                  <a:lnTo>
                    <a:pt x="7" y="271"/>
                  </a:lnTo>
                  <a:lnTo>
                    <a:pt x="15" y="293"/>
                  </a:lnTo>
                  <a:lnTo>
                    <a:pt x="28" y="311"/>
                  </a:lnTo>
                  <a:lnTo>
                    <a:pt x="35" y="318"/>
                  </a:lnTo>
                  <a:lnTo>
                    <a:pt x="43" y="324"/>
                  </a:lnTo>
                  <a:lnTo>
                    <a:pt x="52" y="328"/>
                  </a:lnTo>
                  <a:lnTo>
                    <a:pt x="62" y="332"/>
                  </a:lnTo>
                  <a:lnTo>
                    <a:pt x="72" y="333"/>
                  </a:lnTo>
                  <a:lnTo>
                    <a:pt x="83" y="333"/>
                  </a:lnTo>
                  <a:lnTo>
                    <a:pt x="95" y="332"/>
                  </a:lnTo>
                  <a:lnTo>
                    <a:pt x="106" y="3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1" name="Freeform 15"/>
            <p:cNvSpPr>
              <a:spLocks/>
            </p:cNvSpPr>
            <p:nvPr/>
          </p:nvSpPr>
          <p:spPr bwMode="auto">
            <a:xfrm>
              <a:off x="5185" y="651"/>
              <a:ext cx="143" cy="210"/>
            </a:xfrm>
            <a:custGeom>
              <a:avLst/>
              <a:gdLst>
                <a:gd name="T0" fmla="*/ 70 w 141"/>
                <a:gd name="T1" fmla="*/ 216 h 205"/>
                <a:gd name="T2" fmla="*/ 85 w 141"/>
                <a:gd name="T3" fmla="*/ 208 h 205"/>
                <a:gd name="T4" fmla="*/ 99 w 141"/>
                <a:gd name="T5" fmla="*/ 193 h 205"/>
                <a:gd name="T6" fmla="*/ 115 w 141"/>
                <a:gd name="T7" fmla="*/ 177 h 205"/>
                <a:gd name="T8" fmla="*/ 126 w 141"/>
                <a:gd name="T9" fmla="*/ 160 h 205"/>
                <a:gd name="T10" fmla="*/ 134 w 141"/>
                <a:gd name="T11" fmla="*/ 138 h 205"/>
                <a:gd name="T12" fmla="*/ 141 w 141"/>
                <a:gd name="T13" fmla="*/ 118 h 205"/>
                <a:gd name="T14" fmla="*/ 146 w 141"/>
                <a:gd name="T15" fmla="*/ 93 h 205"/>
                <a:gd name="T16" fmla="*/ 147 w 141"/>
                <a:gd name="T17" fmla="*/ 72 h 205"/>
                <a:gd name="T18" fmla="*/ 145 w 141"/>
                <a:gd name="T19" fmla="*/ 49 h 205"/>
                <a:gd name="T20" fmla="*/ 140 w 141"/>
                <a:gd name="T21" fmla="*/ 33 h 205"/>
                <a:gd name="T22" fmla="*/ 132 w 141"/>
                <a:gd name="T23" fmla="*/ 18 h 205"/>
                <a:gd name="T24" fmla="*/ 123 w 141"/>
                <a:gd name="T25" fmla="*/ 8 h 205"/>
                <a:gd name="T26" fmla="*/ 118 w 141"/>
                <a:gd name="T27" fmla="*/ 5 h 205"/>
                <a:gd name="T28" fmla="*/ 112 w 141"/>
                <a:gd name="T29" fmla="*/ 3 h 205"/>
                <a:gd name="T30" fmla="*/ 104 w 141"/>
                <a:gd name="T31" fmla="*/ 0 h 205"/>
                <a:gd name="T32" fmla="*/ 97 w 141"/>
                <a:gd name="T33" fmla="*/ 0 h 205"/>
                <a:gd name="T34" fmla="*/ 91 w 141"/>
                <a:gd name="T35" fmla="*/ 0 h 205"/>
                <a:gd name="T36" fmla="*/ 84 w 141"/>
                <a:gd name="T37" fmla="*/ 2 h 205"/>
                <a:gd name="T38" fmla="*/ 77 w 141"/>
                <a:gd name="T39" fmla="*/ 4 h 205"/>
                <a:gd name="T40" fmla="*/ 70 w 141"/>
                <a:gd name="T41" fmla="*/ 7 h 205"/>
                <a:gd name="T42" fmla="*/ 56 w 141"/>
                <a:gd name="T43" fmla="*/ 17 h 205"/>
                <a:gd name="T44" fmla="*/ 45 w 141"/>
                <a:gd name="T45" fmla="*/ 32 h 205"/>
                <a:gd name="T46" fmla="*/ 30 w 141"/>
                <a:gd name="T47" fmla="*/ 46 h 205"/>
                <a:gd name="T48" fmla="*/ 20 w 141"/>
                <a:gd name="T49" fmla="*/ 62 h 205"/>
                <a:gd name="T50" fmla="*/ 12 w 141"/>
                <a:gd name="T51" fmla="*/ 84 h 205"/>
                <a:gd name="T52" fmla="*/ 6 w 141"/>
                <a:gd name="T53" fmla="*/ 102 h 205"/>
                <a:gd name="T54" fmla="*/ 1 w 141"/>
                <a:gd name="T55" fmla="*/ 123 h 205"/>
                <a:gd name="T56" fmla="*/ 0 w 141"/>
                <a:gd name="T57" fmla="*/ 143 h 205"/>
                <a:gd name="T58" fmla="*/ 1 w 141"/>
                <a:gd name="T59" fmla="*/ 164 h 205"/>
                <a:gd name="T60" fmla="*/ 5 w 141"/>
                <a:gd name="T61" fmla="*/ 182 h 205"/>
                <a:gd name="T62" fmla="*/ 11 w 141"/>
                <a:gd name="T63" fmla="*/ 197 h 205"/>
                <a:gd name="T64" fmla="*/ 19 w 141"/>
                <a:gd name="T65" fmla="*/ 209 h 205"/>
                <a:gd name="T66" fmla="*/ 28 w 141"/>
                <a:gd name="T67" fmla="*/ 216 h 205"/>
                <a:gd name="T68" fmla="*/ 42 w 141"/>
                <a:gd name="T69" fmla="*/ 220 h 205"/>
                <a:gd name="T70" fmla="*/ 56 w 141"/>
                <a:gd name="T71" fmla="*/ 220 h 205"/>
                <a:gd name="T72" fmla="*/ 70 w 141"/>
                <a:gd name="T73" fmla="*/ 216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05"/>
                <a:gd name="T113" fmla="*/ 141 w 14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05">
                  <a:moveTo>
                    <a:pt x="67" y="201"/>
                  </a:moveTo>
                  <a:lnTo>
                    <a:pt x="82" y="193"/>
                  </a:lnTo>
                  <a:lnTo>
                    <a:pt x="96" y="180"/>
                  </a:lnTo>
                  <a:lnTo>
                    <a:pt x="109" y="165"/>
                  </a:lnTo>
                  <a:lnTo>
                    <a:pt x="120" y="148"/>
                  </a:lnTo>
                  <a:lnTo>
                    <a:pt x="128" y="129"/>
                  </a:lnTo>
                  <a:lnTo>
                    <a:pt x="135" y="109"/>
                  </a:lnTo>
                  <a:lnTo>
                    <a:pt x="140" y="87"/>
                  </a:lnTo>
                  <a:lnTo>
                    <a:pt x="141" y="66"/>
                  </a:lnTo>
                  <a:lnTo>
                    <a:pt x="139" y="46"/>
                  </a:lnTo>
                  <a:lnTo>
                    <a:pt x="134" y="30"/>
                  </a:lnTo>
                  <a:lnTo>
                    <a:pt x="126" y="18"/>
                  </a:lnTo>
                  <a:lnTo>
                    <a:pt x="117" y="8"/>
                  </a:lnTo>
                  <a:lnTo>
                    <a:pt x="112" y="5"/>
                  </a:lnTo>
                  <a:lnTo>
                    <a:pt x="106" y="3"/>
                  </a:lnTo>
                  <a:lnTo>
                    <a:pt x="101" y="0"/>
                  </a:lnTo>
                  <a:lnTo>
                    <a:pt x="94" y="0"/>
                  </a:lnTo>
                  <a:lnTo>
                    <a:pt x="88" y="0"/>
                  </a:lnTo>
                  <a:lnTo>
                    <a:pt x="81" y="2"/>
                  </a:lnTo>
                  <a:lnTo>
                    <a:pt x="74" y="4"/>
                  </a:lnTo>
                  <a:lnTo>
                    <a:pt x="67" y="7"/>
                  </a:lnTo>
                  <a:lnTo>
                    <a:pt x="53" y="17"/>
                  </a:lnTo>
                  <a:lnTo>
                    <a:pt x="42" y="29"/>
                  </a:lnTo>
                  <a:lnTo>
                    <a:pt x="30" y="43"/>
                  </a:lnTo>
                  <a:lnTo>
                    <a:pt x="20" y="59"/>
                  </a:lnTo>
                  <a:lnTo>
                    <a:pt x="12" y="78"/>
                  </a:lnTo>
                  <a:lnTo>
                    <a:pt x="6" y="96"/>
                  </a:lnTo>
                  <a:lnTo>
                    <a:pt x="1" y="114"/>
                  </a:lnTo>
                  <a:lnTo>
                    <a:pt x="0" y="134"/>
                  </a:lnTo>
                  <a:lnTo>
                    <a:pt x="1" y="152"/>
                  </a:lnTo>
                  <a:lnTo>
                    <a:pt x="5" y="170"/>
                  </a:lnTo>
                  <a:lnTo>
                    <a:pt x="11" y="183"/>
                  </a:lnTo>
                  <a:lnTo>
                    <a:pt x="19" y="194"/>
                  </a:lnTo>
                  <a:lnTo>
                    <a:pt x="28" y="201"/>
                  </a:lnTo>
                  <a:lnTo>
                    <a:pt x="39" y="205"/>
                  </a:lnTo>
                  <a:lnTo>
                    <a:pt x="53" y="205"/>
                  </a:lnTo>
                  <a:lnTo>
                    <a:pt x="6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2" name="Freeform 16"/>
            <p:cNvSpPr>
              <a:spLocks/>
            </p:cNvSpPr>
            <p:nvPr/>
          </p:nvSpPr>
          <p:spPr bwMode="auto">
            <a:xfrm>
              <a:off x="4434" y="348"/>
              <a:ext cx="456" cy="274"/>
            </a:xfrm>
            <a:custGeom>
              <a:avLst/>
              <a:gdLst>
                <a:gd name="T0" fmla="*/ 79 w 446"/>
                <a:gd name="T1" fmla="*/ 5 h 268"/>
                <a:gd name="T2" fmla="*/ 61 w 446"/>
                <a:gd name="T3" fmla="*/ 34 h 268"/>
                <a:gd name="T4" fmla="*/ 52 w 446"/>
                <a:gd name="T5" fmla="*/ 49 h 268"/>
                <a:gd name="T6" fmla="*/ 36 w 446"/>
                <a:gd name="T7" fmla="*/ 49 h 268"/>
                <a:gd name="T8" fmla="*/ 22 w 446"/>
                <a:gd name="T9" fmla="*/ 55 h 268"/>
                <a:gd name="T10" fmla="*/ 32 w 446"/>
                <a:gd name="T11" fmla="*/ 68 h 268"/>
                <a:gd name="T12" fmla="*/ 45 w 446"/>
                <a:gd name="T13" fmla="*/ 86 h 268"/>
                <a:gd name="T14" fmla="*/ 55 w 446"/>
                <a:gd name="T15" fmla="*/ 98 h 268"/>
                <a:gd name="T16" fmla="*/ 289 w 446"/>
                <a:gd name="T17" fmla="*/ 188 h 268"/>
                <a:gd name="T18" fmla="*/ 281 w 446"/>
                <a:gd name="T19" fmla="*/ 188 h 268"/>
                <a:gd name="T20" fmla="*/ 256 w 446"/>
                <a:gd name="T21" fmla="*/ 188 h 268"/>
                <a:gd name="T22" fmla="*/ 223 w 446"/>
                <a:gd name="T23" fmla="*/ 186 h 268"/>
                <a:gd name="T24" fmla="*/ 182 w 446"/>
                <a:gd name="T25" fmla="*/ 185 h 268"/>
                <a:gd name="T26" fmla="*/ 140 w 446"/>
                <a:gd name="T27" fmla="*/ 184 h 268"/>
                <a:gd name="T28" fmla="*/ 101 w 446"/>
                <a:gd name="T29" fmla="*/ 181 h 268"/>
                <a:gd name="T30" fmla="*/ 73 w 446"/>
                <a:gd name="T31" fmla="*/ 176 h 268"/>
                <a:gd name="T32" fmla="*/ 54 w 446"/>
                <a:gd name="T33" fmla="*/ 169 h 268"/>
                <a:gd name="T34" fmla="*/ 41 w 446"/>
                <a:gd name="T35" fmla="*/ 133 h 268"/>
                <a:gd name="T36" fmla="*/ 46 w 446"/>
                <a:gd name="T37" fmla="*/ 111 h 268"/>
                <a:gd name="T38" fmla="*/ 37 w 446"/>
                <a:gd name="T39" fmla="*/ 122 h 268"/>
                <a:gd name="T40" fmla="*/ 15 w 446"/>
                <a:gd name="T41" fmla="*/ 142 h 268"/>
                <a:gd name="T42" fmla="*/ 2 w 446"/>
                <a:gd name="T43" fmla="*/ 171 h 268"/>
                <a:gd name="T44" fmla="*/ 6 w 446"/>
                <a:gd name="T45" fmla="*/ 199 h 268"/>
                <a:gd name="T46" fmla="*/ 26 w 446"/>
                <a:gd name="T47" fmla="*/ 214 h 268"/>
                <a:gd name="T48" fmla="*/ 56 w 446"/>
                <a:gd name="T49" fmla="*/ 223 h 268"/>
                <a:gd name="T50" fmla="*/ 97 w 446"/>
                <a:gd name="T51" fmla="*/ 226 h 268"/>
                <a:gd name="T52" fmla="*/ 144 w 446"/>
                <a:gd name="T53" fmla="*/ 226 h 268"/>
                <a:gd name="T54" fmla="*/ 192 w 446"/>
                <a:gd name="T55" fmla="*/ 225 h 268"/>
                <a:gd name="T56" fmla="*/ 239 w 446"/>
                <a:gd name="T57" fmla="*/ 222 h 268"/>
                <a:gd name="T58" fmla="*/ 280 w 446"/>
                <a:gd name="T59" fmla="*/ 217 h 268"/>
                <a:gd name="T60" fmla="*/ 313 w 446"/>
                <a:gd name="T61" fmla="*/ 213 h 268"/>
                <a:gd name="T62" fmla="*/ 334 w 446"/>
                <a:gd name="T63" fmla="*/ 225 h 268"/>
                <a:gd name="T64" fmla="*/ 369 w 446"/>
                <a:gd name="T65" fmla="*/ 244 h 268"/>
                <a:gd name="T66" fmla="*/ 411 w 446"/>
                <a:gd name="T67" fmla="*/ 266 h 268"/>
                <a:gd name="T68" fmla="*/ 456 w 446"/>
                <a:gd name="T69" fmla="*/ 286 h 268"/>
                <a:gd name="T70" fmla="*/ 464 w 446"/>
                <a:gd name="T71" fmla="*/ 276 h 268"/>
                <a:gd name="T72" fmla="*/ 472 w 446"/>
                <a:gd name="T73" fmla="*/ 262 h 268"/>
                <a:gd name="T74" fmla="*/ 475 w 446"/>
                <a:gd name="T75" fmla="*/ 245 h 268"/>
                <a:gd name="T76" fmla="*/ 476 w 446"/>
                <a:gd name="T77" fmla="*/ 233 h 268"/>
                <a:gd name="T78" fmla="*/ 431 w 446"/>
                <a:gd name="T79" fmla="*/ 221 h 268"/>
                <a:gd name="T80" fmla="*/ 385 w 446"/>
                <a:gd name="T81" fmla="*/ 205 h 268"/>
                <a:gd name="T82" fmla="*/ 345 w 446"/>
                <a:gd name="T83" fmla="*/ 194 h 268"/>
                <a:gd name="T84" fmla="*/ 320 w 446"/>
                <a:gd name="T85" fmla="*/ 189 h 268"/>
                <a:gd name="T86" fmla="*/ 299 w 446"/>
                <a:gd name="T87" fmla="*/ 166 h 268"/>
                <a:gd name="T88" fmla="*/ 274 w 446"/>
                <a:gd name="T89" fmla="*/ 136 h 268"/>
                <a:gd name="T90" fmla="*/ 242 w 446"/>
                <a:gd name="T91" fmla="*/ 102 h 268"/>
                <a:gd name="T92" fmla="*/ 208 w 446"/>
                <a:gd name="T93" fmla="*/ 68 h 268"/>
                <a:gd name="T94" fmla="*/ 176 w 446"/>
                <a:gd name="T95" fmla="*/ 40 h 268"/>
                <a:gd name="T96" fmla="*/ 143 w 446"/>
                <a:gd name="T97" fmla="*/ 16 h 268"/>
                <a:gd name="T98" fmla="*/ 115 w 446"/>
                <a:gd name="T99" fmla="*/ 2 h 268"/>
                <a:gd name="T100" fmla="*/ 94 w 446"/>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6"/>
                <a:gd name="T154" fmla="*/ 0 h 268"/>
                <a:gd name="T155" fmla="*/ 446 w 446"/>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6" h="268">
                  <a:moveTo>
                    <a:pt x="88" y="0"/>
                  </a:moveTo>
                  <a:lnTo>
                    <a:pt x="73" y="5"/>
                  </a:lnTo>
                  <a:lnTo>
                    <a:pt x="64" y="16"/>
                  </a:lnTo>
                  <a:lnTo>
                    <a:pt x="58" y="31"/>
                  </a:lnTo>
                  <a:lnTo>
                    <a:pt x="56" y="47"/>
                  </a:lnTo>
                  <a:lnTo>
                    <a:pt x="49" y="46"/>
                  </a:lnTo>
                  <a:lnTo>
                    <a:pt x="41" y="44"/>
                  </a:lnTo>
                  <a:lnTo>
                    <a:pt x="33" y="46"/>
                  </a:lnTo>
                  <a:lnTo>
                    <a:pt x="25" y="49"/>
                  </a:lnTo>
                  <a:lnTo>
                    <a:pt x="22" y="52"/>
                  </a:lnTo>
                  <a:lnTo>
                    <a:pt x="25" y="58"/>
                  </a:lnTo>
                  <a:lnTo>
                    <a:pt x="29" y="65"/>
                  </a:lnTo>
                  <a:lnTo>
                    <a:pt x="35" y="72"/>
                  </a:lnTo>
                  <a:lnTo>
                    <a:pt x="42" y="80"/>
                  </a:lnTo>
                  <a:lnTo>
                    <a:pt x="48" y="87"/>
                  </a:lnTo>
                  <a:lnTo>
                    <a:pt x="52" y="92"/>
                  </a:lnTo>
                  <a:lnTo>
                    <a:pt x="53" y="93"/>
                  </a:lnTo>
                  <a:lnTo>
                    <a:pt x="271" y="176"/>
                  </a:lnTo>
                  <a:lnTo>
                    <a:pt x="269" y="176"/>
                  </a:lnTo>
                  <a:lnTo>
                    <a:pt x="263" y="176"/>
                  </a:lnTo>
                  <a:lnTo>
                    <a:pt x="253" y="176"/>
                  </a:lnTo>
                  <a:lnTo>
                    <a:pt x="240" y="176"/>
                  </a:lnTo>
                  <a:lnTo>
                    <a:pt x="225" y="176"/>
                  </a:lnTo>
                  <a:lnTo>
                    <a:pt x="208" y="174"/>
                  </a:lnTo>
                  <a:lnTo>
                    <a:pt x="188" y="174"/>
                  </a:lnTo>
                  <a:lnTo>
                    <a:pt x="170" y="173"/>
                  </a:lnTo>
                  <a:lnTo>
                    <a:pt x="150" y="173"/>
                  </a:lnTo>
                  <a:lnTo>
                    <a:pt x="131" y="172"/>
                  </a:lnTo>
                  <a:lnTo>
                    <a:pt x="112" y="170"/>
                  </a:lnTo>
                  <a:lnTo>
                    <a:pt x="95" y="169"/>
                  </a:lnTo>
                  <a:lnTo>
                    <a:pt x="80" y="166"/>
                  </a:lnTo>
                  <a:lnTo>
                    <a:pt x="67" y="164"/>
                  </a:lnTo>
                  <a:lnTo>
                    <a:pt x="57" y="161"/>
                  </a:lnTo>
                  <a:lnTo>
                    <a:pt x="51" y="157"/>
                  </a:lnTo>
                  <a:lnTo>
                    <a:pt x="41" y="140"/>
                  </a:lnTo>
                  <a:lnTo>
                    <a:pt x="38" y="124"/>
                  </a:lnTo>
                  <a:lnTo>
                    <a:pt x="41" y="110"/>
                  </a:lnTo>
                  <a:lnTo>
                    <a:pt x="43" y="105"/>
                  </a:lnTo>
                  <a:lnTo>
                    <a:pt x="41" y="108"/>
                  </a:lnTo>
                  <a:lnTo>
                    <a:pt x="34" y="113"/>
                  </a:lnTo>
                  <a:lnTo>
                    <a:pt x="25" y="122"/>
                  </a:lnTo>
                  <a:lnTo>
                    <a:pt x="15" y="133"/>
                  </a:lnTo>
                  <a:lnTo>
                    <a:pt x="7" y="146"/>
                  </a:lnTo>
                  <a:lnTo>
                    <a:pt x="2" y="159"/>
                  </a:lnTo>
                  <a:lnTo>
                    <a:pt x="0" y="173"/>
                  </a:lnTo>
                  <a:lnTo>
                    <a:pt x="6" y="187"/>
                  </a:lnTo>
                  <a:lnTo>
                    <a:pt x="13" y="194"/>
                  </a:lnTo>
                  <a:lnTo>
                    <a:pt x="23" y="200"/>
                  </a:lnTo>
                  <a:lnTo>
                    <a:pt x="37" y="204"/>
                  </a:lnTo>
                  <a:lnTo>
                    <a:pt x="53" y="208"/>
                  </a:lnTo>
                  <a:lnTo>
                    <a:pt x="72" y="210"/>
                  </a:lnTo>
                  <a:lnTo>
                    <a:pt x="91" y="211"/>
                  </a:lnTo>
                  <a:lnTo>
                    <a:pt x="113" y="212"/>
                  </a:lnTo>
                  <a:lnTo>
                    <a:pt x="135" y="211"/>
                  </a:lnTo>
                  <a:lnTo>
                    <a:pt x="158" y="211"/>
                  </a:lnTo>
                  <a:lnTo>
                    <a:pt x="180" y="210"/>
                  </a:lnTo>
                  <a:lnTo>
                    <a:pt x="203" y="208"/>
                  </a:lnTo>
                  <a:lnTo>
                    <a:pt x="224" y="207"/>
                  </a:lnTo>
                  <a:lnTo>
                    <a:pt x="244" y="204"/>
                  </a:lnTo>
                  <a:lnTo>
                    <a:pt x="262" y="202"/>
                  </a:lnTo>
                  <a:lnTo>
                    <a:pt x="278" y="200"/>
                  </a:lnTo>
                  <a:lnTo>
                    <a:pt x="292" y="199"/>
                  </a:lnTo>
                  <a:lnTo>
                    <a:pt x="300" y="203"/>
                  </a:lnTo>
                  <a:lnTo>
                    <a:pt x="313" y="210"/>
                  </a:lnTo>
                  <a:lnTo>
                    <a:pt x="328" y="219"/>
                  </a:lnTo>
                  <a:lnTo>
                    <a:pt x="345" y="229"/>
                  </a:lnTo>
                  <a:lnTo>
                    <a:pt x="365" y="239"/>
                  </a:lnTo>
                  <a:lnTo>
                    <a:pt x="384" y="248"/>
                  </a:lnTo>
                  <a:lnTo>
                    <a:pt x="405" y="258"/>
                  </a:lnTo>
                  <a:lnTo>
                    <a:pt x="426" y="268"/>
                  </a:lnTo>
                  <a:lnTo>
                    <a:pt x="430" y="264"/>
                  </a:lnTo>
                  <a:lnTo>
                    <a:pt x="434" y="258"/>
                  </a:lnTo>
                  <a:lnTo>
                    <a:pt x="438" y="253"/>
                  </a:lnTo>
                  <a:lnTo>
                    <a:pt x="442" y="245"/>
                  </a:lnTo>
                  <a:lnTo>
                    <a:pt x="444" y="237"/>
                  </a:lnTo>
                  <a:lnTo>
                    <a:pt x="445" y="230"/>
                  </a:lnTo>
                  <a:lnTo>
                    <a:pt x="446" y="223"/>
                  </a:lnTo>
                  <a:lnTo>
                    <a:pt x="446" y="218"/>
                  </a:lnTo>
                  <a:lnTo>
                    <a:pt x="426" y="212"/>
                  </a:lnTo>
                  <a:lnTo>
                    <a:pt x="404" y="206"/>
                  </a:lnTo>
                  <a:lnTo>
                    <a:pt x="382" y="200"/>
                  </a:lnTo>
                  <a:lnTo>
                    <a:pt x="361" y="193"/>
                  </a:lnTo>
                  <a:lnTo>
                    <a:pt x="340" y="187"/>
                  </a:lnTo>
                  <a:lnTo>
                    <a:pt x="323" y="182"/>
                  </a:lnTo>
                  <a:lnTo>
                    <a:pt x="309" y="179"/>
                  </a:lnTo>
                  <a:lnTo>
                    <a:pt x="299" y="177"/>
                  </a:lnTo>
                  <a:lnTo>
                    <a:pt x="291" y="166"/>
                  </a:lnTo>
                  <a:lnTo>
                    <a:pt x="280" y="155"/>
                  </a:lnTo>
                  <a:lnTo>
                    <a:pt x="269" y="141"/>
                  </a:lnTo>
                  <a:lnTo>
                    <a:pt x="256" y="127"/>
                  </a:lnTo>
                  <a:lnTo>
                    <a:pt x="242" y="111"/>
                  </a:lnTo>
                  <a:lnTo>
                    <a:pt x="227" y="96"/>
                  </a:lnTo>
                  <a:lnTo>
                    <a:pt x="211" y="81"/>
                  </a:lnTo>
                  <a:lnTo>
                    <a:pt x="195" y="65"/>
                  </a:lnTo>
                  <a:lnTo>
                    <a:pt x="180" y="51"/>
                  </a:lnTo>
                  <a:lnTo>
                    <a:pt x="164" y="37"/>
                  </a:lnTo>
                  <a:lnTo>
                    <a:pt x="149" y="26"/>
                  </a:lnTo>
                  <a:lnTo>
                    <a:pt x="134" y="16"/>
                  </a:lnTo>
                  <a:lnTo>
                    <a:pt x="120" y="8"/>
                  </a:lnTo>
                  <a:lnTo>
                    <a:pt x="108" y="2"/>
                  </a:lnTo>
                  <a:lnTo>
                    <a:pt x="97"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3" name="Freeform 17"/>
            <p:cNvSpPr>
              <a:spLocks/>
            </p:cNvSpPr>
            <p:nvPr/>
          </p:nvSpPr>
          <p:spPr bwMode="auto">
            <a:xfrm>
              <a:off x="5015" y="634"/>
              <a:ext cx="251" cy="113"/>
            </a:xfrm>
            <a:custGeom>
              <a:avLst/>
              <a:gdLst>
                <a:gd name="T0" fmla="*/ 251 w 248"/>
                <a:gd name="T1" fmla="*/ 101 h 112"/>
                <a:gd name="T2" fmla="*/ 241 w 248"/>
                <a:gd name="T3" fmla="*/ 98 h 112"/>
                <a:gd name="T4" fmla="*/ 220 w 248"/>
                <a:gd name="T5" fmla="*/ 89 h 112"/>
                <a:gd name="T6" fmla="*/ 189 w 248"/>
                <a:gd name="T7" fmla="*/ 78 h 112"/>
                <a:gd name="T8" fmla="*/ 158 w 248"/>
                <a:gd name="T9" fmla="*/ 66 h 112"/>
                <a:gd name="T10" fmla="*/ 124 w 248"/>
                <a:gd name="T11" fmla="*/ 52 h 112"/>
                <a:gd name="T12" fmla="*/ 97 w 248"/>
                <a:gd name="T13" fmla="*/ 42 h 112"/>
                <a:gd name="T14" fmla="*/ 78 w 248"/>
                <a:gd name="T15" fmla="*/ 34 h 112"/>
                <a:gd name="T16" fmla="*/ 71 w 248"/>
                <a:gd name="T17" fmla="*/ 31 h 112"/>
                <a:gd name="T18" fmla="*/ 70 w 248"/>
                <a:gd name="T19" fmla="*/ 30 h 112"/>
                <a:gd name="T20" fmla="*/ 67 w 248"/>
                <a:gd name="T21" fmla="*/ 29 h 112"/>
                <a:gd name="T22" fmla="*/ 62 w 248"/>
                <a:gd name="T23" fmla="*/ 27 h 112"/>
                <a:gd name="T24" fmla="*/ 55 w 248"/>
                <a:gd name="T25" fmla="*/ 22 h 112"/>
                <a:gd name="T26" fmla="*/ 47 w 248"/>
                <a:gd name="T27" fmla="*/ 19 h 112"/>
                <a:gd name="T28" fmla="*/ 35 w 248"/>
                <a:gd name="T29" fmla="*/ 13 h 112"/>
                <a:gd name="T30" fmla="*/ 23 w 248"/>
                <a:gd name="T31" fmla="*/ 7 h 112"/>
                <a:gd name="T32" fmla="*/ 12 w 248"/>
                <a:gd name="T33" fmla="*/ 0 h 112"/>
                <a:gd name="T34" fmla="*/ 12 w 248"/>
                <a:gd name="T35" fmla="*/ 4 h 112"/>
                <a:gd name="T36" fmla="*/ 11 w 248"/>
                <a:gd name="T37" fmla="*/ 8 h 112"/>
                <a:gd name="T38" fmla="*/ 9 w 248"/>
                <a:gd name="T39" fmla="*/ 12 h 112"/>
                <a:gd name="T40" fmla="*/ 8 w 248"/>
                <a:gd name="T41" fmla="*/ 16 h 112"/>
                <a:gd name="T42" fmla="*/ 6 w 248"/>
                <a:gd name="T43" fmla="*/ 21 h 112"/>
                <a:gd name="T44" fmla="*/ 5 w 248"/>
                <a:gd name="T45" fmla="*/ 24 h 112"/>
                <a:gd name="T46" fmla="*/ 3 w 248"/>
                <a:gd name="T47" fmla="*/ 28 h 112"/>
                <a:gd name="T48" fmla="*/ 0 w 248"/>
                <a:gd name="T49" fmla="*/ 31 h 112"/>
                <a:gd name="T50" fmla="*/ 14 w 248"/>
                <a:gd name="T51" fmla="*/ 34 h 112"/>
                <a:gd name="T52" fmla="*/ 26 w 248"/>
                <a:gd name="T53" fmla="*/ 37 h 112"/>
                <a:gd name="T54" fmla="*/ 36 w 248"/>
                <a:gd name="T55" fmla="*/ 38 h 112"/>
                <a:gd name="T56" fmla="*/ 49 w 248"/>
                <a:gd name="T57" fmla="*/ 40 h 112"/>
                <a:gd name="T58" fmla="*/ 56 w 248"/>
                <a:gd name="T59" fmla="*/ 42 h 112"/>
                <a:gd name="T60" fmla="*/ 62 w 248"/>
                <a:gd name="T61" fmla="*/ 42 h 112"/>
                <a:gd name="T62" fmla="*/ 65 w 248"/>
                <a:gd name="T63" fmla="*/ 43 h 112"/>
                <a:gd name="T64" fmla="*/ 67 w 248"/>
                <a:gd name="T65" fmla="*/ 43 h 112"/>
                <a:gd name="T66" fmla="*/ 70 w 248"/>
                <a:gd name="T67" fmla="*/ 44 h 112"/>
                <a:gd name="T68" fmla="*/ 80 w 248"/>
                <a:gd name="T69" fmla="*/ 49 h 112"/>
                <a:gd name="T70" fmla="*/ 95 w 248"/>
                <a:gd name="T71" fmla="*/ 54 h 112"/>
                <a:gd name="T72" fmla="*/ 114 w 248"/>
                <a:gd name="T73" fmla="*/ 64 h 112"/>
                <a:gd name="T74" fmla="*/ 139 w 248"/>
                <a:gd name="T75" fmla="*/ 72 h 112"/>
                <a:gd name="T76" fmla="*/ 161 w 248"/>
                <a:gd name="T77" fmla="*/ 81 h 112"/>
                <a:gd name="T78" fmla="*/ 183 w 248"/>
                <a:gd name="T79" fmla="*/ 89 h 112"/>
                <a:gd name="T80" fmla="*/ 203 w 248"/>
                <a:gd name="T81" fmla="*/ 98 h 112"/>
                <a:gd name="T82" fmla="*/ 213 w 248"/>
                <a:gd name="T83" fmla="*/ 101 h 112"/>
                <a:gd name="T84" fmla="*/ 221 w 248"/>
                <a:gd name="T85" fmla="*/ 103 h 112"/>
                <a:gd name="T86" fmla="*/ 228 w 248"/>
                <a:gd name="T87" fmla="*/ 107 h 112"/>
                <a:gd name="T88" fmla="*/ 234 w 248"/>
                <a:gd name="T89" fmla="*/ 109 h 112"/>
                <a:gd name="T90" fmla="*/ 240 w 248"/>
                <a:gd name="T91" fmla="*/ 110 h 112"/>
                <a:gd name="T92" fmla="*/ 243 w 248"/>
                <a:gd name="T93" fmla="*/ 113 h 112"/>
                <a:gd name="T94" fmla="*/ 247 w 248"/>
                <a:gd name="T95" fmla="*/ 113 h 112"/>
                <a:gd name="T96" fmla="*/ 248 w 248"/>
                <a:gd name="T97" fmla="*/ 114 h 112"/>
                <a:gd name="T98" fmla="*/ 254 w 248"/>
                <a:gd name="T99" fmla="*/ 115 h 112"/>
                <a:gd name="T100" fmla="*/ 257 w 248"/>
                <a:gd name="T101" fmla="*/ 110 h 112"/>
                <a:gd name="T102" fmla="*/ 256 w 248"/>
                <a:gd name="T103" fmla="*/ 106 h 112"/>
                <a:gd name="T104" fmla="*/ 251 w 248"/>
                <a:gd name="T105" fmla="*/ 101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112"/>
                <a:gd name="T161" fmla="*/ 248 w 24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112">
                  <a:moveTo>
                    <a:pt x="242" y="98"/>
                  </a:moveTo>
                  <a:lnTo>
                    <a:pt x="232" y="95"/>
                  </a:lnTo>
                  <a:lnTo>
                    <a:pt x="211" y="86"/>
                  </a:lnTo>
                  <a:lnTo>
                    <a:pt x="183" y="75"/>
                  </a:lnTo>
                  <a:lnTo>
                    <a:pt x="152" y="63"/>
                  </a:lnTo>
                  <a:lnTo>
                    <a:pt x="121" y="52"/>
                  </a:lnTo>
                  <a:lnTo>
                    <a:pt x="94" y="42"/>
                  </a:lnTo>
                  <a:lnTo>
                    <a:pt x="75" y="34"/>
                  </a:lnTo>
                  <a:lnTo>
                    <a:pt x="68" y="31"/>
                  </a:lnTo>
                  <a:lnTo>
                    <a:pt x="67" y="30"/>
                  </a:lnTo>
                  <a:lnTo>
                    <a:pt x="64" y="29"/>
                  </a:lnTo>
                  <a:lnTo>
                    <a:pt x="59" y="27"/>
                  </a:lnTo>
                  <a:lnTo>
                    <a:pt x="52" y="22"/>
                  </a:lnTo>
                  <a:lnTo>
                    <a:pt x="44" y="19"/>
                  </a:lnTo>
                  <a:lnTo>
                    <a:pt x="35" y="13"/>
                  </a:lnTo>
                  <a:lnTo>
                    <a:pt x="23" y="7"/>
                  </a:lnTo>
                  <a:lnTo>
                    <a:pt x="12" y="0"/>
                  </a:lnTo>
                  <a:lnTo>
                    <a:pt x="12" y="4"/>
                  </a:lnTo>
                  <a:lnTo>
                    <a:pt x="11" y="8"/>
                  </a:lnTo>
                  <a:lnTo>
                    <a:pt x="9" y="12"/>
                  </a:lnTo>
                  <a:lnTo>
                    <a:pt x="8" y="16"/>
                  </a:lnTo>
                  <a:lnTo>
                    <a:pt x="6" y="21"/>
                  </a:lnTo>
                  <a:lnTo>
                    <a:pt x="5" y="24"/>
                  </a:lnTo>
                  <a:lnTo>
                    <a:pt x="3" y="28"/>
                  </a:lnTo>
                  <a:lnTo>
                    <a:pt x="0" y="31"/>
                  </a:lnTo>
                  <a:lnTo>
                    <a:pt x="14" y="34"/>
                  </a:lnTo>
                  <a:lnTo>
                    <a:pt x="26" y="37"/>
                  </a:lnTo>
                  <a:lnTo>
                    <a:pt x="36" y="38"/>
                  </a:lnTo>
                  <a:lnTo>
                    <a:pt x="46" y="40"/>
                  </a:lnTo>
                  <a:lnTo>
                    <a:pt x="53" y="42"/>
                  </a:lnTo>
                  <a:lnTo>
                    <a:pt x="59" y="42"/>
                  </a:lnTo>
                  <a:lnTo>
                    <a:pt x="62" y="43"/>
                  </a:lnTo>
                  <a:lnTo>
                    <a:pt x="64" y="43"/>
                  </a:lnTo>
                  <a:lnTo>
                    <a:pt x="67" y="44"/>
                  </a:lnTo>
                  <a:lnTo>
                    <a:pt x="77" y="49"/>
                  </a:lnTo>
                  <a:lnTo>
                    <a:pt x="92" y="54"/>
                  </a:lnTo>
                  <a:lnTo>
                    <a:pt x="111" y="61"/>
                  </a:lnTo>
                  <a:lnTo>
                    <a:pt x="133" y="69"/>
                  </a:lnTo>
                  <a:lnTo>
                    <a:pt x="155" y="78"/>
                  </a:lnTo>
                  <a:lnTo>
                    <a:pt x="177" y="86"/>
                  </a:lnTo>
                  <a:lnTo>
                    <a:pt x="197" y="95"/>
                  </a:lnTo>
                  <a:lnTo>
                    <a:pt x="205" y="98"/>
                  </a:lnTo>
                  <a:lnTo>
                    <a:pt x="212" y="100"/>
                  </a:lnTo>
                  <a:lnTo>
                    <a:pt x="219" y="104"/>
                  </a:lnTo>
                  <a:lnTo>
                    <a:pt x="225" y="106"/>
                  </a:lnTo>
                  <a:lnTo>
                    <a:pt x="231" y="107"/>
                  </a:lnTo>
                  <a:lnTo>
                    <a:pt x="234" y="110"/>
                  </a:lnTo>
                  <a:lnTo>
                    <a:pt x="238" y="110"/>
                  </a:lnTo>
                  <a:lnTo>
                    <a:pt x="239" y="111"/>
                  </a:lnTo>
                  <a:lnTo>
                    <a:pt x="245" y="112"/>
                  </a:lnTo>
                  <a:lnTo>
                    <a:pt x="248" y="107"/>
                  </a:lnTo>
                  <a:lnTo>
                    <a:pt x="247" y="103"/>
                  </a:lnTo>
                  <a:lnTo>
                    <a:pt x="242"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4" name="Freeform 18"/>
            <p:cNvSpPr>
              <a:spLocks/>
            </p:cNvSpPr>
            <p:nvPr/>
          </p:nvSpPr>
          <p:spPr bwMode="auto">
            <a:xfrm>
              <a:off x="4892" y="579"/>
              <a:ext cx="113" cy="80"/>
            </a:xfrm>
            <a:custGeom>
              <a:avLst/>
              <a:gdLst>
                <a:gd name="T0" fmla="*/ 118 w 109"/>
                <a:gd name="T1" fmla="*/ 67 h 78"/>
                <a:gd name="T2" fmla="*/ 120 w 109"/>
                <a:gd name="T3" fmla="*/ 61 h 78"/>
                <a:gd name="T4" fmla="*/ 121 w 109"/>
                <a:gd name="T5" fmla="*/ 54 h 78"/>
                <a:gd name="T6" fmla="*/ 121 w 109"/>
                <a:gd name="T7" fmla="*/ 49 h 78"/>
                <a:gd name="T8" fmla="*/ 121 w 109"/>
                <a:gd name="T9" fmla="*/ 45 h 78"/>
                <a:gd name="T10" fmla="*/ 114 w 109"/>
                <a:gd name="T11" fmla="*/ 41 h 78"/>
                <a:gd name="T12" fmla="*/ 104 w 109"/>
                <a:gd name="T13" fmla="*/ 37 h 78"/>
                <a:gd name="T14" fmla="*/ 92 w 109"/>
                <a:gd name="T15" fmla="*/ 31 h 78"/>
                <a:gd name="T16" fmla="*/ 80 w 109"/>
                <a:gd name="T17" fmla="*/ 25 h 78"/>
                <a:gd name="T18" fmla="*/ 67 w 109"/>
                <a:gd name="T19" fmla="*/ 16 h 78"/>
                <a:gd name="T20" fmla="*/ 57 w 109"/>
                <a:gd name="T21" fmla="*/ 12 h 78"/>
                <a:gd name="T22" fmla="*/ 51 w 109"/>
                <a:gd name="T23" fmla="*/ 8 h 78"/>
                <a:gd name="T24" fmla="*/ 47 w 109"/>
                <a:gd name="T25" fmla="*/ 7 h 78"/>
                <a:gd name="T26" fmla="*/ 39 w 109"/>
                <a:gd name="T27" fmla="*/ 5 h 78"/>
                <a:gd name="T28" fmla="*/ 35 w 109"/>
                <a:gd name="T29" fmla="*/ 4 h 78"/>
                <a:gd name="T30" fmla="*/ 29 w 109"/>
                <a:gd name="T31" fmla="*/ 1 h 78"/>
                <a:gd name="T32" fmla="*/ 22 w 109"/>
                <a:gd name="T33" fmla="*/ 0 h 78"/>
                <a:gd name="T34" fmla="*/ 22 w 109"/>
                <a:gd name="T35" fmla="*/ 6 h 78"/>
                <a:gd name="T36" fmla="*/ 21 w 109"/>
                <a:gd name="T37" fmla="*/ 13 h 78"/>
                <a:gd name="T38" fmla="*/ 19 w 109"/>
                <a:gd name="T39" fmla="*/ 23 h 78"/>
                <a:gd name="T40" fmla="*/ 13 w 109"/>
                <a:gd name="T41" fmla="*/ 30 h 78"/>
                <a:gd name="T42" fmla="*/ 10 w 109"/>
                <a:gd name="T43" fmla="*/ 37 h 78"/>
                <a:gd name="T44" fmla="*/ 7 w 109"/>
                <a:gd name="T45" fmla="*/ 44 h 78"/>
                <a:gd name="T46" fmla="*/ 3 w 109"/>
                <a:gd name="T47" fmla="*/ 49 h 78"/>
                <a:gd name="T48" fmla="*/ 0 w 109"/>
                <a:gd name="T49" fmla="*/ 54 h 78"/>
                <a:gd name="T50" fmla="*/ 2 w 109"/>
                <a:gd name="T51" fmla="*/ 55 h 78"/>
                <a:gd name="T52" fmla="*/ 3 w 109"/>
                <a:gd name="T53" fmla="*/ 55 h 78"/>
                <a:gd name="T54" fmla="*/ 7 w 109"/>
                <a:gd name="T55" fmla="*/ 57 h 78"/>
                <a:gd name="T56" fmla="*/ 21 w 109"/>
                <a:gd name="T57" fmla="*/ 65 h 78"/>
                <a:gd name="T58" fmla="*/ 30 w 109"/>
                <a:gd name="T59" fmla="*/ 68 h 78"/>
                <a:gd name="T60" fmla="*/ 41 w 109"/>
                <a:gd name="T61" fmla="*/ 72 h 78"/>
                <a:gd name="T62" fmla="*/ 55 w 109"/>
                <a:gd name="T63" fmla="*/ 74 h 78"/>
                <a:gd name="T64" fmla="*/ 67 w 109"/>
                <a:gd name="T65" fmla="*/ 78 h 78"/>
                <a:gd name="T66" fmla="*/ 80 w 109"/>
                <a:gd name="T67" fmla="*/ 80 h 78"/>
                <a:gd name="T68" fmla="*/ 90 w 109"/>
                <a:gd name="T69" fmla="*/ 82 h 78"/>
                <a:gd name="T70" fmla="*/ 98 w 109"/>
                <a:gd name="T71" fmla="*/ 83 h 78"/>
                <a:gd name="T72" fmla="*/ 106 w 109"/>
                <a:gd name="T73" fmla="*/ 84 h 78"/>
                <a:gd name="T74" fmla="*/ 111 w 109"/>
                <a:gd name="T75" fmla="*/ 81 h 78"/>
                <a:gd name="T76" fmla="*/ 113 w 109"/>
                <a:gd name="T77" fmla="*/ 76 h 78"/>
                <a:gd name="T78" fmla="*/ 115 w 109"/>
                <a:gd name="T79" fmla="*/ 72 h 78"/>
                <a:gd name="T80" fmla="*/ 118 w 109"/>
                <a:gd name="T81" fmla="*/ 6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78"/>
                <a:gd name="T125" fmla="*/ 109 w 10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78">
                  <a:moveTo>
                    <a:pt x="106" y="61"/>
                  </a:moveTo>
                  <a:lnTo>
                    <a:pt x="108" y="57"/>
                  </a:lnTo>
                  <a:lnTo>
                    <a:pt x="109" y="51"/>
                  </a:lnTo>
                  <a:lnTo>
                    <a:pt x="109" y="46"/>
                  </a:lnTo>
                  <a:lnTo>
                    <a:pt x="109" y="42"/>
                  </a:lnTo>
                  <a:lnTo>
                    <a:pt x="102" y="38"/>
                  </a:lnTo>
                  <a:lnTo>
                    <a:pt x="93" y="34"/>
                  </a:lnTo>
                  <a:lnTo>
                    <a:pt x="83" y="28"/>
                  </a:lnTo>
                  <a:lnTo>
                    <a:pt x="71" y="22"/>
                  </a:lnTo>
                  <a:lnTo>
                    <a:pt x="61" y="16"/>
                  </a:lnTo>
                  <a:lnTo>
                    <a:pt x="51" y="12"/>
                  </a:lnTo>
                  <a:lnTo>
                    <a:pt x="45" y="8"/>
                  </a:lnTo>
                  <a:lnTo>
                    <a:pt x="41" y="7"/>
                  </a:lnTo>
                  <a:lnTo>
                    <a:pt x="36" y="5"/>
                  </a:lnTo>
                  <a:lnTo>
                    <a:pt x="32" y="4"/>
                  </a:lnTo>
                  <a:lnTo>
                    <a:pt x="26" y="1"/>
                  </a:lnTo>
                  <a:lnTo>
                    <a:pt x="19" y="0"/>
                  </a:lnTo>
                  <a:lnTo>
                    <a:pt x="19" y="6"/>
                  </a:lnTo>
                  <a:lnTo>
                    <a:pt x="18" y="13"/>
                  </a:lnTo>
                  <a:lnTo>
                    <a:pt x="16" y="20"/>
                  </a:lnTo>
                  <a:lnTo>
                    <a:pt x="13" y="27"/>
                  </a:lnTo>
                  <a:lnTo>
                    <a:pt x="10" y="34"/>
                  </a:lnTo>
                  <a:lnTo>
                    <a:pt x="7" y="41"/>
                  </a:lnTo>
                  <a:lnTo>
                    <a:pt x="3" y="46"/>
                  </a:lnTo>
                  <a:lnTo>
                    <a:pt x="0" y="51"/>
                  </a:lnTo>
                  <a:lnTo>
                    <a:pt x="2" y="52"/>
                  </a:lnTo>
                  <a:lnTo>
                    <a:pt x="3" y="52"/>
                  </a:lnTo>
                  <a:lnTo>
                    <a:pt x="7" y="54"/>
                  </a:lnTo>
                  <a:lnTo>
                    <a:pt x="18" y="59"/>
                  </a:lnTo>
                  <a:lnTo>
                    <a:pt x="27" y="62"/>
                  </a:lnTo>
                  <a:lnTo>
                    <a:pt x="38" y="66"/>
                  </a:lnTo>
                  <a:lnTo>
                    <a:pt x="49" y="68"/>
                  </a:lnTo>
                  <a:lnTo>
                    <a:pt x="61" y="72"/>
                  </a:lnTo>
                  <a:lnTo>
                    <a:pt x="71" y="74"/>
                  </a:lnTo>
                  <a:lnTo>
                    <a:pt x="81" y="76"/>
                  </a:lnTo>
                  <a:lnTo>
                    <a:pt x="89" y="77"/>
                  </a:lnTo>
                  <a:lnTo>
                    <a:pt x="95" y="78"/>
                  </a:lnTo>
                  <a:lnTo>
                    <a:pt x="99" y="75"/>
                  </a:lnTo>
                  <a:lnTo>
                    <a:pt x="101" y="70"/>
                  </a:lnTo>
                  <a:lnTo>
                    <a:pt x="103" y="66"/>
                  </a:lnTo>
                  <a:lnTo>
                    <a:pt x="106" y="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3428401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5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5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5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5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5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5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549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5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altLang="x-none"/>
              <a:t>Utility</a:t>
            </a:r>
          </a:p>
        </p:txBody>
      </p:sp>
      <p:sp>
        <p:nvSpPr>
          <p:cNvPr id="576515" name="Rectangle 3"/>
          <p:cNvSpPr>
            <a:spLocks noGrp="1" noChangeArrowheads="1"/>
          </p:cNvSpPr>
          <p:nvPr>
            <p:ph type="body" idx="1"/>
          </p:nvPr>
        </p:nvSpPr>
        <p:spPr>
          <a:xfrm>
            <a:off x="291464" y="2134665"/>
            <a:ext cx="8561070" cy="4185761"/>
          </a:xfrm>
        </p:spPr>
        <p:txBody>
          <a:bodyPr>
            <a:normAutofit fontScale="92500"/>
          </a:bodyPr>
          <a:lstStyle/>
          <a:p>
            <a:pPr eaLnBrk="1" hangingPunct="1"/>
            <a:r>
              <a:rPr lang="en-US" altLang="x-none" sz="2600" dirty="0"/>
              <a:t>Anonymization is meaningless if </a:t>
            </a:r>
            <a:r>
              <a:rPr lang="en-US" altLang="x-none" sz="2600" dirty="0">
                <a:solidFill>
                  <a:srgbClr val="CC3300"/>
                </a:solidFill>
              </a:rPr>
              <a:t>utility</a:t>
            </a:r>
            <a:r>
              <a:rPr lang="en-US" altLang="x-none" sz="2600" dirty="0"/>
              <a:t> of data not considered</a:t>
            </a:r>
          </a:p>
          <a:p>
            <a:pPr lvl="1" eaLnBrk="1" hangingPunct="1"/>
            <a:r>
              <a:rPr lang="en-US" altLang="x-none" sz="2400" dirty="0"/>
              <a:t>The empty data set has perfect privacy, but no utility</a:t>
            </a:r>
          </a:p>
          <a:p>
            <a:pPr lvl="1" eaLnBrk="1" hangingPunct="1"/>
            <a:r>
              <a:rPr lang="en-US" altLang="x-none" sz="2400" dirty="0"/>
              <a:t>The original data has full utility, but no privacy</a:t>
            </a:r>
          </a:p>
          <a:p>
            <a:pPr lvl="1" eaLnBrk="1" hangingPunct="1"/>
            <a:endParaRPr lang="en-US" altLang="x-none" sz="2400" dirty="0"/>
          </a:p>
          <a:p>
            <a:pPr eaLnBrk="1" hangingPunct="1"/>
            <a:r>
              <a:rPr lang="en-US" altLang="x-none" sz="2600" dirty="0"/>
              <a:t>What is “</a:t>
            </a:r>
            <a:r>
              <a:rPr lang="en-US" altLang="x-none" sz="2600" dirty="0">
                <a:solidFill>
                  <a:srgbClr val="CC3300"/>
                </a:solidFill>
              </a:rPr>
              <a:t>utility</a:t>
            </a:r>
            <a:r>
              <a:rPr lang="en-US" altLang="x-none" sz="2600" dirty="0"/>
              <a:t>”?  Depends what the application is…</a:t>
            </a:r>
          </a:p>
          <a:p>
            <a:pPr lvl="1" eaLnBrk="1" hangingPunct="1"/>
            <a:r>
              <a:rPr lang="en-US" altLang="x-none" sz="2400" dirty="0"/>
              <a:t>For fixed query set, can look at max, average distortion</a:t>
            </a:r>
          </a:p>
          <a:p>
            <a:pPr lvl="1" eaLnBrk="1" hangingPunct="1"/>
            <a:r>
              <a:rPr lang="en-US" altLang="x-none" sz="2400" dirty="0"/>
              <a:t>Problem for publishing: want to support unknown applications!</a:t>
            </a:r>
          </a:p>
          <a:p>
            <a:pPr lvl="1" eaLnBrk="1" hangingPunct="1"/>
            <a:r>
              <a:rPr lang="en-US" altLang="x-none" sz="2400" dirty="0"/>
              <a:t>Need some way to </a:t>
            </a:r>
            <a:r>
              <a:rPr lang="en-US" altLang="x-none" sz="2400" dirty="0">
                <a:solidFill>
                  <a:srgbClr val="CC3300"/>
                </a:solidFill>
              </a:rPr>
              <a:t>quantify</a:t>
            </a:r>
            <a:r>
              <a:rPr lang="en-US" altLang="x-none" sz="2400" dirty="0"/>
              <a:t> utility of alternate anonymizations</a:t>
            </a:r>
          </a:p>
        </p:txBody>
      </p:sp>
    </p:spTree>
    <p:extLst>
      <p:ext uri="{BB962C8B-B14F-4D97-AF65-F5344CB8AC3E}">
        <p14:creationId xmlns:p14="http://schemas.microsoft.com/office/powerpoint/2010/main" val="2533113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65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65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6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79" y="841377"/>
            <a:ext cx="509143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 </a:t>
            </a:r>
            <a:r>
              <a:rPr sz="4000" spc="-5" dirty="0"/>
              <a:t>is not</a:t>
            </a:r>
            <a:r>
              <a:rPr sz="4000" spc="-70" dirty="0"/>
              <a:t> </a:t>
            </a:r>
            <a:r>
              <a:rPr sz="4000" spc="-10" dirty="0"/>
              <a:t>Anonymity</a:t>
            </a:r>
            <a:endParaRPr sz="4000"/>
          </a:p>
        </p:txBody>
      </p:sp>
      <p:sp>
        <p:nvSpPr>
          <p:cNvPr id="3" name="object 3"/>
          <p:cNvSpPr txBox="1"/>
          <p:nvPr/>
        </p:nvSpPr>
        <p:spPr>
          <a:xfrm>
            <a:off x="351916" y="2041364"/>
            <a:ext cx="8439150" cy="3677930"/>
          </a:xfrm>
          <a:prstGeom prst="rect">
            <a:avLst/>
          </a:prstGeom>
        </p:spPr>
        <p:txBody>
          <a:bodyPr vert="horz" wrap="square" lIns="0" tIns="12700" rIns="0" bIns="0" rtlCol="0">
            <a:spAutoFit/>
          </a:bodyPr>
          <a:lstStyle/>
          <a:p>
            <a:pPr marL="355600" marR="474345" indent="-342900">
              <a:lnSpc>
                <a:spcPct val="100000"/>
              </a:lnSpc>
              <a:spcBef>
                <a:spcPts val="100"/>
              </a:spcBef>
              <a:buFont typeface="Arial"/>
              <a:buChar char="•"/>
              <a:tabLst>
                <a:tab pos="354965" algn="l"/>
                <a:tab pos="355600" algn="l"/>
              </a:tabLst>
            </a:pPr>
            <a:r>
              <a:rPr sz="2400" spc="-30" dirty="0">
                <a:latin typeface="Calibri"/>
                <a:cs typeface="Calibri"/>
              </a:rPr>
              <a:t>Bob</a:t>
            </a:r>
            <a:r>
              <a:rPr lang="en-US" sz="2400" spc="-30" dirty="0">
                <a:latin typeface="Calibri"/>
                <a:cs typeface="Calibri"/>
              </a:rPr>
              <a:t>'</a:t>
            </a:r>
            <a:r>
              <a:rPr sz="2400" spc="-30" dirty="0">
                <a:latin typeface="Calibri"/>
                <a:cs typeface="Calibri"/>
              </a:rPr>
              <a:t>s </a:t>
            </a:r>
            <a:r>
              <a:rPr sz="2400" spc="-20" dirty="0">
                <a:latin typeface="Calibri"/>
                <a:cs typeface="Calibri"/>
              </a:rPr>
              <a:t>record </a:t>
            </a:r>
            <a:r>
              <a:rPr sz="2400" dirty="0">
                <a:latin typeface="Calibri"/>
                <a:cs typeface="Calibri"/>
              </a:rPr>
              <a:t>is </a:t>
            </a:r>
            <a:r>
              <a:rPr sz="2400" spc="-5" dirty="0">
                <a:latin typeface="Calibri"/>
                <a:cs typeface="Calibri"/>
              </a:rPr>
              <a:t>indistinguishable </a:t>
            </a:r>
            <a:r>
              <a:rPr sz="2400" spc="-15" dirty="0">
                <a:latin typeface="Calibri"/>
                <a:cs typeface="Calibri"/>
              </a:rPr>
              <a:t>from records </a:t>
            </a:r>
            <a:r>
              <a:rPr sz="2400" spc="-10" dirty="0">
                <a:latin typeface="Calibri"/>
                <a:cs typeface="Calibri"/>
              </a:rPr>
              <a:t>of </a:t>
            </a:r>
            <a:r>
              <a:rPr sz="2400" spc="-5" dirty="0">
                <a:latin typeface="Calibri"/>
                <a:cs typeface="Calibri"/>
              </a:rPr>
              <a:t>other Cancer  </a:t>
            </a:r>
            <a:r>
              <a:rPr sz="2400" spc="-10" dirty="0">
                <a:latin typeface="Calibri"/>
                <a:cs typeface="Calibri"/>
              </a:rPr>
              <a:t>patients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35" dirty="0">
                <a:latin typeface="Calibri"/>
                <a:cs typeface="Calibri"/>
              </a:rPr>
              <a:t>We </a:t>
            </a:r>
            <a:r>
              <a:rPr sz="2000" spc="-5" dirty="0">
                <a:latin typeface="Calibri"/>
                <a:cs typeface="Calibri"/>
              </a:rPr>
              <a:t>can </a:t>
            </a:r>
            <a:r>
              <a:rPr sz="2000" spc="-15" dirty="0">
                <a:latin typeface="Calibri"/>
                <a:cs typeface="Calibri"/>
              </a:rPr>
              <a:t>infer </a:t>
            </a:r>
            <a:r>
              <a:rPr sz="2000" dirty="0">
                <a:latin typeface="Calibri"/>
                <a:cs typeface="Calibri"/>
              </a:rPr>
              <a:t>Bob </a:t>
            </a:r>
            <a:r>
              <a:rPr sz="2000" spc="-5" dirty="0">
                <a:latin typeface="Calibri"/>
                <a:cs typeface="Calibri"/>
              </a:rPr>
              <a:t>has Cancer</a:t>
            </a:r>
            <a:r>
              <a:rPr sz="2000" dirty="0">
                <a:latin typeface="Calibri"/>
                <a:cs typeface="Calibri"/>
              </a:rPr>
              <a:t> !</a:t>
            </a:r>
          </a:p>
          <a:p>
            <a:pPr lvl="1">
              <a:lnSpc>
                <a:spcPct val="100000"/>
              </a:lnSpc>
              <a:spcBef>
                <a:spcPts val="35"/>
              </a:spcBef>
              <a:buFont typeface="Arial"/>
              <a:buChar char="–"/>
            </a:pPr>
            <a:endParaRPr sz="2950" dirty="0">
              <a:latin typeface="Times New Roman"/>
              <a:cs typeface="Times New Roman"/>
            </a:endParaRPr>
          </a:p>
          <a:p>
            <a:pPr marL="355600" indent="-342900">
              <a:lnSpc>
                <a:spcPct val="100000"/>
              </a:lnSpc>
              <a:buFont typeface="Arial"/>
              <a:buChar char="•"/>
              <a:tabLst>
                <a:tab pos="354965" algn="l"/>
                <a:tab pos="355600" algn="l"/>
              </a:tabLst>
            </a:pPr>
            <a:r>
              <a:rPr sz="2400" spc="-5" dirty="0">
                <a:latin typeface="Calibri"/>
                <a:cs typeface="Calibri"/>
              </a:rPr>
              <a:t>“New </a:t>
            </a:r>
            <a:r>
              <a:rPr sz="2400" spc="-10" dirty="0">
                <a:latin typeface="Calibri"/>
                <a:cs typeface="Calibri"/>
              </a:rPr>
              <a:t>Information”</a:t>
            </a:r>
            <a:r>
              <a:rPr sz="2400" spc="-50" dirty="0">
                <a:latin typeface="Calibri"/>
                <a:cs typeface="Calibri"/>
              </a:rPr>
              <a:t> </a:t>
            </a:r>
            <a:r>
              <a:rPr sz="2400" spc="-5" dirty="0">
                <a:latin typeface="Calibri"/>
                <a:cs typeface="Calibri"/>
              </a:rPr>
              <a:t>principle</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Privacy </a:t>
            </a:r>
            <a:r>
              <a:rPr sz="2000" dirty="0">
                <a:latin typeface="Calibri"/>
                <a:cs typeface="Calibri"/>
              </a:rPr>
              <a:t>is </a:t>
            </a:r>
            <a:r>
              <a:rPr sz="2000" spc="-5" dirty="0">
                <a:latin typeface="Calibri"/>
                <a:cs typeface="Calibri"/>
              </a:rPr>
              <a:t>breached </a:t>
            </a:r>
            <a:r>
              <a:rPr sz="2000" dirty="0">
                <a:latin typeface="Calibri"/>
                <a:cs typeface="Calibri"/>
              </a:rPr>
              <a:t>if </a:t>
            </a:r>
            <a:r>
              <a:rPr sz="2000" spc="-5" dirty="0">
                <a:latin typeface="Calibri"/>
                <a:cs typeface="Calibri"/>
              </a:rPr>
              <a:t>releasing </a:t>
            </a:r>
            <a:r>
              <a:rPr sz="2000" dirty="0">
                <a:latin typeface="Calibri"/>
                <a:cs typeface="Calibri"/>
              </a:rPr>
              <a:t>D </a:t>
            </a:r>
            <a:r>
              <a:rPr sz="2000" spc="-5" dirty="0">
                <a:latin typeface="Calibri"/>
                <a:cs typeface="Calibri"/>
              </a:rPr>
              <a:t>(or f(D)) </a:t>
            </a:r>
            <a:r>
              <a:rPr sz="2000" spc="-10" dirty="0">
                <a:latin typeface="Calibri"/>
                <a:cs typeface="Calibri"/>
              </a:rPr>
              <a:t>allows </a:t>
            </a:r>
            <a:r>
              <a:rPr sz="2000" spc="-5" dirty="0">
                <a:latin typeface="Calibri"/>
                <a:cs typeface="Calibri"/>
              </a:rPr>
              <a:t>an </a:t>
            </a:r>
            <a:r>
              <a:rPr sz="2000" spc="-10" dirty="0">
                <a:latin typeface="Calibri"/>
                <a:cs typeface="Calibri"/>
              </a:rPr>
              <a:t>adversary </a:t>
            </a:r>
            <a:r>
              <a:rPr sz="2000" spc="-15" dirty="0">
                <a:latin typeface="Calibri"/>
                <a:cs typeface="Calibri"/>
              </a:rPr>
              <a:t>to</a:t>
            </a:r>
            <a:r>
              <a:rPr sz="2000" spc="50" dirty="0">
                <a:latin typeface="Calibri"/>
                <a:cs typeface="Calibri"/>
              </a:rPr>
              <a:t> </a:t>
            </a:r>
            <a:r>
              <a:rPr sz="2000" spc="-5" dirty="0">
                <a:latin typeface="Calibri"/>
                <a:cs typeface="Calibri"/>
              </a:rPr>
              <a:t>learn</a:t>
            </a:r>
            <a:endParaRPr sz="2000" dirty="0">
              <a:latin typeface="Calibri"/>
              <a:cs typeface="Calibri"/>
            </a:endParaRPr>
          </a:p>
          <a:p>
            <a:pPr marL="756285">
              <a:lnSpc>
                <a:spcPct val="100000"/>
              </a:lnSpc>
            </a:pPr>
            <a:r>
              <a:rPr sz="2000" spc="-10" dirty="0">
                <a:latin typeface="Calibri"/>
                <a:cs typeface="Calibri"/>
              </a:rPr>
              <a:t>sufficient </a:t>
            </a:r>
            <a:r>
              <a:rPr sz="2000" spc="-5" dirty="0">
                <a:latin typeface="Calibri"/>
                <a:cs typeface="Calibri"/>
              </a:rPr>
              <a:t>new</a:t>
            </a:r>
            <a:r>
              <a:rPr sz="2000" dirty="0">
                <a:latin typeface="Calibri"/>
                <a:cs typeface="Calibri"/>
              </a:rPr>
              <a:t> </a:t>
            </a:r>
            <a:r>
              <a:rPr sz="2000" spc="-10" dirty="0">
                <a:latin typeface="Calibri"/>
                <a:cs typeface="Calibri"/>
              </a:rPr>
              <a:t>information.</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i="1" dirty="0">
                <a:latin typeface="Calibri"/>
                <a:cs typeface="Calibri"/>
              </a:rPr>
              <a:t>= </a:t>
            </a:r>
            <a:r>
              <a:rPr sz="2000" i="1" spc="-10" dirty="0">
                <a:latin typeface="Calibri"/>
                <a:cs typeface="Calibri"/>
              </a:rPr>
              <a:t>distance(adversary</a:t>
            </a:r>
            <a:r>
              <a:rPr lang="en-US" sz="2000" i="1" spc="-10" dirty="0">
                <a:latin typeface="Calibri"/>
                <a:cs typeface="Calibri"/>
              </a:rPr>
              <a:t>'</a:t>
            </a:r>
            <a:r>
              <a:rPr sz="2000" i="1" spc="-10" dirty="0">
                <a:latin typeface="Calibri"/>
                <a:cs typeface="Calibri"/>
              </a:rPr>
              <a:t>s </a:t>
            </a:r>
            <a:r>
              <a:rPr sz="2000" i="1" spc="-5" dirty="0">
                <a:latin typeface="Calibri"/>
                <a:cs typeface="Calibri"/>
              </a:rPr>
              <a:t>prior</a:t>
            </a:r>
            <a:r>
              <a:rPr sz="2000" i="1" spc="-114" dirty="0">
                <a:latin typeface="Calibri"/>
                <a:cs typeface="Calibri"/>
              </a:rPr>
              <a:t> </a:t>
            </a:r>
            <a:r>
              <a:rPr sz="2000" i="1" spc="-15" dirty="0">
                <a:latin typeface="Calibri"/>
                <a:cs typeface="Calibri"/>
              </a:rPr>
              <a:t>belief,</a:t>
            </a:r>
            <a:r>
              <a:rPr lang="en-US" sz="2000" dirty="0">
                <a:latin typeface="Calibri"/>
                <a:cs typeface="Calibri"/>
              </a:rPr>
              <a:t>                         		                                            </a:t>
            </a:r>
            <a:r>
              <a:rPr sz="2000" i="1" spc="-10" dirty="0">
                <a:latin typeface="Calibri"/>
                <a:cs typeface="Calibri"/>
              </a:rPr>
              <a:t>adversary</a:t>
            </a:r>
            <a:r>
              <a:rPr lang="en-US" sz="2000" i="1" spc="-10" dirty="0">
                <a:latin typeface="Calibri"/>
                <a:cs typeface="Calibri"/>
              </a:rPr>
              <a:t>'</a:t>
            </a:r>
            <a:r>
              <a:rPr sz="2000" i="1" spc="-10" dirty="0">
                <a:latin typeface="Calibri"/>
                <a:cs typeface="Calibri"/>
              </a:rPr>
              <a:t>s posterior </a:t>
            </a:r>
            <a:r>
              <a:rPr sz="2000" i="1" spc="-5" dirty="0">
                <a:latin typeface="Calibri"/>
                <a:cs typeface="Calibri"/>
              </a:rPr>
              <a:t>belief</a:t>
            </a:r>
            <a:r>
              <a:rPr sz="2000" i="1" spc="-45" dirty="0">
                <a:latin typeface="Calibri"/>
                <a:cs typeface="Calibri"/>
              </a:rPr>
              <a:t> </a:t>
            </a:r>
            <a:r>
              <a:rPr sz="2000" i="1" spc="-10" dirty="0">
                <a:latin typeface="Calibri"/>
                <a:cs typeface="Calibri"/>
              </a:rPr>
              <a:t>after</a:t>
            </a:r>
            <a:r>
              <a:rPr lang="en-US" sz="2000" dirty="0">
                <a:latin typeface="Calibri"/>
                <a:cs typeface="Calibri"/>
              </a:rPr>
              <a:t> </a:t>
            </a:r>
            <a:r>
              <a:rPr sz="2000" i="1" spc="-5" dirty="0">
                <a:latin typeface="Calibri"/>
                <a:cs typeface="Calibri"/>
              </a:rPr>
              <a:t>seeing</a:t>
            </a:r>
            <a:r>
              <a:rPr sz="2000" i="1" spc="-50" dirty="0">
                <a:latin typeface="Calibri"/>
                <a:cs typeface="Calibri"/>
              </a:rPr>
              <a:t> </a:t>
            </a:r>
            <a:r>
              <a:rPr sz="2000" i="1" spc="-5" dirty="0">
                <a:latin typeface="Calibri"/>
                <a:cs typeface="Calibri"/>
              </a:rPr>
              <a:t>D)</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spc="-5" dirty="0">
                <a:latin typeface="Calibri"/>
                <a:cs typeface="Calibri"/>
              </a:rPr>
              <a:t>can</a:t>
            </a:r>
            <a:r>
              <a:rPr lang="en-US" sz="2000" spc="-5" dirty="0">
                <a:latin typeface="Calibri"/>
                <a:cs typeface="Calibri"/>
              </a:rPr>
              <a:t>'</a:t>
            </a:r>
            <a:r>
              <a:rPr sz="2000" spc="-5" dirty="0">
                <a:latin typeface="Calibri"/>
                <a:cs typeface="Calibri"/>
              </a:rPr>
              <a:t>t be </a:t>
            </a:r>
            <a:r>
              <a:rPr sz="2000" dirty="0">
                <a:latin typeface="Calibri"/>
                <a:cs typeface="Calibri"/>
              </a:rPr>
              <a:t>0 </a:t>
            </a:r>
            <a:r>
              <a:rPr sz="2000" spc="-5" dirty="0">
                <a:latin typeface="Calibri"/>
                <a:cs typeface="Calibri"/>
              </a:rPr>
              <a:t>if </a:t>
            </a:r>
            <a:r>
              <a:rPr sz="2000" dirty="0">
                <a:latin typeface="Calibri"/>
                <a:cs typeface="Calibri"/>
              </a:rPr>
              <a:t>the </a:t>
            </a:r>
            <a:r>
              <a:rPr sz="2000" spc="-5" dirty="0">
                <a:latin typeface="Calibri"/>
                <a:cs typeface="Calibri"/>
              </a:rPr>
              <a:t>output </a:t>
            </a:r>
            <a:r>
              <a:rPr sz="2000" dirty="0">
                <a:latin typeface="Calibri"/>
                <a:cs typeface="Calibri"/>
              </a:rPr>
              <a:t>D </a:t>
            </a:r>
            <a:r>
              <a:rPr sz="2000" spc="-5" dirty="0">
                <a:latin typeface="Calibri"/>
                <a:cs typeface="Calibri"/>
              </a:rPr>
              <a:t>or f(D) should be</a:t>
            </a:r>
            <a:r>
              <a:rPr sz="2000" spc="-95" dirty="0">
                <a:latin typeface="Calibri"/>
                <a:cs typeface="Calibri"/>
              </a:rPr>
              <a:t> </a:t>
            </a:r>
            <a:r>
              <a:rPr sz="2000" spc="-5" dirty="0">
                <a:latin typeface="Calibri"/>
                <a:cs typeface="Calibri"/>
              </a:rPr>
              <a:t>useful.</a:t>
            </a:r>
            <a:endParaRPr sz="2000" dirty="0">
              <a:latin typeface="Calibri"/>
              <a:cs typeface="Calibri"/>
            </a:endParaRPr>
          </a:p>
        </p:txBody>
      </p:sp>
    </p:spTree>
    <p:extLst>
      <p:ext uri="{BB962C8B-B14F-4D97-AF65-F5344CB8AC3E}">
        <p14:creationId xmlns:p14="http://schemas.microsoft.com/office/powerpoint/2010/main" val="27595659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706934"/>
            <a:ext cx="383667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a:t>
            </a:r>
            <a:r>
              <a:rPr sz="4000" spc="-80" dirty="0"/>
              <a:t> </a:t>
            </a:r>
            <a:r>
              <a:rPr sz="4000" spc="-10" dirty="0"/>
              <a:t>Definitions</a:t>
            </a:r>
            <a:endParaRPr sz="4000"/>
          </a:p>
        </p:txBody>
      </p:sp>
      <p:sp>
        <p:nvSpPr>
          <p:cNvPr id="3" name="object 3"/>
          <p:cNvSpPr txBox="1"/>
          <p:nvPr/>
        </p:nvSpPr>
        <p:spPr>
          <a:xfrm>
            <a:off x="268935" y="1614369"/>
            <a:ext cx="8355330" cy="4295775"/>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15" dirty="0">
                <a:latin typeface="Calibri"/>
                <a:cs typeface="Calibri"/>
              </a:rPr>
              <a:t>Many </a:t>
            </a:r>
            <a:r>
              <a:rPr sz="2400" spc="-10" dirty="0">
                <a:latin typeface="Calibri"/>
                <a:cs typeface="Calibri"/>
              </a:rPr>
              <a:t>privacy definitions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20" dirty="0">
                <a:latin typeface="Calibri"/>
                <a:cs typeface="Calibri"/>
              </a:rPr>
              <a:t>L-diversity, </a:t>
            </a:r>
            <a:r>
              <a:rPr sz="2000" spc="-5" dirty="0">
                <a:latin typeface="Calibri"/>
                <a:cs typeface="Calibri"/>
              </a:rPr>
              <a:t>T-closeness, M-invariance, </a:t>
            </a:r>
            <a:r>
              <a:rPr sz="2000" b="1" spc="-5" dirty="0">
                <a:latin typeface="Calibri"/>
                <a:cs typeface="Calibri"/>
              </a:rPr>
              <a:t>ε- </a:t>
            </a:r>
            <a:r>
              <a:rPr sz="2000" b="1" spc="-10" dirty="0">
                <a:latin typeface="Calibri"/>
                <a:cs typeface="Calibri"/>
              </a:rPr>
              <a:t>Differential </a:t>
            </a:r>
            <a:r>
              <a:rPr sz="2000" b="1" spc="-20" dirty="0">
                <a:latin typeface="Calibri"/>
                <a:cs typeface="Calibri"/>
              </a:rPr>
              <a:t>privacy, </a:t>
            </a:r>
            <a:r>
              <a:rPr sz="2000" dirty="0">
                <a:latin typeface="Calibri"/>
                <a:cs typeface="Calibri"/>
              </a:rPr>
              <a:t>E- </a:t>
            </a:r>
            <a:r>
              <a:rPr sz="2000" spc="-25" dirty="0">
                <a:latin typeface="Calibri"/>
                <a:cs typeface="Calibri"/>
              </a:rPr>
              <a:t>Privacy,</a:t>
            </a:r>
            <a:r>
              <a:rPr sz="2000" spc="90" dirty="0">
                <a:latin typeface="Calibri"/>
                <a:cs typeface="Calibri"/>
              </a:rPr>
              <a:t> </a:t>
            </a:r>
            <a:r>
              <a:rPr sz="2000" dirty="0">
                <a:latin typeface="Calibri"/>
                <a:cs typeface="Calibri"/>
              </a:rPr>
              <a:t>…</a:t>
            </a:r>
          </a:p>
          <a:p>
            <a:pPr marL="355600" indent="-342900">
              <a:lnSpc>
                <a:spcPct val="100000"/>
              </a:lnSpc>
              <a:spcBef>
                <a:spcPts val="550"/>
              </a:spcBef>
              <a:buFont typeface="Arial"/>
              <a:buChar char="•"/>
              <a:tabLst>
                <a:tab pos="354965" algn="l"/>
                <a:tab pos="355600" algn="l"/>
              </a:tabLst>
            </a:pPr>
            <a:r>
              <a:rPr sz="2400" spc="-10" dirty="0">
                <a:latin typeface="Calibri"/>
                <a:cs typeface="Calibri"/>
              </a:rPr>
              <a:t>Definitions </a:t>
            </a:r>
            <a:r>
              <a:rPr sz="2400" spc="-20" dirty="0">
                <a:latin typeface="Calibri"/>
                <a:cs typeface="Calibri"/>
              </a:rPr>
              <a:t>differs</a:t>
            </a:r>
            <a:r>
              <a:rPr sz="2400" spc="-25" dirty="0">
                <a:latin typeface="Calibri"/>
                <a:cs typeface="Calibri"/>
              </a:rPr>
              <a:t> </a:t>
            </a:r>
            <a:r>
              <a:rPr sz="2400" dirty="0">
                <a:latin typeface="Calibri"/>
                <a:cs typeface="Calibri"/>
              </a:rPr>
              <a:t>in</a:t>
            </a: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What </a:t>
            </a:r>
            <a:r>
              <a:rPr sz="2000" spc="-10" dirty="0">
                <a:latin typeface="Calibri"/>
                <a:cs typeface="Calibri"/>
              </a:rPr>
              <a:t>information </a:t>
            </a:r>
            <a:r>
              <a:rPr sz="2000" dirty="0">
                <a:latin typeface="Calibri"/>
                <a:cs typeface="Calibri"/>
              </a:rPr>
              <a:t>is </a:t>
            </a:r>
            <a:r>
              <a:rPr sz="2000" spc="-10" dirty="0">
                <a:latin typeface="Calibri"/>
                <a:cs typeface="Calibri"/>
              </a:rPr>
              <a:t>considered sensitive</a:t>
            </a:r>
            <a:endParaRPr sz="2000" dirty="0">
              <a:latin typeface="Calibri"/>
              <a:cs typeface="Calibri"/>
            </a:endParaRPr>
          </a:p>
          <a:p>
            <a:pPr marL="1155700" lvl="2" indent="-228600">
              <a:lnSpc>
                <a:spcPct val="100000"/>
              </a:lnSpc>
              <a:spcBef>
                <a:spcPts val="439"/>
              </a:spcBef>
              <a:buFont typeface="Arial"/>
              <a:buChar char="•"/>
              <a:tabLst>
                <a:tab pos="1155700" algn="l"/>
                <a:tab pos="1156335" algn="l"/>
              </a:tabLst>
            </a:pPr>
            <a:r>
              <a:rPr sz="1800" spc="-5" dirty="0">
                <a:latin typeface="Calibri"/>
                <a:cs typeface="Calibri"/>
              </a:rPr>
              <a:t>Specific </a:t>
            </a:r>
            <a:r>
              <a:rPr sz="1800" spc="-15" dirty="0">
                <a:latin typeface="Calibri"/>
                <a:cs typeface="Calibri"/>
              </a:rPr>
              <a:t>attribute </a:t>
            </a:r>
            <a:r>
              <a:rPr sz="1800" spc="-5" dirty="0">
                <a:latin typeface="Calibri"/>
                <a:cs typeface="Calibri"/>
              </a:rPr>
              <a:t>(disease) vs </a:t>
            </a:r>
            <a:r>
              <a:rPr sz="1800" dirty="0">
                <a:latin typeface="Calibri"/>
                <a:cs typeface="Calibri"/>
              </a:rPr>
              <a:t>all </a:t>
            </a:r>
            <a:r>
              <a:rPr sz="1800" spc="-5" dirty="0">
                <a:latin typeface="Calibri"/>
                <a:cs typeface="Calibri"/>
              </a:rPr>
              <a:t>possible </a:t>
            </a:r>
            <a:r>
              <a:rPr sz="1800" spc="-10" dirty="0">
                <a:latin typeface="Calibri"/>
                <a:cs typeface="Calibri"/>
              </a:rPr>
              <a:t>properties </a:t>
            </a:r>
            <a:r>
              <a:rPr sz="1800" spc="-5" dirty="0">
                <a:latin typeface="Calibri"/>
                <a:cs typeface="Calibri"/>
              </a:rPr>
              <a:t>of an</a:t>
            </a:r>
            <a:r>
              <a:rPr sz="1800" spc="125" dirty="0">
                <a:latin typeface="Calibri"/>
                <a:cs typeface="Calibri"/>
              </a:rPr>
              <a:t> </a:t>
            </a:r>
            <a:r>
              <a:rPr sz="1800" spc="-5" dirty="0">
                <a:latin typeface="Calibri"/>
                <a:cs typeface="Calibri"/>
              </a:rPr>
              <a:t>individual</a:t>
            </a:r>
            <a:endParaRPr sz="1800" dirty="0">
              <a:latin typeface="Calibri"/>
              <a:cs typeface="Calibri"/>
            </a:endParaRPr>
          </a:p>
          <a:p>
            <a:pPr marL="756285" lvl="1" indent="-286385">
              <a:lnSpc>
                <a:spcPct val="100000"/>
              </a:lnSpc>
              <a:spcBef>
                <a:spcPts val="470"/>
              </a:spcBef>
              <a:buFont typeface="Arial"/>
              <a:buChar char="–"/>
              <a:tabLst>
                <a:tab pos="756285" algn="l"/>
                <a:tab pos="756920" algn="l"/>
              </a:tabLst>
            </a:pPr>
            <a:r>
              <a:rPr sz="2000" spc="-5" dirty="0">
                <a:latin typeface="Calibri"/>
                <a:cs typeface="Calibri"/>
              </a:rPr>
              <a:t>What </a:t>
            </a:r>
            <a:r>
              <a:rPr sz="2000" dirty="0">
                <a:latin typeface="Calibri"/>
                <a:cs typeface="Calibri"/>
              </a:rPr>
              <a:t>is the </a:t>
            </a:r>
            <a:r>
              <a:rPr sz="2000" spc="-15" dirty="0">
                <a:latin typeface="Calibri"/>
                <a:cs typeface="Calibri"/>
              </a:rPr>
              <a:t>adversary</a:t>
            </a:r>
            <a:r>
              <a:rPr lang="en-US" sz="2000" spc="-15" dirty="0">
                <a:latin typeface="Calibri"/>
                <a:cs typeface="Calibri"/>
              </a:rPr>
              <a:t>'</a:t>
            </a:r>
            <a:r>
              <a:rPr sz="2000" spc="-15" dirty="0">
                <a:latin typeface="Calibri"/>
                <a:cs typeface="Calibri"/>
              </a:rPr>
              <a:t>s</a:t>
            </a:r>
            <a:r>
              <a:rPr sz="2000" spc="-20" dirty="0">
                <a:latin typeface="Calibri"/>
                <a:cs typeface="Calibri"/>
              </a:rPr>
              <a:t> </a:t>
            </a:r>
            <a:r>
              <a:rPr sz="2000" spc="-5" dirty="0">
                <a:latin typeface="Calibri"/>
                <a:cs typeface="Calibri"/>
              </a:rPr>
              <a:t>prior</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5" dirty="0">
                <a:latin typeface="Calibri"/>
                <a:cs typeface="Calibri"/>
              </a:rPr>
              <a:t>All </a:t>
            </a:r>
            <a:r>
              <a:rPr sz="1800" spc="-10" dirty="0">
                <a:latin typeface="Calibri"/>
                <a:cs typeface="Calibri"/>
              </a:rPr>
              <a:t>values are </a:t>
            </a:r>
            <a:r>
              <a:rPr sz="1800" spc="-5" dirty="0">
                <a:latin typeface="Calibri"/>
                <a:cs typeface="Calibri"/>
              </a:rPr>
              <a:t>equally </a:t>
            </a:r>
            <a:r>
              <a:rPr sz="1800" spc="-15" dirty="0">
                <a:latin typeface="Calibri"/>
                <a:cs typeface="Calibri"/>
              </a:rPr>
              <a:t>likely </a:t>
            </a:r>
            <a:r>
              <a:rPr sz="1800" spc="-10" dirty="0">
                <a:latin typeface="Calibri"/>
                <a:cs typeface="Calibri"/>
              </a:rPr>
              <a:t>vs Adversary knows </a:t>
            </a:r>
            <a:r>
              <a:rPr sz="1800" spc="-5" dirty="0">
                <a:latin typeface="Calibri"/>
                <a:cs typeface="Calibri"/>
              </a:rPr>
              <a:t>everything about all but</a:t>
            </a:r>
            <a:r>
              <a:rPr sz="1800" spc="175" dirty="0">
                <a:latin typeface="Calibri"/>
                <a:cs typeface="Calibri"/>
              </a:rPr>
              <a:t> </a:t>
            </a:r>
            <a:r>
              <a:rPr sz="1800" spc="-5" dirty="0">
                <a:latin typeface="Calibri"/>
                <a:cs typeface="Calibri"/>
              </a:rPr>
              <a:t>one</a:t>
            </a:r>
            <a:endParaRPr sz="1800" dirty="0">
              <a:latin typeface="Calibri"/>
              <a:cs typeface="Calibri"/>
            </a:endParaRPr>
          </a:p>
          <a:p>
            <a:pPr marL="1155700">
              <a:lnSpc>
                <a:spcPct val="100000"/>
              </a:lnSpc>
            </a:pPr>
            <a:r>
              <a:rPr sz="1800" spc="-5" dirty="0">
                <a:latin typeface="Calibri"/>
                <a:cs typeface="Calibri"/>
              </a:rPr>
              <a:t>individuals</a:t>
            </a:r>
            <a:endParaRPr sz="1800" dirty="0">
              <a:latin typeface="Calibri"/>
              <a:cs typeface="Calibri"/>
            </a:endParaRPr>
          </a:p>
          <a:p>
            <a:pPr marL="756285" lvl="1" indent="-286385">
              <a:lnSpc>
                <a:spcPct val="100000"/>
              </a:lnSpc>
              <a:spcBef>
                <a:spcPts val="475"/>
              </a:spcBef>
              <a:buFont typeface="Arial"/>
              <a:buChar char="–"/>
              <a:tabLst>
                <a:tab pos="756285" algn="l"/>
                <a:tab pos="756920" algn="l"/>
              </a:tabLst>
            </a:pPr>
            <a:r>
              <a:rPr sz="2000" spc="-5" dirty="0">
                <a:latin typeface="Calibri"/>
                <a:cs typeface="Calibri"/>
              </a:rPr>
              <a:t>How </a:t>
            </a:r>
            <a:r>
              <a:rPr sz="2000" dirty="0">
                <a:latin typeface="Calibri"/>
                <a:cs typeface="Calibri"/>
              </a:rPr>
              <a:t>is </a:t>
            </a:r>
            <a:r>
              <a:rPr sz="2000" spc="-5" dirty="0">
                <a:latin typeface="Calibri"/>
                <a:cs typeface="Calibri"/>
              </a:rPr>
              <a:t>new </a:t>
            </a:r>
            <a:r>
              <a:rPr sz="2000" spc="-10" dirty="0">
                <a:latin typeface="Calibri"/>
                <a:cs typeface="Calibri"/>
              </a:rPr>
              <a:t>information</a:t>
            </a:r>
            <a:r>
              <a:rPr sz="2000" spc="-30" dirty="0">
                <a:latin typeface="Calibri"/>
                <a:cs typeface="Calibri"/>
              </a:rPr>
              <a:t> </a:t>
            </a:r>
            <a:r>
              <a:rPr sz="2000" spc="-5" dirty="0">
                <a:latin typeface="Calibri"/>
                <a:cs typeface="Calibri"/>
              </a:rPr>
              <a:t>measured</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10" dirty="0">
                <a:latin typeface="Calibri"/>
                <a:cs typeface="Calibri"/>
              </a:rPr>
              <a:t>Information theoretic</a:t>
            </a:r>
            <a:r>
              <a:rPr sz="1800" spc="0" dirty="0">
                <a:latin typeface="Calibri"/>
                <a:cs typeface="Calibri"/>
              </a:rPr>
              <a:t> </a:t>
            </a:r>
            <a:r>
              <a:rPr sz="1800" spc="-5" dirty="0">
                <a:latin typeface="Calibri"/>
                <a:cs typeface="Calibri"/>
              </a:rPr>
              <a:t>measures</a:t>
            </a:r>
            <a:endParaRPr sz="1800" dirty="0">
              <a:latin typeface="Calibri"/>
              <a:cs typeface="Calibri"/>
            </a:endParaRPr>
          </a:p>
          <a:p>
            <a:pPr marL="1205865" lvl="2" indent="-278765">
              <a:lnSpc>
                <a:spcPct val="100000"/>
              </a:lnSpc>
              <a:spcBef>
                <a:spcPts val="430"/>
              </a:spcBef>
              <a:buFont typeface="Arial"/>
              <a:buChar char="•"/>
              <a:tabLst>
                <a:tab pos="1205865" algn="l"/>
                <a:tab pos="1206500" algn="l"/>
              </a:tabLst>
            </a:pPr>
            <a:r>
              <a:rPr sz="1800" spc="-10" dirty="0">
                <a:latin typeface="Calibri"/>
                <a:cs typeface="Calibri"/>
              </a:rPr>
              <a:t>Pointwise absolute</a:t>
            </a:r>
            <a:r>
              <a:rPr sz="1800" spc="35" dirty="0">
                <a:latin typeface="Calibri"/>
                <a:cs typeface="Calibri"/>
              </a:rPr>
              <a:t> </a:t>
            </a:r>
            <a:r>
              <a:rPr sz="1800" spc="-10" dirty="0">
                <a:latin typeface="Calibri"/>
                <a:cs typeface="Calibri"/>
              </a:rPr>
              <a:t>distance</a:t>
            </a:r>
            <a:endParaRPr sz="1800" dirty="0">
              <a:latin typeface="Calibri"/>
              <a:cs typeface="Calibri"/>
            </a:endParaRPr>
          </a:p>
          <a:p>
            <a:pPr marL="1155700" lvl="2" indent="-228600">
              <a:lnSpc>
                <a:spcPct val="100000"/>
              </a:lnSpc>
              <a:spcBef>
                <a:spcPts val="434"/>
              </a:spcBef>
              <a:buFont typeface="Arial"/>
              <a:buChar char="•"/>
              <a:tabLst>
                <a:tab pos="1155700" algn="l"/>
                <a:tab pos="1156335" algn="l"/>
              </a:tabLst>
            </a:pPr>
            <a:r>
              <a:rPr sz="1800" spc="-10" dirty="0">
                <a:latin typeface="Calibri"/>
                <a:cs typeface="Calibri"/>
              </a:rPr>
              <a:t>Pointwise relative</a:t>
            </a:r>
            <a:r>
              <a:rPr sz="1800" spc="10" dirty="0">
                <a:latin typeface="Calibri"/>
                <a:cs typeface="Calibri"/>
              </a:rPr>
              <a:t> </a:t>
            </a:r>
            <a:r>
              <a:rPr sz="1800" spc="-10" dirty="0">
                <a:latin typeface="Calibri"/>
                <a:cs typeface="Calibri"/>
              </a:rPr>
              <a:t>distance</a:t>
            </a:r>
            <a:endParaRPr sz="1800" dirty="0">
              <a:latin typeface="Calibri"/>
              <a:cs typeface="Calibri"/>
            </a:endParaRPr>
          </a:p>
        </p:txBody>
      </p:sp>
    </p:spTree>
    <p:extLst>
      <p:ext uri="{BB962C8B-B14F-4D97-AF65-F5344CB8AC3E}">
        <p14:creationId xmlns:p14="http://schemas.microsoft.com/office/powerpoint/2010/main" val="8435924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31" y="487416"/>
            <a:ext cx="7111893" cy="635000"/>
          </a:xfrm>
          <a:prstGeom prst="rect">
            <a:avLst/>
          </a:prstGeom>
        </p:spPr>
        <p:txBody>
          <a:bodyPr vert="horz" wrap="square" lIns="0" tIns="12065" rIns="0" bIns="0" rtlCol="0">
            <a:spAutoFit/>
          </a:bodyPr>
          <a:lstStyle/>
          <a:p>
            <a:pPr marL="12700">
              <a:lnSpc>
                <a:spcPct val="100000"/>
              </a:lnSpc>
              <a:spcBef>
                <a:spcPts val="95"/>
              </a:spcBef>
            </a:pPr>
            <a:r>
              <a:rPr sz="4000" spc="-5" dirty="0"/>
              <a:t>No </a:t>
            </a:r>
            <a:r>
              <a:rPr sz="4000" spc="-15" dirty="0"/>
              <a:t>Free</a:t>
            </a:r>
            <a:r>
              <a:rPr sz="4000" spc="-60" dirty="0"/>
              <a:t> </a:t>
            </a:r>
            <a:r>
              <a:rPr sz="4000" spc="-10" dirty="0"/>
              <a:t>Lunch</a:t>
            </a:r>
            <a:endParaRPr sz="4000"/>
          </a:p>
        </p:txBody>
      </p:sp>
      <p:sp>
        <p:nvSpPr>
          <p:cNvPr id="3" name="object 3"/>
          <p:cNvSpPr txBox="1"/>
          <p:nvPr/>
        </p:nvSpPr>
        <p:spPr>
          <a:xfrm>
            <a:off x="263095" y="1522256"/>
            <a:ext cx="8187690" cy="267589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20" dirty="0">
                <a:latin typeface="Calibri"/>
                <a:cs typeface="Calibri"/>
              </a:rPr>
              <a:t>Why </a:t>
            </a:r>
            <a:r>
              <a:rPr sz="2400" spc="-10" dirty="0">
                <a:latin typeface="Calibri"/>
                <a:cs typeface="Calibri"/>
              </a:rPr>
              <a:t>can</a:t>
            </a:r>
            <a:r>
              <a:rPr lang="en-US" sz="2400" spc="-10" dirty="0">
                <a:latin typeface="Calibri"/>
                <a:cs typeface="Calibri"/>
              </a:rPr>
              <a:t>'</a:t>
            </a:r>
            <a:r>
              <a:rPr sz="2400" spc="-10" dirty="0">
                <a:latin typeface="Calibri"/>
                <a:cs typeface="Calibri"/>
              </a:rPr>
              <a:t>t </a:t>
            </a:r>
            <a:r>
              <a:rPr sz="2400" spc="-15" dirty="0">
                <a:latin typeface="Calibri"/>
                <a:cs typeface="Calibri"/>
              </a:rPr>
              <a:t>we </a:t>
            </a:r>
            <a:r>
              <a:rPr sz="2400" spc="-20" dirty="0">
                <a:latin typeface="Calibri"/>
                <a:cs typeface="Calibri"/>
              </a:rPr>
              <a:t>have </a:t>
            </a:r>
            <a:r>
              <a:rPr sz="2400" dirty="0">
                <a:latin typeface="Calibri"/>
                <a:cs typeface="Calibri"/>
              </a:rPr>
              <a:t>a </a:t>
            </a:r>
            <a:r>
              <a:rPr sz="2400" spc="-5" dirty="0">
                <a:latin typeface="Calibri"/>
                <a:cs typeface="Calibri"/>
              </a:rPr>
              <a:t>single </a:t>
            </a:r>
            <a:r>
              <a:rPr sz="2400" spc="-10" dirty="0">
                <a:latin typeface="Calibri"/>
                <a:cs typeface="Calibri"/>
              </a:rPr>
              <a:t>definition </a:t>
            </a:r>
            <a:r>
              <a:rPr sz="2400" spc="-20" dirty="0">
                <a:latin typeface="Calibri"/>
                <a:cs typeface="Calibri"/>
              </a:rPr>
              <a:t>for</a:t>
            </a:r>
            <a:r>
              <a:rPr sz="2400" spc="25" dirty="0">
                <a:latin typeface="Calibri"/>
                <a:cs typeface="Calibri"/>
              </a:rPr>
              <a:t> </a:t>
            </a:r>
            <a:r>
              <a:rPr sz="2400" spc="-10" dirty="0">
                <a:latin typeface="Calibri"/>
                <a:cs typeface="Calibri"/>
              </a:rPr>
              <a:t>privacy?</a:t>
            </a:r>
            <a:endParaRPr sz="2400" dirty="0">
              <a:latin typeface="Calibri"/>
              <a:cs typeface="Calibri"/>
            </a:endParaRPr>
          </a:p>
          <a:p>
            <a:pPr marL="756285" marR="85090" indent="-287020">
              <a:lnSpc>
                <a:spcPct val="100000"/>
              </a:lnSpc>
              <a:spcBef>
                <a:spcPts val="509"/>
              </a:spcBef>
              <a:tabLst>
                <a:tab pos="756285" algn="l"/>
              </a:tabLst>
            </a:pPr>
            <a:r>
              <a:rPr sz="2000" dirty="0">
                <a:latin typeface="Arial"/>
                <a:cs typeface="Arial"/>
              </a:rPr>
              <a:t>–	</a:t>
            </a:r>
            <a:r>
              <a:rPr sz="2000" spc="-10" dirty="0">
                <a:latin typeface="Calibri"/>
                <a:cs typeface="Calibri"/>
              </a:rPr>
              <a:t>For every adversarial </a:t>
            </a:r>
            <a:r>
              <a:rPr sz="2000" spc="-5" dirty="0">
                <a:latin typeface="Calibri"/>
                <a:cs typeface="Calibri"/>
              </a:rPr>
              <a:t>prior </a:t>
            </a:r>
            <a:r>
              <a:rPr sz="2000" dirty="0">
                <a:latin typeface="Calibri"/>
                <a:cs typeface="Calibri"/>
              </a:rPr>
              <a:t>and </a:t>
            </a:r>
            <a:r>
              <a:rPr sz="2000" spc="-10" dirty="0">
                <a:latin typeface="Calibri"/>
                <a:cs typeface="Calibri"/>
              </a:rPr>
              <a:t>every property </a:t>
            </a:r>
            <a:r>
              <a:rPr sz="2000" spc="-5" dirty="0">
                <a:latin typeface="Calibri"/>
                <a:cs typeface="Calibri"/>
              </a:rPr>
              <a:t>about an individual, new  </a:t>
            </a:r>
            <a:r>
              <a:rPr sz="2000" spc="-10" dirty="0">
                <a:latin typeface="Calibri"/>
                <a:cs typeface="Calibri"/>
              </a:rPr>
              <a:t>information </a:t>
            </a:r>
            <a:r>
              <a:rPr sz="2000" dirty="0">
                <a:latin typeface="Calibri"/>
                <a:cs typeface="Calibri"/>
              </a:rPr>
              <a:t>is </a:t>
            </a:r>
            <a:r>
              <a:rPr sz="2000" spc="-5" dirty="0">
                <a:latin typeface="Calibri"/>
                <a:cs typeface="Calibri"/>
              </a:rPr>
              <a:t>bounded by some</a:t>
            </a:r>
            <a:r>
              <a:rPr sz="2000" spc="-40" dirty="0">
                <a:latin typeface="Calibri"/>
                <a:cs typeface="Calibri"/>
              </a:rPr>
              <a:t> </a:t>
            </a:r>
            <a:r>
              <a:rPr sz="2000" spc="-10" dirty="0">
                <a:latin typeface="Calibri"/>
                <a:cs typeface="Calibri"/>
              </a:rPr>
              <a:t>constant.</a:t>
            </a:r>
            <a:endParaRPr sz="2000" dirty="0">
              <a:latin typeface="Calibri"/>
              <a:cs typeface="Calibri"/>
            </a:endParaRPr>
          </a:p>
          <a:p>
            <a:pPr>
              <a:lnSpc>
                <a:spcPct val="100000"/>
              </a:lnSpc>
              <a:spcBef>
                <a:spcPts val="40"/>
              </a:spcBef>
            </a:pPr>
            <a:endParaRPr sz="2950" dirty="0">
              <a:latin typeface="Times New Roman"/>
              <a:cs typeface="Times New Roman"/>
            </a:endParaRPr>
          </a:p>
          <a:p>
            <a:pPr marL="355600" marR="5080" indent="-342900">
              <a:lnSpc>
                <a:spcPct val="100000"/>
              </a:lnSpc>
              <a:buFont typeface="Arial"/>
              <a:buChar char="•"/>
              <a:tabLst>
                <a:tab pos="354965" algn="l"/>
                <a:tab pos="355600" algn="l"/>
              </a:tabLst>
            </a:pPr>
            <a:r>
              <a:rPr sz="2400" dirty="0">
                <a:latin typeface="Calibri"/>
                <a:cs typeface="Calibri"/>
              </a:rPr>
              <a:t>No </a:t>
            </a:r>
            <a:r>
              <a:rPr sz="2400" spc="-10" dirty="0">
                <a:latin typeface="Calibri"/>
                <a:cs typeface="Calibri"/>
              </a:rPr>
              <a:t>Free </a:t>
            </a:r>
            <a:r>
              <a:rPr sz="2400" spc="-5" dirty="0">
                <a:latin typeface="Calibri"/>
                <a:cs typeface="Calibri"/>
              </a:rPr>
              <a:t>Lunch </a:t>
            </a:r>
            <a:r>
              <a:rPr sz="2400" spc="-10" dirty="0">
                <a:latin typeface="Calibri"/>
                <a:cs typeface="Calibri"/>
              </a:rPr>
              <a:t>Theorem: </a:t>
            </a:r>
            <a:r>
              <a:rPr sz="2400" spc="-15" dirty="0">
                <a:latin typeface="Calibri"/>
                <a:cs typeface="Calibri"/>
              </a:rPr>
              <a:t>For </a:t>
            </a:r>
            <a:r>
              <a:rPr sz="2400" spc="-5" dirty="0">
                <a:latin typeface="Calibri"/>
                <a:cs typeface="Calibri"/>
              </a:rPr>
              <a:t>every algorithm </a:t>
            </a:r>
            <a:r>
              <a:rPr sz="2400" spc="-10" dirty="0">
                <a:latin typeface="Calibri"/>
                <a:cs typeface="Calibri"/>
              </a:rPr>
              <a:t>that </a:t>
            </a:r>
            <a:r>
              <a:rPr sz="2400" spc="-5" dirty="0">
                <a:latin typeface="Calibri"/>
                <a:cs typeface="Calibri"/>
              </a:rPr>
              <a:t>outputs </a:t>
            </a:r>
            <a:r>
              <a:rPr sz="2400" dirty="0">
                <a:latin typeface="Calibri"/>
                <a:cs typeface="Calibri"/>
              </a:rPr>
              <a:t>a D  with </a:t>
            </a:r>
            <a:r>
              <a:rPr sz="2400" spc="-10" dirty="0">
                <a:latin typeface="Calibri"/>
                <a:cs typeface="Calibri"/>
              </a:rPr>
              <a:t>even </a:t>
            </a:r>
            <a:r>
              <a:rPr sz="2400" dirty="0">
                <a:latin typeface="Calibri"/>
                <a:cs typeface="Calibri"/>
              </a:rPr>
              <a:t>a </a:t>
            </a:r>
            <a:r>
              <a:rPr sz="2400" spc="-10" dirty="0">
                <a:latin typeface="Calibri"/>
                <a:cs typeface="Calibri"/>
              </a:rPr>
              <a:t>sliver </a:t>
            </a:r>
            <a:r>
              <a:rPr sz="2400" spc="-5" dirty="0">
                <a:latin typeface="Calibri"/>
                <a:cs typeface="Calibri"/>
              </a:rPr>
              <a:t>of </a:t>
            </a:r>
            <a:r>
              <a:rPr sz="2400" spc="-25" dirty="0">
                <a:latin typeface="Calibri"/>
                <a:cs typeface="Calibri"/>
              </a:rPr>
              <a:t>utility, </a:t>
            </a:r>
            <a:r>
              <a:rPr sz="2400" spc="-10" dirty="0">
                <a:latin typeface="Calibri"/>
                <a:cs typeface="Calibri"/>
              </a:rPr>
              <a:t>there </a:t>
            </a:r>
            <a:r>
              <a:rPr sz="2400" dirty="0">
                <a:latin typeface="Calibri"/>
                <a:cs typeface="Calibri"/>
              </a:rPr>
              <a:t>is </a:t>
            </a:r>
            <a:r>
              <a:rPr sz="2400" spc="-5" dirty="0">
                <a:latin typeface="Calibri"/>
                <a:cs typeface="Calibri"/>
              </a:rPr>
              <a:t>some </a:t>
            </a:r>
            <a:r>
              <a:rPr sz="2400" spc="-10" dirty="0">
                <a:latin typeface="Calibri"/>
                <a:cs typeface="Calibri"/>
              </a:rPr>
              <a:t>adversary </a:t>
            </a:r>
            <a:r>
              <a:rPr sz="2400" dirty="0">
                <a:latin typeface="Calibri"/>
                <a:cs typeface="Calibri"/>
              </a:rPr>
              <a:t>with a </a:t>
            </a:r>
            <a:r>
              <a:rPr sz="2400" spc="-5" dirty="0">
                <a:latin typeface="Calibri"/>
                <a:cs typeface="Calibri"/>
              </a:rPr>
              <a:t>prior  such </a:t>
            </a:r>
            <a:r>
              <a:rPr sz="2400" spc="-10" dirty="0">
                <a:latin typeface="Calibri"/>
                <a:cs typeface="Calibri"/>
              </a:rPr>
              <a:t>that privacy </a:t>
            </a:r>
            <a:r>
              <a:rPr sz="2400" dirty="0">
                <a:latin typeface="Calibri"/>
                <a:cs typeface="Calibri"/>
              </a:rPr>
              <a:t>is </a:t>
            </a:r>
            <a:r>
              <a:rPr sz="2400" spc="-5" dirty="0">
                <a:latin typeface="Calibri"/>
                <a:cs typeface="Calibri"/>
              </a:rPr>
              <a:t>not</a:t>
            </a:r>
            <a:r>
              <a:rPr sz="2400" spc="-45" dirty="0">
                <a:latin typeface="Calibri"/>
                <a:cs typeface="Calibri"/>
              </a:rPr>
              <a:t> </a:t>
            </a:r>
            <a:r>
              <a:rPr sz="2400" spc="-10" dirty="0">
                <a:latin typeface="Calibri"/>
                <a:cs typeface="Calibri"/>
              </a:rPr>
              <a:t>guaranteed.</a:t>
            </a:r>
            <a:endParaRPr sz="2400" dirty="0">
              <a:latin typeface="Calibri"/>
              <a:cs typeface="Calibri"/>
            </a:endParaRPr>
          </a:p>
        </p:txBody>
      </p:sp>
    </p:spTree>
    <p:extLst>
      <p:ext uri="{BB962C8B-B14F-4D97-AF65-F5344CB8AC3E}">
        <p14:creationId xmlns:p14="http://schemas.microsoft.com/office/powerpoint/2010/main" val="3976915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537" y="516488"/>
            <a:ext cx="8458017" cy="566822"/>
          </a:xfrm>
          <a:prstGeom prst="rect">
            <a:avLst/>
          </a:prstGeom>
        </p:spPr>
        <p:txBody>
          <a:bodyPr vert="horz" wrap="square" lIns="0" tIns="12700" rIns="0" bIns="0" rtlCol="0">
            <a:spAutoFit/>
          </a:bodyPr>
          <a:lstStyle/>
          <a:p>
            <a:pPr marL="12700">
              <a:lnSpc>
                <a:spcPct val="100000"/>
              </a:lnSpc>
              <a:spcBef>
                <a:spcPts val="100"/>
              </a:spcBef>
            </a:pPr>
            <a:r>
              <a:rPr lang="en-US" spc="-5"/>
              <a:t>randomized Response Model</a:t>
            </a:r>
            <a:endParaRPr spc="-5" dirty="0"/>
          </a:p>
        </p:txBody>
      </p:sp>
      <p:sp>
        <p:nvSpPr>
          <p:cNvPr id="3" name="object 3"/>
          <p:cNvSpPr txBox="1"/>
          <p:nvPr/>
        </p:nvSpPr>
        <p:spPr>
          <a:xfrm>
            <a:off x="307340" y="1466768"/>
            <a:ext cx="7385050" cy="178181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dirty="0">
                <a:latin typeface="Calibri"/>
                <a:cs typeface="Calibri"/>
              </a:rPr>
              <a:t>N </a:t>
            </a:r>
            <a:r>
              <a:rPr sz="2400" spc="-10" dirty="0">
                <a:latin typeface="Calibri"/>
                <a:cs typeface="Calibri"/>
              </a:rPr>
              <a:t>respondents </a:t>
            </a:r>
            <a:r>
              <a:rPr sz="2400" spc="-15" dirty="0">
                <a:latin typeface="Calibri"/>
                <a:cs typeface="Calibri"/>
              </a:rPr>
              <a:t>asked </a:t>
            </a:r>
            <a:r>
              <a:rPr sz="2400" dirty="0">
                <a:latin typeface="Calibri"/>
                <a:cs typeface="Calibri"/>
              </a:rPr>
              <a:t>a </a:t>
            </a:r>
            <a:r>
              <a:rPr sz="2400" spc="-10" dirty="0">
                <a:latin typeface="Calibri"/>
                <a:cs typeface="Calibri"/>
              </a:rPr>
              <a:t>sensitive </a:t>
            </a:r>
            <a:r>
              <a:rPr sz="2400" spc="-5" dirty="0">
                <a:latin typeface="Calibri"/>
                <a:cs typeface="Calibri"/>
              </a:rPr>
              <a:t>“yes/no”</a:t>
            </a:r>
            <a:r>
              <a:rPr sz="2400" spc="-20" dirty="0">
                <a:latin typeface="Calibri"/>
                <a:cs typeface="Calibri"/>
              </a:rPr>
              <a:t> </a:t>
            </a:r>
            <a:r>
              <a:rPr sz="2400" spc="-5" dirty="0">
                <a:latin typeface="Calibri"/>
                <a:cs typeface="Calibri"/>
              </a:rPr>
              <a:t>question.</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Surveyor wants </a:t>
            </a:r>
            <a:r>
              <a:rPr sz="2400" spc="-15" dirty="0">
                <a:latin typeface="Calibri"/>
                <a:cs typeface="Calibri"/>
              </a:rPr>
              <a:t>to compute </a:t>
            </a:r>
            <a:r>
              <a:rPr sz="2400" spc="-10" dirty="0">
                <a:latin typeface="Calibri"/>
                <a:cs typeface="Calibri"/>
              </a:rPr>
              <a:t>fraction </a:t>
            </a:r>
            <a:r>
              <a:rPr sz="2400" dirty="0">
                <a:latin typeface="Calibri"/>
                <a:cs typeface="Calibri"/>
              </a:rPr>
              <a:t>π who </a:t>
            </a:r>
            <a:r>
              <a:rPr sz="2400" spc="-10" dirty="0">
                <a:latin typeface="Calibri"/>
                <a:cs typeface="Calibri"/>
              </a:rPr>
              <a:t>answer</a:t>
            </a:r>
            <a:r>
              <a:rPr sz="2400" spc="-20" dirty="0">
                <a:latin typeface="Calibri"/>
                <a:cs typeface="Calibri"/>
              </a:rPr>
              <a:t> </a:t>
            </a:r>
            <a:r>
              <a:rPr sz="2400" spc="-40" dirty="0">
                <a:latin typeface="Calibri"/>
                <a:cs typeface="Calibri"/>
              </a:rPr>
              <a:t>“yes”.</a:t>
            </a:r>
            <a:endParaRPr sz="2400" dirty="0">
              <a:latin typeface="Calibri"/>
              <a:cs typeface="Calibri"/>
            </a:endParaRPr>
          </a:p>
          <a:p>
            <a:pPr marL="355600" indent="-342900">
              <a:lnSpc>
                <a:spcPct val="100000"/>
              </a:lnSpc>
              <a:spcBef>
                <a:spcPts val="580"/>
              </a:spcBef>
              <a:buFont typeface="Arial"/>
              <a:buChar char="•"/>
              <a:tabLst>
                <a:tab pos="354965" algn="l"/>
                <a:tab pos="355600" algn="l"/>
              </a:tabLst>
            </a:pPr>
            <a:r>
              <a:rPr sz="2400" spc="-10" dirty="0">
                <a:latin typeface="Calibri"/>
                <a:cs typeface="Calibri"/>
              </a:rPr>
              <a:t>Respondents </a:t>
            </a:r>
            <a:r>
              <a:rPr sz="2400" spc="-5" dirty="0">
                <a:latin typeface="Calibri"/>
                <a:cs typeface="Calibri"/>
              </a:rPr>
              <a:t>don</a:t>
            </a:r>
            <a:r>
              <a:rPr lang="en-US" sz="2400" spc="-5" dirty="0">
                <a:latin typeface="Calibri"/>
                <a:cs typeface="Calibri"/>
              </a:rPr>
              <a:t>'</a:t>
            </a:r>
            <a:r>
              <a:rPr sz="2400" spc="-5" dirty="0">
                <a:latin typeface="Calibri"/>
                <a:cs typeface="Calibri"/>
              </a:rPr>
              <a:t>t </a:t>
            </a:r>
            <a:r>
              <a:rPr sz="2400" spc="-10" dirty="0">
                <a:latin typeface="Calibri"/>
                <a:cs typeface="Calibri"/>
              </a:rPr>
              <a:t>trust </a:t>
            </a:r>
            <a:r>
              <a:rPr sz="2400" dirty="0">
                <a:latin typeface="Calibri"/>
                <a:cs typeface="Calibri"/>
              </a:rPr>
              <a:t>the</a:t>
            </a:r>
            <a:r>
              <a:rPr sz="2400" spc="-40" dirty="0">
                <a:latin typeface="Calibri"/>
                <a:cs typeface="Calibri"/>
              </a:rPr>
              <a:t> </a:t>
            </a:r>
            <a:r>
              <a:rPr sz="2400" spc="-35" dirty="0">
                <a:latin typeface="Calibri"/>
                <a:cs typeface="Calibri"/>
              </a:rPr>
              <a:t>surveyor.</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What </a:t>
            </a:r>
            <a:r>
              <a:rPr sz="2400" spc="-5" dirty="0">
                <a:latin typeface="Calibri"/>
                <a:cs typeface="Calibri"/>
              </a:rPr>
              <a:t>should </a:t>
            </a:r>
            <a:r>
              <a:rPr sz="2400" dirty="0">
                <a:latin typeface="Calibri"/>
                <a:cs typeface="Calibri"/>
              </a:rPr>
              <a:t>the </a:t>
            </a:r>
            <a:r>
              <a:rPr sz="2400" spc="-10" dirty="0">
                <a:latin typeface="Calibri"/>
                <a:cs typeface="Calibri"/>
              </a:rPr>
              <a:t>respondents </a:t>
            </a:r>
            <a:r>
              <a:rPr sz="2400" spc="-5" dirty="0">
                <a:latin typeface="Calibri"/>
                <a:cs typeface="Calibri"/>
              </a:rPr>
              <a:t>do?</a:t>
            </a:r>
            <a:endParaRPr sz="2400" dirty="0">
              <a:latin typeface="Calibri"/>
              <a:cs typeface="Calibri"/>
            </a:endParaRPr>
          </a:p>
        </p:txBody>
      </p:sp>
    </p:spTree>
    <p:extLst>
      <p:ext uri="{BB962C8B-B14F-4D97-AF65-F5344CB8AC3E}">
        <p14:creationId xmlns:p14="http://schemas.microsoft.com/office/powerpoint/2010/main" val="28579783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830" y="1341500"/>
            <a:ext cx="6500495" cy="207772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5" dirty="0">
                <a:latin typeface="Calibri"/>
                <a:cs typeface="Calibri"/>
              </a:rPr>
              <a:t>Flip </a:t>
            </a:r>
            <a:r>
              <a:rPr sz="2400" dirty="0">
                <a:latin typeface="Calibri"/>
                <a:cs typeface="Calibri"/>
              </a:rPr>
              <a:t>a</a:t>
            </a:r>
            <a:r>
              <a:rPr sz="2400" spc="-35" dirty="0">
                <a:latin typeface="Calibri"/>
                <a:cs typeface="Calibri"/>
              </a:rPr>
              <a:t> </a:t>
            </a:r>
            <a:r>
              <a:rPr sz="2400" spc="-10" dirty="0">
                <a:latin typeface="Calibri"/>
                <a:cs typeface="Calibri"/>
              </a:rPr>
              <a:t>coin</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heads with </a:t>
            </a:r>
            <a:r>
              <a:rPr sz="2000" spc="-10" dirty="0">
                <a:latin typeface="Calibri"/>
                <a:cs typeface="Calibri"/>
              </a:rPr>
              <a:t>probability </a:t>
            </a:r>
            <a:r>
              <a:rPr sz="2000" spc="-5" dirty="0">
                <a:latin typeface="Calibri"/>
                <a:cs typeface="Calibri"/>
              </a:rPr>
              <a:t>p, </a:t>
            </a:r>
            <a:r>
              <a:rPr sz="2000" dirty="0">
                <a:latin typeface="Calibri"/>
                <a:cs typeface="Calibri"/>
              </a:rPr>
              <a:t>and</a:t>
            </a:r>
          </a:p>
          <a:p>
            <a:pPr marL="756285" lvl="1" indent="-286385">
              <a:lnSpc>
                <a:spcPct val="100000"/>
              </a:lnSpc>
              <a:spcBef>
                <a:spcPts val="484"/>
              </a:spcBef>
              <a:buFont typeface="Arial"/>
              <a:buChar char="–"/>
              <a:tabLst>
                <a:tab pos="756285" algn="l"/>
                <a:tab pos="756920" algn="l"/>
              </a:tabLst>
            </a:pPr>
            <a:r>
              <a:rPr sz="2000" spc="-10" dirty="0">
                <a:latin typeface="Calibri"/>
                <a:cs typeface="Calibri"/>
              </a:rPr>
              <a:t>tails </a:t>
            </a:r>
            <a:r>
              <a:rPr sz="2000" spc="-5" dirty="0">
                <a:latin typeface="Calibri"/>
                <a:cs typeface="Calibri"/>
              </a:rPr>
              <a:t>with </a:t>
            </a:r>
            <a:r>
              <a:rPr sz="2000" spc="-10" dirty="0">
                <a:latin typeface="Calibri"/>
                <a:cs typeface="Calibri"/>
              </a:rPr>
              <a:t>probability </a:t>
            </a:r>
            <a:r>
              <a:rPr sz="2000" dirty="0">
                <a:latin typeface="Calibri"/>
                <a:cs typeface="Calibri"/>
              </a:rPr>
              <a:t>1-p </a:t>
            </a:r>
            <a:r>
              <a:rPr sz="2000" spc="-5" dirty="0">
                <a:latin typeface="Calibri"/>
                <a:cs typeface="Calibri"/>
              </a:rPr>
              <a:t>(p </a:t>
            </a:r>
            <a:r>
              <a:rPr sz="2000" dirty="0">
                <a:latin typeface="Calibri"/>
                <a:cs typeface="Calibri"/>
              </a:rPr>
              <a:t>&gt;</a:t>
            </a:r>
            <a:r>
              <a:rPr sz="2000" spc="5" dirty="0">
                <a:latin typeface="Calibri"/>
                <a:cs typeface="Calibri"/>
              </a:rPr>
              <a:t> </a:t>
            </a:r>
            <a:r>
              <a:rPr sz="2000" spc="-5" dirty="0">
                <a:latin typeface="Calibri"/>
                <a:cs typeface="Calibri"/>
              </a:rPr>
              <a:t>½)</a:t>
            </a:r>
            <a:endParaRPr sz="2000" dirty="0">
              <a:latin typeface="Calibri"/>
              <a:cs typeface="Calibri"/>
            </a:endParaRPr>
          </a:p>
          <a:p>
            <a:pPr lvl="1">
              <a:lnSpc>
                <a:spcPct val="100000"/>
              </a:lnSpc>
              <a:buFont typeface="Arial"/>
              <a:buChar char="–"/>
            </a:pPr>
            <a:endParaRPr sz="2300" dirty="0">
              <a:latin typeface="Times New Roman"/>
              <a:cs typeface="Times New Roman"/>
            </a:endParaRPr>
          </a:p>
          <a:p>
            <a:pPr marL="355600" indent="-342900">
              <a:lnSpc>
                <a:spcPct val="100000"/>
              </a:lnSpc>
              <a:spcBef>
                <a:spcPts val="1355"/>
              </a:spcBef>
              <a:buFont typeface="Arial"/>
              <a:buChar char="•"/>
              <a:tabLst>
                <a:tab pos="354965" algn="l"/>
                <a:tab pos="355600" algn="l"/>
              </a:tabLst>
            </a:pPr>
            <a:r>
              <a:rPr sz="2400" spc="-10" dirty="0">
                <a:latin typeface="Calibri"/>
                <a:cs typeface="Calibri"/>
              </a:rPr>
              <a:t>Answer </a:t>
            </a:r>
            <a:r>
              <a:rPr sz="2400" spc="-5" dirty="0">
                <a:latin typeface="Calibri"/>
                <a:cs typeface="Calibri"/>
              </a:rPr>
              <a:t>question </a:t>
            </a:r>
            <a:r>
              <a:rPr sz="2400" spc="-10" dirty="0">
                <a:latin typeface="Calibri"/>
                <a:cs typeface="Calibri"/>
              </a:rPr>
              <a:t>according </a:t>
            </a:r>
            <a:r>
              <a:rPr sz="2400" spc="-15" dirty="0">
                <a:latin typeface="Calibri"/>
                <a:cs typeface="Calibri"/>
              </a:rPr>
              <a:t>to </a:t>
            </a:r>
            <a:r>
              <a:rPr sz="2400" dirty="0">
                <a:latin typeface="Calibri"/>
                <a:cs typeface="Calibri"/>
              </a:rPr>
              <a:t>the </a:t>
            </a:r>
            <a:r>
              <a:rPr sz="2400" spc="-10" dirty="0">
                <a:latin typeface="Calibri"/>
                <a:cs typeface="Calibri"/>
              </a:rPr>
              <a:t>following</a:t>
            </a:r>
            <a:r>
              <a:rPr sz="2400" spc="-80" dirty="0">
                <a:latin typeface="Calibri"/>
                <a:cs typeface="Calibri"/>
              </a:rPr>
              <a:t> </a:t>
            </a:r>
            <a:r>
              <a:rPr sz="2400" spc="-5" dirty="0">
                <a:latin typeface="Calibri"/>
                <a:cs typeface="Calibri"/>
              </a:rPr>
              <a:t>table:</a:t>
            </a:r>
            <a:endParaRPr sz="2400" dirty="0">
              <a:latin typeface="Calibri"/>
              <a:cs typeface="Calibri"/>
            </a:endParaRPr>
          </a:p>
        </p:txBody>
      </p:sp>
      <p:graphicFrame>
        <p:nvGraphicFramePr>
          <p:cNvPr id="4" name="object 4"/>
          <p:cNvGraphicFramePr>
            <a:graphicFrameLocks noGrp="1"/>
          </p:cNvGraphicFramePr>
          <p:nvPr/>
        </p:nvGraphicFramePr>
        <p:xfrm>
          <a:off x="1295527" y="3677411"/>
          <a:ext cx="6096000" cy="111125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205">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40" dirty="0">
                          <a:solidFill>
                            <a:srgbClr val="FFFFFF"/>
                          </a:solidFill>
                          <a:latin typeface="Calibri"/>
                          <a:cs typeface="Calibri"/>
                        </a:rPr>
                        <a:t> </a:t>
                      </a:r>
                      <a:r>
                        <a:rPr sz="1800" b="1" spc="-50" dirty="0">
                          <a:solidFill>
                            <a:srgbClr val="FFFFFF"/>
                          </a:solidFill>
                          <a:latin typeface="Calibri"/>
                          <a:cs typeface="Calibri"/>
                        </a:rPr>
                        <a:t>Yes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143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55" dirty="0">
                          <a:solidFill>
                            <a:srgbClr val="FFFFFF"/>
                          </a:solidFill>
                          <a:latin typeface="Calibri"/>
                          <a:cs typeface="Calibri"/>
                        </a:rPr>
                        <a:t> </a:t>
                      </a:r>
                      <a:r>
                        <a:rPr sz="1800" b="1" dirty="0">
                          <a:solidFill>
                            <a:srgbClr val="FFFFFF"/>
                          </a:solidFill>
                          <a:latin typeface="Calibri"/>
                          <a:cs typeface="Calibri"/>
                        </a:rPr>
                        <a:t>No</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840">
                <a:tc>
                  <a:txBody>
                    <a:bodyPr/>
                    <a:lstStyle/>
                    <a:p>
                      <a:pPr marL="11430" algn="ctr">
                        <a:lnSpc>
                          <a:spcPct val="100000"/>
                        </a:lnSpc>
                        <a:spcBef>
                          <a:spcPts val="245"/>
                        </a:spcBef>
                      </a:pPr>
                      <a:r>
                        <a:rPr sz="1800" spc="-5" dirty="0">
                          <a:latin typeface="Calibri"/>
                          <a:cs typeface="Calibri"/>
                        </a:rPr>
                        <a:t>Heads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065"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3970"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205">
                <a:tc>
                  <a:txBody>
                    <a:bodyPr/>
                    <a:lstStyle/>
                    <a:p>
                      <a:pPr marL="12065" algn="ctr">
                        <a:lnSpc>
                          <a:spcPct val="100000"/>
                        </a:lnSpc>
                        <a:spcBef>
                          <a:spcPts val="245"/>
                        </a:spcBef>
                      </a:pPr>
                      <a:r>
                        <a:rPr sz="1800" spc="-35" dirty="0">
                          <a:latin typeface="Calibri"/>
                          <a:cs typeface="Calibri"/>
                        </a:rPr>
                        <a:t>Tails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3335"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0"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6" name="object 2"/>
          <p:cNvSpPr txBox="1">
            <a:spLocks/>
          </p:cNvSpPr>
          <p:nvPr/>
        </p:nvSpPr>
        <p:spPr>
          <a:xfrm>
            <a:off x="184537" y="516488"/>
            <a:ext cx="8458017" cy="566822"/>
          </a:xfrm>
          <a:prstGeom prst="rect">
            <a:avLst/>
          </a:prstGeom>
        </p:spPr>
        <p:txBody>
          <a:bodyPr vert="horz" wrap="square" lIns="0" tIns="1270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a:spcBef>
                <a:spcPts val="100"/>
              </a:spcBef>
            </a:pPr>
            <a:r>
              <a:rPr lang="en-US" spc="-5" dirty="0"/>
              <a:t>randomized Response Model</a:t>
            </a:r>
          </a:p>
        </p:txBody>
      </p:sp>
    </p:spTree>
    <p:extLst>
      <p:ext uri="{BB962C8B-B14F-4D97-AF65-F5344CB8AC3E}">
        <p14:creationId xmlns:p14="http://schemas.microsoft.com/office/powerpoint/2010/main" val="286928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12</a:t>
            </a:fld>
            <a:endParaRPr lang="uk-UA"/>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63995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948" y="221945"/>
            <a:ext cx="5983462" cy="635000"/>
          </a:xfrm>
          <a:prstGeom prst="rect">
            <a:avLst/>
          </a:prstGeom>
        </p:spPr>
        <p:txBody>
          <a:bodyPr vert="horz" wrap="square" lIns="0" tIns="12065" rIns="0" bIns="0" rtlCol="0">
            <a:spAutoFit/>
          </a:bodyPr>
          <a:lstStyle/>
          <a:p>
            <a:pPr marL="12700">
              <a:lnSpc>
                <a:spcPct val="100000"/>
              </a:lnSpc>
              <a:spcBef>
                <a:spcPts val="95"/>
              </a:spcBef>
            </a:pPr>
            <a:r>
              <a:rPr sz="4000" spc="-5" dirty="0"/>
              <a:t>Sample</a:t>
            </a:r>
            <a:r>
              <a:rPr sz="4000" spc="-100" dirty="0"/>
              <a:t> </a:t>
            </a:r>
            <a:r>
              <a:rPr sz="4000" spc="-20" dirty="0"/>
              <a:t>Microdata</a:t>
            </a:r>
            <a:endParaRPr sz="4000"/>
          </a:p>
        </p:txBody>
      </p:sp>
      <p:graphicFrame>
        <p:nvGraphicFramePr>
          <p:cNvPr id="3" name="object 3"/>
          <p:cNvGraphicFramePr>
            <a:graphicFrameLocks noGrp="1"/>
          </p:cNvGraphicFramePr>
          <p:nvPr/>
        </p:nvGraphicFramePr>
        <p:xfrm>
          <a:off x="676275" y="1047750"/>
          <a:ext cx="7439025" cy="479933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tblGrid>
              <a:tr h="381000">
                <a:tc>
                  <a:txBody>
                    <a:bodyPr/>
                    <a:lstStyle/>
                    <a:p>
                      <a:pPr marL="74930" algn="ctr">
                        <a:lnSpc>
                          <a:spcPct val="100000"/>
                        </a:lnSpc>
                        <a:spcBef>
                          <a:spcPts val="145"/>
                        </a:spcBef>
                      </a:pPr>
                      <a:r>
                        <a:rPr sz="2000" b="1" spc="-5" dirty="0">
                          <a:latin typeface="Georgia"/>
                          <a:cs typeface="Georgia"/>
                        </a:rPr>
                        <a:t>SSN</a:t>
                      </a:r>
                      <a:endParaRPr sz="2000">
                        <a:latin typeface="Georgia"/>
                        <a:cs typeface="Georgia"/>
                      </a:endParaRPr>
                    </a:p>
                  </a:txBody>
                  <a:tcPr marL="0" marR="0" marT="18415" marB="0">
                    <a:lnL w="76200">
                      <a:solidFill>
                        <a:srgbClr val="800080"/>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4930" algn="ctr">
                        <a:lnSpc>
                          <a:spcPct val="100000"/>
                        </a:lnSpc>
                        <a:spcBef>
                          <a:spcPts val="145"/>
                        </a:spcBef>
                      </a:pPr>
                      <a:r>
                        <a:rPr sz="2000" b="1" spc="-5" dirty="0">
                          <a:latin typeface="Georgia"/>
                          <a:cs typeface="Georgia"/>
                        </a:rPr>
                        <a:t>Zip</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105" algn="ctr">
                        <a:lnSpc>
                          <a:spcPct val="100000"/>
                        </a:lnSpc>
                        <a:spcBef>
                          <a:spcPts val="145"/>
                        </a:spcBef>
                      </a:pPr>
                      <a:r>
                        <a:rPr sz="2000" b="1" spc="-5" dirty="0">
                          <a:latin typeface="Georgia"/>
                          <a:cs typeface="Georgia"/>
                        </a:rPr>
                        <a:t>Age</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6200" algn="ctr">
                        <a:lnSpc>
                          <a:spcPct val="100000"/>
                        </a:lnSpc>
                        <a:spcBef>
                          <a:spcPts val="145"/>
                        </a:spcBef>
                      </a:pPr>
                      <a:r>
                        <a:rPr sz="2000" b="1" spc="-5" dirty="0">
                          <a:latin typeface="Georgia"/>
                          <a:cs typeface="Georgia"/>
                        </a:rPr>
                        <a:t>Nationality</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740" algn="ctr">
                        <a:lnSpc>
                          <a:spcPct val="100000"/>
                        </a:lnSpc>
                        <a:spcBef>
                          <a:spcPts val="155"/>
                        </a:spcBef>
                      </a:pPr>
                      <a:r>
                        <a:rPr sz="1800" b="1" dirty="0">
                          <a:latin typeface="Georgia"/>
                          <a:cs typeface="Georgia"/>
                        </a:rPr>
                        <a:t>Disease</a:t>
                      </a:r>
                      <a:endParaRPr sz="1800">
                        <a:latin typeface="Georgia"/>
                        <a:cs typeface="Georgia"/>
                      </a:endParaRPr>
                    </a:p>
                  </a:txBody>
                  <a:tcPr marL="0" marR="0" marT="19685" marB="0">
                    <a:lnL w="38100">
                      <a:solidFill>
                        <a:srgbClr val="4F81BC"/>
                      </a:solidFill>
                      <a:prstDash val="solid"/>
                    </a:lnL>
                    <a:lnR w="76200">
                      <a:solidFill>
                        <a:srgbClr val="800080"/>
                      </a:solidFill>
                      <a:prstDash val="solid"/>
                    </a:lnR>
                    <a:lnT w="38100">
                      <a:solidFill>
                        <a:srgbClr val="800080"/>
                      </a:solidFill>
                      <a:prstDash val="solid"/>
                    </a:lnT>
                    <a:lnB w="38100">
                      <a:solidFill>
                        <a:srgbClr val="800080"/>
                      </a:solidFill>
                      <a:prstDash val="solid"/>
                    </a:lnB>
                  </a:tcPr>
                </a:tc>
                <a:extLst>
                  <a:ext uri="{0D108BD9-81ED-4DB2-BD59-A6C34878D82A}">
                    <a16:rowId xmlns:a16="http://schemas.microsoft.com/office/drawing/2014/main" val="10000"/>
                  </a:ext>
                </a:extLst>
              </a:tr>
              <a:tr h="393700">
                <a:tc>
                  <a:txBody>
                    <a:bodyPr/>
                    <a:lstStyle/>
                    <a:p>
                      <a:pPr marL="75565" algn="ctr">
                        <a:lnSpc>
                          <a:spcPct val="100000"/>
                        </a:lnSpc>
                        <a:spcBef>
                          <a:spcPts val="275"/>
                        </a:spcBef>
                      </a:pPr>
                      <a:r>
                        <a:rPr sz="1800" spc="-5" dirty="0">
                          <a:latin typeface="Georgia"/>
                          <a:cs typeface="Georgia"/>
                        </a:rPr>
                        <a:t>631-35-1210</a:t>
                      </a:r>
                      <a:endParaRPr sz="1800">
                        <a:latin typeface="Georgia"/>
                        <a:cs typeface="Georgia"/>
                      </a:endParaRPr>
                    </a:p>
                  </a:txBody>
                  <a:tcPr marL="0" marR="0" marT="34925" marB="0">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7470" algn="ctr">
                        <a:lnSpc>
                          <a:spcPct val="100000"/>
                        </a:lnSpc>
                        <a:spcBef>
                          <a:spcPts val="275"/>
                        </a:spcBef>
                      </a:pPr>
                      <a:r>
                        <a:rPr sz="1800" spc="-5" dirty="0">
                          <a:latin typeface="Georgia"/>
                          <a:cs typeface="Georgia"/>
                        </a:rPr>
                        <a:t>13053</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28</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200" algn="ctr">
                        <a:lnSpc>
                          <a:spcPct val="100000"/>
                        </a:lnSpc>
                        <a:spcBef>
                          <a:spcPts val="275"/>
                        </a:spcBef>
                      </a:pPr>
                      <a:r>
                        <a:rPr sz="1800" spc="-5" dirty="0">
                          <a:latin typeface="Georgia"/>
                          <a:cs typeface="Georgia"/>
                        </a:rPr>
                        <a:t>Russian</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Heart</a:t>
                      </a:r>
                      <a:endParaRPr sz="1800">
                        <a:latin typeface="Georgia"/>
                        <a:cs typeface="Georgia"/>
                      </a:endParaRPr>
                    </a:p>
                  </a:txBody>
                  <a:tcPr marL="0" marR="0" marT="34925" marB="0">
                    <a:lnL w="38100">
                      <a:solidFill>
                        <a:srgbClr val="4F81BC"/>
                      </a:solidFill>
                      <a:prstDash val="solid"/>
                    </a:lnL>
                    <a:lnT w="381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0"/>
                        </a:spcBef>
                      </a:pPr>
                      <a:r>
                        <a:rPr sz="1800" spc="-5" dirty="0">
                          <a:latin typeface="Georgia"/>
                          <a:cs typeface="Georgia"/>
                        </a:rPr>
                        <a:t>051-34-1430</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0"/>
                        </a:spcBef>
                      </a:pPr>
                      <a:r>
                        <a:rPr sz="1800" spc="-5" dirty="0">
                          <a:latin typeface="Georgia"/>
                          <a:cs typeface="Georgia"/>
                        </a:rPr>
                        <a:t>120-30-1243</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0"/>
                        </a:spcBef>
                      </a:pPr>
                      <a:r>
                        <a:rPr sz="1800" dirty="0">
                          <a:latin typeface="Georgia"/>
                          <a:cs typeface="Georgia"/>
                        </a:rPr>
                        <a:t>21</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0"/>
                        </a:spcBef>
                      </a:pPr>
                      <a:r>
                        <a:rPr sz="1800" spc="-5" dirty="0">
                          <a:latin typeface="Georgia"/>
                          <a:cs typeface="Georgia"/>
                        </a:rPr>
                        <a:t>Japanese</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dirty="0">
                          <a:latin typeface="Georgia"/>
                          <a:cs typeface="Georgia"/>
                        </a:rPr>
                        <a:t>Viral</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8300">
                <a:tc>
                  <a:txBody>
                    <a:bodyPr/>
                    <a:lstStyle/>
                    <a:p>
                      <a:pPr marL="76200" algn="ctr">
                        <a:lnSpc>
                          <a:spcPct val="100000"/>
                        </a:lnSpc>
                        <a:spcBef>
                          <a:spcPts val="305"/>
                        </a:spcBef>
                      </a:pPr>
                      <a:r>
                        <a:rPr sz="1800" spc="-5" dirty="0">
                          <a:latin typeface="Georgia"/>
                          <a:cs typeface="Georgia"/>
                        </a:rPr>
                        <a:t>070-97-2432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238-50-0890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7470" algn="ctr">
                        <a:lnSpc>
                          <a:spcPct val="100000"/>
                        </a:lnSpc>
                        <a:spcBef>
                          <a:spcPts val="305"/>
                        </a:spcBef>
                      </a:pPr>
                      <a:r>
                        <a:rPr sz="1800" spc="-5" dirty="0">
                          <a:latin typeface="Georgia"/>
                          <a:cs typeface="Georgia"/>
                        </a:rPr>
                        <a:t>265-04-1275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7470" algn="ctr">
                        <a:lnSpc>
                          <a:spcPct val="100000"/>
                        </a:lnSpc>
                        <a:spcBef>
                          <a:spcPts val="305"/>
                        </a:spcBef>
                      </a:pPr>
                      <a:r>
                        <a:rPr sz="1800" spc="-5" dirty="0">
                          <a:latin typeface="Georgia"/>
                          <a:cs typeface="Georgia"/>
                        </a:rPr>
                        <a:t>574-22-0242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6200" algn="ctr">
                        <a:lnSpc>
                          <a:spcPct val="100000"/>
                        </a:lnSpc>
                        <a:spcBef>
                          <a:spcPts val="305"/>
                        </a:spcBef>
                      </a:pPr>
                      <a:r>
                        <a:rPr sz="1800" spc="-5" dirty="0">
                          <a:latin typeface="Georgia"/>
                          <a:cs typeface="Georgia"/>
                        </a:rPr>
                        <a:t>388-32-1539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6835" algn="ctr">
                        <a:lnSpc>
                          <a:spcPct val="100000"/>
                        </a:lnSpc>
                        <a:spcBef>
                          <a:spcPts val="305"/>
                        </a:spcBef>
                      </a:pPr>
                      <a:r>
                        <a:rPr sz="1800" spc="-5" dirty="0">
                          <a:latin typeface="Georgia"/>
                          <a:cs typeface="Georgia"/>
                        </a:rPr>
                        <a:t>005-24-3424</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6835" algn="ctr">
                        <a:lnSpc>
                          <a:spcPct val="100000"/>
                        </a:lnSpc>
                        <a:spcBef>
                          <a:spcPts val="305"/>
                        </a:spcBef>
                      </a:pPr>
                      <a:r>
                        <a:rPr sz="1800" spc="-5" dirty="0">
                          <a:latin typeface="Georgia"/>
                          <a:cs typeface="Georgia"/>
                        </a:rPr>
                        <a:t>248-223-2956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6200" algn="ctr">
                        <a:lnSpc>
                          <a:spcPct val="100000"/>
                        </a:lnSpc>
                        <a:spcBef>
                          <a:spcPts val="309"/>
                        </a:spcBef>
                      </a:pPr>
                      <a:r>
                        <a:rPr sz="1800" spc="-5" dirty="0">
                          <a:latin typeface="Georgia"/>
                          <a:cs typeface="Georgia"/>
                        </a:rPr>
                        <a:t>221-22-9713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4295" algn="ctr">
                        <a:lnSpc>
                          <a:spcPct val="100000"/>
                        </a:lnSpc>
                        <a:spcBef>
                          <a:spcPts val="309"/>
                        </a:spcBef>
                      </a:pPr>
                      <a:r>
                        <a:rPr sz="1800" spc="-5" dirty="0">
                          <a:latin typeface="Georgia"/>
                          <a:cs typeface="Georgia"/>
                        </a:rPr>
                        <a:t>615-84-1924</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53395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710" y="221945"/>
            <a:ext cx="5925536" cy="635000"/>
          </a:xfrm>
          <a:prstGeom prst="rect">
            <a:avLst/>
          </a:prstGeom>
        </p:spPr>
        <p:txBody>
          <a:bodyPr vert="horz" wrap="square" lIns="0" tIns="12065" rIns="0" bIns="0" rtlCol="0">
            <a:spAutoFit/>
          </a:bodyPr>
          <a:lstStyle/>
          <a:p>
            <a:pPr marL="12700">
              <a:lnSpc>
                <a:spcPct val="100000"/>
              </a:lnSpc>
              <a:spcBef>
                <a:spcPts val="95"/>
              </a:spcBef>
            </a:pPr>
            <a:r>
              <a:rPr sz="4000" spc="-15" dirty="0"/>
              <a:t>Removing </a:t>
            </a:r>
            <a:r>
              <a:rPr sz="4000" spc="-5" dirty="0"/>
              <a:t>SSN</a:t>
            </a:r>
            <a:r>
              <a:rPr sz="4000" spc="-60" dirty="0"/>
              <a:t> </a:t>
            </a:r>
            <a:r>
              <a:rPr sz="4000" spc="-5" dirty="0"/>
              <a:t>…</a:t>
            </a:r>
            <a:endParaRPr sz="4000"/>
          </a:p>
        </p:txBody>
      </p:sp>
      <p:graphicFrame>
        <p:nvGraphicFramePr>
          <p:cNvPr id="3" name="object 3"/>
          <p:cNvGraphicFramePr>
            <a:graphicFrameLocks noGrp="1"/>
          </p:cNvGraphicFramePr>
          <p:nvPr/>
        </p:nvGraphicFramePr>
        <p:xfrm>
          <a:off x="2628900" y="1012825"/>
          <a:ext cx="4876800" cy="4814570"/>
        </p:xfrm>
        <a:graphic>
          <a:graphicData uri="http://schemas.openxmlformats.org/drawingml/2006/table">
            <a:tbl>
              <a:tblPr firstRow="1" bandRow="1">
                <a:tableStyleId>{2D5ABB26-0587-4C30-8999-92F81FD0307C}</a:tableStyleId>
              </a:tblPr>
              <a:tblGrid>
                <a:gridCol w="10382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7470"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5565"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38100">
                      <a:solidFill>
                        <a:srgbClr val="4F81BC"/>
                      </a:solidFill>
                      <a:prstDash val="solid"/>
                    </a:lnL>
                    <a:lnR w="76200">
                      <a:solidFill>
                        <a:srgbClr val="800080"/>
                      </a:solidFill>
                      <a:prstDash val="solid"/>
                    </a:lnR>
                    <a:lnT w="76200">
                      <a:solidFill>
                        <a:srgbClr val="800080"/>
                      </a:solidFill>
                      <a:prstDash val="solid"/>
                    </a:lnT>
                    <a:lnB w="76200">
                      <a:solidFill>
                        <a:srgbClr val="80008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200"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38100">
                      <a:solidFill>
                        <a:srgbClr val="4F81BC"/>
                      </a:solidFill>
                      <a:prstDash val="solid"/>
                    </a:lnL>
                    <a:lnR w="76200">
                      <a:solidFill>
                        <a:srgbClr val="800080"/>
                      </a:solidFill>
                      <a:prstDash val="solid"/>
                    </a:lnR>
                    <a:lnT w="762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5565"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4822797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29" y="221945"/>
            <a:ext cx="5971326" cy="635000"/>
          </a:xfrm>
          <a:prstGeom prst="rect">
            <a:avLst/>
          </a:prstGeom>
        </p:spPr>
        <p:txBody>
          <a:bodyPr vert="horz" wrap="square" lIns="0" tIns="12065" rIns="0" bIns="0" rtlCol="0">
            <a:spAutoFit/>
          </a:bodyPr>
          <a:lstStyle/>
          <a:p>
            <a:pPr marL="12700">
              <a:lnSpc>
                <a:spcPct val="100000"/>
              </a:lnSpc>
              <a:spcBef>
                <a:spcPts val="95"/>
              </a:spcBef>
            </a:pPr>
            <a:r>
              <a:rPr sz="4000" spc="-25" dirty="0"/>
              <a:t>Linkage</a:t>
            </a:r>
            <a:r>
              <a:rPr sz="4000" spc="-40" dirty="0"/>
              <a:t> Attacks</a:t>
            </a:r>
            <a:endParaRPr sz="4000"/>
          </a:p>
        </p:txBody>
      </p:sp>
      <p:sp>
        <p:nvSpPr>
          <p:cNvPr id="3" name="object 3"/>
          <p:cNvSpPr/>
          <p:nvPr/>
        </p:nvSpPr>
        <p:spPr>
          <a:xfrm>
            <a:off x="1066800" y="4838700"/>
            <a:ext cx="1447800" cy="190500"/>
          </a:xfrm>
          <a:custGeom>
            <a:avLst/>
            <a:gdLst/>
            <a:ahLst/>
            <a:cxnLst/>
            <a:rect l="l" t="t" r="r" b="b"/>
            <a:pathLst>
              <a:path w="1447800" h="190500">
                <a:moveTo>
                  <a:pt x="1447800" y="0"/>
                </a:moveTo>
                <a:lnTo>
                  <a:pt x="1434746" y="36184"/>
                </a:lnTo>
                <a:lnTo>
                  <a:pt x="1397205" y="70083"/>
                </a:lnTo>
                <a:lnTo>
                  <a:pt x="1337602" y="101056"/>
                </a:lnTo>
                <a:lnTo>
                  <a:pt x="1300287" y="115246"/>
                </a:lnTo>
                <a:lnTo>
                  <a:pt x="1258366" y="128463"/>
                </a:lnTo>
                <a:lnTo>
                  <a:pt x="1212143" y="140630"/>
                </a:lnTo>
                <a:lnTo>
                  <a:pt x="1161922" y="151664"/>
                </a:lnTo>
                <a:lnTo>
                  <a:pt x="1108005" y="161487"/>
                </a:lnTo>
                <a:lnTo>
                  <a:pt x="1050697" y="170019"/>
                </a:lnTo>
                <a:lnTo>
                  <a:pt x="990301" y="177178"/>
                </a:lnTo>
                <a:lnTo>
                  <a:pt x="927119" y="182886"/>
                </a:lnTo>
                <a:lnTo>
                  <a:pt x="861457" y="187063"/>
                </a:lnTo>
                <a:lnTo>
                  <a:pt x="793615" y="189627"/>
                </a:lnTo>
                <a:lnTo>
                  <a:pt x="723900" y="190500"/>
                </a:lnTo>
                <a:lnTo>
                  <a:pt x="654184" y="189627"/>
                </a:lnTo>
                <a:lnTo>
                  <a:pt x="586342" y="187063"/>
                </a:lnTo>
                <a:lnTo>
                  <a:pt x="520680" y="182886"/>
                </a:lnTo>
                <a:lnTo>
                  <a:pt x="457498" y="177178"/>
                </a:lnTo>
                <a:lnTo>
                  <a:pt x="397102" y="170019"/>
                </a:lnTo>
                <a:lnTo>
                  <a:pt x="339794" y="161487"/>
                </a:lnTo>
                <a:lnTo>
                  <a:pt x="285877" y="151664"/>
                </a:lnTo>
                <a:lnTo>
                  <a:pt x="235656" y="140630"/>
                </a:lnTo>
                <a:lnTo>
                  <a:pt x="189433" y="128463"/>
                </a:lnTo>
                <a:lnTo>
                  <a:pt x="147512" y="115246"/>
                </a:lnTo>
                <a:lnTo>
                  <a:pt x="110197" y="101056"/>
                </a:lnTo>
                <a:lnTo>
                  <a:pt x="50594" y="70083"/>
                </a:lnTo>
                <a:lnTo>
                  <a:pt x="13053" y="36184"/>
                </a:lnTo>
                <a:lnTo>
                  <a:pt x="0" y="0"/>
                </a:lnTo>
              </a:path>
            </a:pathLst>
          </a:custGeom>
          <a:ln w="9525">
            <a:solidFill>
              <a:srgbClr val="000000"/>
            </a:solidFill>
          </a:ln>
        </p:spPr>
        <p:txBody>
          <a:bodyPr wrap="square" lIns="0" tIns="0" rIns="0" bIns="0" rtlCol="0"/>
          <a:lstStyle/>
          <a:p>
            <a:endParaRPr/>
          </a:p>
        </p:txBody>
      </p:sp>
      <p:sp>
        <p:nvSpPr>
          <p:cNvPr id="4" name="object 4"/>
          <p:cNvSpPr/>
          <p:nvPr/>
        </p:nvSpPr>
        <p:spPr>
          <a:xfrm>
            <a:off x="1066800" y="4648200"/>
            <a:ext cx="1447800" cy="1143000"/>
          </a:xfrm>
          <a:custGeom>
            <a:avLst/>
            <a:gdLst/>
            <a:ahLst/>
            <a:cxnLst/>
            <a:rect l="l" t="t" r="r" b="b"/>
            <a:pathLst>
              <a:path w="1447800" h="1143000">
                <a:moveTo>
                  <a:pt x="0" y="190500"/>
                </a:moveTo>
                <a:lnTo>
                  <a:pt x="13053" y="154315"/>
                </a:lnTo>
                <a:lnTo>
                  <a:pt x="50594" y="120416"/>
                </a:lnTo>
                <a:lnTo>
                  <a:pt x="110197" y="89443"/>
                </a:lnTo>
                <a:lnTo>
                  <a:pt x="147512" y="75253"/>
                </a:lnTo>
                <a:lnTo>
                  <a:pt x="189433" y="62036"/>
                </a:lnTo>
                <a:lnTo>
                  <a:pt x="235656" y="49869"/>
                </a:lnTo>
                <a:lnTo>
                  <a:pt x="285877" y="38835"/>
                </a:lnTo>
                <a:lnTo>
                  <a:pt x="339794" y="29012"/>
                </a:lnTo>
                <a:lnTo>
                  <a:pt x="397102" y="20480"/>
                </a:lnTo>
                <a:lnTo>
                  <a:pt x="457498" y="13321"/>
                </a:lnTo>
                <a:lnTo>
                  <a:pt x="520680" y="7613"/>
                </a:lnTo>
                <a:lnTo>
                  <a:pt x="586342" y="3436"/>
                </a:lnTo>
                <a:lnTo>
                  <a:pt x="654184" y="872"/>
                </a:lnTo>
                <a:lnTo>
                  <a:pt x="723900" y="0"/>
                </a:lnTo>
                <a:lnTo>
                  <a:pt x="793615" y="872"/>
                </a:lnTo>
                <a:lnTo>
                  <a:pt x="861457" y="3436"/>
                </a:lnTo>
                <a:lnTo>
                  <a:pt x="927119" y="7613"/>
                </a:lnTo>
                <a:lnTo>
                  <a:pt x="990301" y="13321"/>
                </a:lnTo>
                <a:lnTo>
                  <a:pt x="1050697" y="20480"/>
                </a:lnTo>
                <a:lnTo>
                  <a:pt x="1108005" y="29012"/>
                </a:lnTo>
                <a:lnTo>
                  <a:pt x="1161922" y="38835"/>
                </a:lnTo>
                <a:lnTo>
                  <a:pt x="1212143" y="49869"/>
                </a:lnTo>
                <a:lnTo>
                  <a:pt x="1258366" y="62036"/>
                </a:lnTo>
                <a:lnTo>
                  <a:pt x="1300287" y="75253"/>
                </a:lnTo>
                <a:lnTo>
                  <a:pt x="1337602" y="89443"/>
                </a:lnTo>
                <a:lnTo>
                  <a:pt x="1397205" y="120416"/>
                </a:lnTo>
                <a:lnTo>
                  <a:pt x="1434746" y="154315"/>
                </a:lnTo>
                <a:lnTo>
                  <a:pt x="1447800" y="190500"/>
                </a:lnTo>
                <a:lnTo>
                  <a:pt x="1447800" y="952500"/>
                </a:lnTo>
                <a:lnTo>
                  <a:pt x="1444486" y="970845"/>
                </a:lnTo>
                <a:lnTo>
                  <a:pt x="1434746" y="988698"/>
                </a:lnTo>
                <a:lnTo>
                  <a:pt x="1397205" y="1022604"/>
                </a:lnTo>
                <a:lnTo>
                  <a:pt x="1337602" y="1053579"/>
                </a:lnTo>
                <a:lnTo>
                  <a:pt x="1300287" y="1067767"/>
                </a:lnTo>
                <a:lnTo>
                  <a:pt x="1258366" y="1080984"/>
                </a:lnTo>
                <a:lnTo>
                  <a:pt x="1212143" y="1093148"/>
                </a:lnTo>
                <a:lnTo>
                  <a:pt x="1161922" y="1104180"/>
                </a:lnTo>
                <a:lnTo>
                  <a:pt x="1108005" y="1114000"/>
                </a:lnTo>
                <a:lnTo>
                  <a:pt x="1050697" y="1122528"/>
                </a:lnTo>
                <a:lnTo>
                  <a:pt x="990301" y="1129685"/>
                </a:lnTo>
                <a:lnTo>
                  <a:pt x="927119" y="1135390"/>
                </a:lnTo>
                <a:lnTo>
                  <a:pt x="861457" y="1139564"/>
                </a:lnTo>
                <a:lnTo>
                  <a:pt x="793615" y="1142127"/>
                </a:lnTo>
                <a:lnTo>
                  <a:pt x="723900" y="1143000"/>
                </a:lnTo>
                <a:lnTo>
                  <a:pt x="654184" y="1142127"/>
                </a:lnTo>
                <a:lnTo>
                  <a:pt x="586342" y="1139564"/>
                </a:lnTo>
                <a:lnTo>
                  <a:pt x="520680" y="1135390"/>
                </a:lnTo>
                <a:lnTo>
                  <a:pt x="457498" y="1129685"/>
                </a:lnTo>
                <a:lnTo>
                  <a:pt x="397102" y="1122528"/>
                </a:lnTo>
                <a:lnTo>
                  <a:pt x="339794" y="1114000"/>
                </a:lnTo>
                <a:lnTo>
                  <a:pt x="285877" y="1104180"/>
                </a:lnTo>
                <a:lnTo>
                  <a:pt x="235656" y="1093148"/>
                </a:lnTo>
                <a:lnTo>
                  <a:pt x="189433" y="1080984"/>
                </a:lnTo>
                <a:lnTo>
                  <a:pt x="147512" y="1067767"/>
                </a:lnTo>
                <a:lnTo>
                  <a:pt x="110197" y="1053579"/>
                </a:lnTo>
                <a:lnTo>
                  <a:pt x="50594" y="1022604"/>
                </a:lnTo>
                <a:lnTo>
                  <a:pt x="13053" y="988698"/>
                </a:lnTo>
                <a:lnTo>
                  <a:pt x="0" y="952500"/>
                </a:lnTo>
                <a:lnTo>
                  <a:pt x="0" y="190500"/>
                </a:lnTo>
                <a:close/>
              </a:path>
            </a:pathLst>
          </a:custGeom>
          <a:ln w="9525">
            <a:solidFill>
              <a:srgbClr val="000000"/>
            </a:solidFill>
          </a:ln>
        </p:spPr>
        <p:txBody>
          <a:bodyPr wrap="square" lIns="0" tIns="0" rIns="0" bIns="0" rtlCol="0"/>
          <a:lstStyle/>
          <a:p>
            <a:endParaRPr/>
          </a:p>
        </p:txBody>
      </p:sp>
      <p:sp>
        <p:nvSpPr>
          <p:cNvPr id="5" name="object 5"/>
          <p:cNvSpPr txBox="1"/>
          <p:nvPr/>
        </p:nvSpPr>
        <p:spPr>
          <a:xfrm>
            <a:off x="1069644" y="5962599"/>
            <a:ext cx="17373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Public</a:t>
            </a:r>
            <a:r>
              <a:rPr sz="1800" spc="-55" dirty="0">
                <a:latin typeface="Calibri"/>
                <a:cs typeface="Calibri"/>
              </a:rPr>
              <a:t> </a:t>
            </a:r>
            <a:r>
              <a:rPr sz="1800" spc="-10" dirty="0">
                <a:latin typeface="Calibri"/>
                <a:cs typeface="Calibri"/>
              </a:rPr>
              <a:t>Information</a:t>
            </a:r>
            <a:endParaRPr sz="1800">
              <a:latin typeface="Calibri"/>
              <a:cs typeface="Calibri"/>
            </a:endParaRPr>
          </a:p>
        </p:txBody>
      </p:sp>
      <p:sp>
        <p:nvSpPr>
          <p:cNvPr id="6" name="object 6"/>
          <p:cNvSpPr/>
          <p:nvPr/>
        </p:nvSpPr>
        <p:spPr>
          <a:xfrm>
            <a:off x="1524000" y="3505200"/>
            <a:ext cx="685800" cy="976630"/>
          </a:xfrm>
          <a:custGeom>
            <a:avLst/>
            <a:gdLst/>
            <a:ahLst/>
            <a:cxnLst/>
            <a:rect l="l" t="t" r="r" b="b"/>
            <a:pathLst>
              <a:path w="685800" h="976629">
                <a:moveTo>
                  <a:pt x="0" y="244094"/>
                </a:moveTo>
                <a:lnTo>
                  <a:pt x="342900" y="0"/>
                </a:lnTo>
                <a:lnTo>
                  <a:pt x="685800" y="244094"/>
                </a:lnTo>
                <a:lnTo>
                  <a:pt x="514350" y="244094"/>
                </a:lnTo>
                <a:lnTo>
                  <a:pt x="514350" y="976249"/>
                </a:lnTo>
                <a:lnTo>
                  <a:pt x="171450" y="976249"/>
                </a:lnTo>
                <a:lnTo>
                  <a:pt x="171450" y="244094"/>
                </a:lnTo>
                <a:lnTo>
                  <a:pt x="0" y="244094"/>
                </a:lnTo>
                <a:close/>
              </a:path>
            </a:pathLst>
          </a:custGeom>
          <a:ln w="9524">
            <a:solidFill>
              <a:srgbClr val="000000"/>
            </a:solidFill>
          </a:ln>
        </p:spPr>
        <p:txBody>
          <a:bodyPr wrap="square" lIns="0" tIns="0" rIns="0" bIns="0" rtlCol="0"/>
          <a:lstStyle/>
          <a:p>
            <a:endParaRPr/>
          </a:p>
        </p:txBody>
      </p:sp>
      <p:sp>
        <p:nvSpPr>
          <p:cNvPr id="7" name="object 7"/>
          <p:cNvSpPr/>
          <p:nvPr/>
        </p:nvSpPr>
        <p:spPr>
          <a:xfrm>
            <a:off x="2743200" y="2514600"/>
            <a:ext cx="976630" cy="685800"/>
          </a:xfrm>
          <a:custGeom>
            <a:avLst/>
            <a:gdLst/>
            <a:ahLst/>
            <a:cxnLst/>
            <a:rect l="l" t="t" r="r" b="b"/>
            <a:pathLst>
              <a:path w="976629" h="685800">
                <a:moveTo>
                  <a:pt x="0" y="342900"/>
                </a:moveTo>
                <a:lnTo>
                  <a:pt x="244094" y="0"/>
                </a:lnTo>
                <a:lnTo>
                  <a:pt x="244094" y="171450"/>
                </a:lnTo>
                <a:lnTo>
                  <a:pt x="976376" y="171450"/>
                </a:lnTo>
                <a:lnTo>
                  <a:pt x="976376" y="514350"/>
                </a:lnTo>
                <a:lnTo>
                  <a:pt x="244094" y="514350"/>
                </a:lnTo>
                <a:lnTo>
                  <a:pt x="244094" y="685800"/>
                </a:lnTo>
                <a:lnTo>
                  <a:pt x="0" y="34290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1145844" y="2333066"/>
            <a:ext cx="1392555"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Quasi-</a:t>
            </a:r>
            <a:endParaRPr sz="2800">
              <a:latin typeface="Calibri"/>
              <a:cs typeface="Calibri"/>
            </a:endParaRPr>
          </a:p>
          <a:p>
            <a:pPr marL="12700">
              <a:lnSpc>
                <a:spcPct val="100000"/>
              </a:lnSpc>
            </a:pPr>
            <a:r>
              <a:rPr sz="2800" b="1" spc="-5" dirty="0">
                <a:latin typeface="Calibri"/>
                <a:cs typeface="Calibri"/>
              </a:rPr>
              <a:t>Ide</a:t>
            </a:r>
            <a:r>
              <a:rPr sz="2800" b="1" spc="-35" dirty="0">
                <a:latin typeface="Calibri"/>
                <a:cs typeface="Calibri"/>
              </a:rPr>
              <a:t>n</a:t>
            </a:r>
            <a:r>
              <a:rPr sz="2800" b="1" spc="-5" dirty="0">
                <a:latin typeface="Calibri"/>
                <a:cs typeface="Calibri"/>
              </a:rPr>
              <a:t>tifier</a:t>
            </a:r>
            <a:endParaRPr sz="2800">
              <a:latin typeface="Calibri"/>
              <a:cs typeface="Calibri"/>
            </a:endParaRPr>
          </a:p>
        </p:txBody>
      </p:sp>
      <p:graphicFrame>
        <p:nvGraphicFramePr>
          <p:cNvPr id="9" name="object 9"/>
          <p:cNvGraphicFramePr>
            <a:graphicFrameLocks noGrp="1"/>
          </p:cNvGraphicFramePr>
          <p:nvPr/>
        </p:nvGraphicFramePr>
        <p:xfrm>
          <a:off x="3924300" y="1028700"/>
          <a:ext cx="4953000" cy="4814570"/>
        </p:xfrm>
        <a:graphic>
          <a:graphicData uri="http://schemas.openxmlformats.org/drawingml/2006/table">
            <a:tbl>
              <a:tblPr firstRow="1" bandRow="1">
                <a:tableStyleId>{2D5ABB26-0587-4C30-8999-92F81FD0307C}</a:tableStyleId>
              </a:tblPr>
              <a:tblGrid>
                <a:gridCol w="11144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8105"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85725">
                      <a:solidFill>
                        <a:srgbClr val="FF0000"/>
                      </a:solidFill>
                      <a:prstDash val="solid"/>
                    </a:lnR>
                    <a:lnT w="76200">
                      <a:solidFill>
                        <a:srgbClr val="800080"/>
                      </a:solidFill>
                      <a:prstDash val="solid"/>
                    </a:lnT>
                    <a:lnB w="76200">
                      <a:solidFill>
                        <a:srgbClr val="800080"/>
                      </a:solidFill>
                      <a:prstDash val="solid"/>
                    </a:lnB>
                  </a:tcPr>
                </a:tc>
                <a:tc>
                  <a:txBody>
                    <a:bodyPr/>
                    <a:lstStyle/>
                    <a:p>
                      <a:pPr marL="76200"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85725">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85725">
                      <a:solidFill>
                        <a:srgbClr val="FF0000"/>
                      </a:solidFill>
                      <a:prstDash val="solid"/>
                    </a:lnR>
                    <a:lnT w="76200">
                      <a:solidFill>
                        <a:srgbClr val="800080"/>
                      </a:solidFill>
                      <a:prstDash val="solid"/>
                    </a:lnT>
                    <a:lnB w="38100">
                      <a:solidFill>
                        <a:srgbClr val="4F81BC"/>
                      </a:solidFill>
                      <a:prstDash val="solid"/>
                    </a:lnB>
                  </a:tcPr>
                </a:tc>
                <a:tc>
                  <a:txBody>
                    <a:bodyPr/>
                    <a:lstStyle/>
                    <a:p>
                      <a:pPr marL="77470"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85725">
                      <a:solidFill>
                        <a:srgbClr val="FF0000"/>
                      </a:solidFill>
                      <a:prstDash val="solid"/>
                    </a:lnL>
                    <a:lnR w="76200">
                      <a:solidFill>
                        <a:srgbClr val="FF0000"/>
                      </a:solidFill>
                      <a:prstDash val="solid"/>
                    </a:lnR>
                    <a:lnT w="76200">
                      <a:solidFill>
                        <a:srgbClr val="FF000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5565" algn="ctr">
                        <a:lnSpc>
                          <a:spcPct val="100000"/>
                        </a:lnSpc>
                        <a:spcBef>
                          <a:spcPts val="309"/>
                        </a:spcBef>
                      </a:pPr>
                      <a:r>
                        <a:rPr sz="1800" spc="-5" dirty="0">
                          <a:latin typeface="Georgia"/>
                          <a:cs typeface="Georgia"/>
                        </a:rPr>
                        <a:t>13053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9"/>
                        </a:spcBef>
                      </a:pPr>
                      <a:r>
                        <a:rPr sz="1800" dirty="0">
                          <a:latin typeface="Georgia"/>
                          <a:cs typeface="Georgia"/>
                        </a:rPr>
                        <a:t>37</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Indian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6336271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1" y="221945"/>
            <a:ext cx="5608192" cy="635000"/>
          </a:xfrm>
          <a:prstGeom prst="rect">
            <a:avLst/>
          </a:prstGeom>
        </p:spPr>
        <p:txBody>
          <a:bodyPr vert="horz" wrap="square" lIns="0" tIns="12065" rIns="0" bIns="0" rtlCol="0">
            <a:spAutoFit/>
          </a:bodyPr>
          <a:lstStyle/>
          <a:p>
            <a:pPr marL="12700">
              <a:lnSpc>
                <a:spcPct val="100000"/>
              </a:lnSpc>
              <a:spcBef>
                <a:spcPts val="95"/>
              </a:spcBef>
            </a:pPr>
            <a:r>
              <a:rPr sz="4000" spc="-10" dirty="0"/>
              <a:t>K-Anonymity</a:t>
            </a:r>
            <a:endParaRPr sz="4000"/>
          </a:p>
        </p:txBody>
      </p:sp>
      <p:sp>
        <p:nvSpPr>
          <p:cNvPr id="3" name="object 3"/>
          <p:cNvSpPr txBox="1"/>
          <p:nvPr/>
        </p:nvSpPr>
        <p:spPr>
          <a:xfrm>
            <a:off x="307340" y="1119885"/>
            <a:ext cx="8070850" cy="4836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[Samarati </a:t>
            </a:r>
            <a:r>
              <a:rPr sz="2400" dirty="0">
                <a:latin typeface="Calibri"/>
                <a:cs typeface="Calibri"/>
              </a:rPr>
              <a:t>et </a:t>
            </a:r>
            <a:r>
              <a:rPr sz="2400" spc="-5" dirty="0">
                <a:latin typeface="Calibri"/>
                <a:cs typeface="Calibri"/>
              </a:rPr>
              <a:t>al, PODS</a:t>
            </a:r>
            <a:r>
              <a:rPr sz="2400" spc="-50" dirty="0">
                <a:latin typeface="Calibri"/>
                <a:cs typeface="Calibri"/>
              </a:rPr>
              <a:t> </a:t>
            </a:r>
            <a:r>
              <a:rPr sz="2400" spc="-5" dirty="0">
                <a:latin typeface="Calibri"/>
                <a:cs typeface="Calibri"/>
              </a:rPr>
              <a:t>1998]</a:t>
            </a:r>
            <a:endParaRPr sz="2400">
              <a:latin typeface="Calibri"/>
              <a:cs typeface="Calibri"/>
            </a:endParaRPr>
          </a:p>
          <a:p>
            <a:pPr>
              <a:lnSpc>
                <a:spcPct val="100000"/>
              </a:lnSpc>
              <a:spcBef>
                <a:spcPts val="5"/>
              </a:spcBef>
            </a:pPr>
            <a:endParaRPr sz="3000">
              <a:latin typeface="Times New Roman"/>
              <a:cs typeface="Times New Roman"/>
            </a:endParaRPr>
          </a:p>
          <a:p>
            <a:pPr marL="355600" indent="-342900">
              <a:lnSpc>
                <a:spcPts val="2735"/>
              </a:lnSpc>
              <a:spcBef>
                <a:spcPts val="5"/>
              </a:spcBef>
              <a:buFont typeface="Arial"/>
              <a:buChar char="•"/>
              <a:tabLst>
                <a:tab pos="354965" algn="l"/>
                <a:tab pos="355600" algn="l"/>
              </a:tabLst>
            </a:pPr>
            <a:r>
              <a:rPr sz="2400" spc="-10" dirty="0">
                <a:latin typeface="Calibri"/>
                <a:cs typeface="Calibri"/>
              </a:rPr>
              <a:t>Generalize, </a:t>
            </a:r>
            <a:r>
              <a:rPr sz="2400" spc="-25" dirty="0">
                <a:latin typeface="Calibri"/>
                <a:cs typeface="Calibri"/>
              </a:rPr>
              <a:t>modify, </a:t>
            </a:r>
            <a:r>
              <a:rPr sz="2400" spc="-5" dirty="0">
                <a:latin typeface="Calibri"/>
                <a:cs typeface="Calibri"/>
              </a:rPr>
              <a:t>or </a:t>
            </a:r>
            <a:r>
              <a:rPr sz="2400" spc="-10" dirty="0">
                <a:latin typeface="Calibri"/>
                <a:cs typeface="Calibri"/>
              </a:rPr>
              <a:t>distort </a:t>
            </a:r>
            <a:r>
              <a:rPr sz="2400" spc="-5" dirty="0">
                <a:latin typeface="Calibri"/>
                <a:cs typeface="Calibri"/>
              </a:rPr>
              <a:t>quasi-identifier </a:t>
            </a:r>
            <a:r>
              <a:rPr sz="2400" spc="-10" dirty="0">
                <a:latin typeface="Calibri"/>
                <a:cs typeface="Calibri"/>
              </a:rPr>
              <a:t>values </a:t>
            </a:r>
            <a:r>
              <a:rPr sz="2400" spc="-5" dirty="0">
                <a:latin typeface="Calibri"/>
                <a:cs typeface="Calibri"/>
              </a:rPr>
              <a:t>so </a:t>
            </a:r>
            <a:r>
              <a:rPr sz="2400" spc="-10" dirty="0">
                <a:latin typeface="Calibri"/>
                <a:cs typeface="Calibri"/>
              </a:rPr>
              <a:t>that</a:t>
            </a:r>
            <a:r>
              <a:rPr sz="2400" spc="-5" dirty="0">
                <a:latin typeface="Calibri"/>
                <a:cs typeface="Calibri"/>
              </a:rPr>
              <a:t> no</a:t>
            </a:r>
            <a:endParaRPr sz="2400">
              <a:latin typeface="Calibri"/>
              <a:cs typeface="Calibri"/>
            </a:endParaRPr>
          </a:p>
          <a:p>
            <a:pPr marL="355600">
              <a:lnSpc>
                <a:spcPts val="2735"/>
              </a:lnSpc>
            </a:pPr>
            <a:r>
              <a:rPr sz="2400" dirty="0">
                <a:latin typeface="Calibri"/>
                <a:cs typeface="Calibri"/>
              </a:rPr>
              <a:t>individual is </a:t>
            </a:r>
            <a:r>
              <a:rPr sz="2400" spc="-5" dirty="0">
                <a:latin typeface="Calibri"/>
                <a:cs typeface="Calibri"/>
              </a:rPr>
              <a:t>uniquely identifiable </a:t>
            </a:r>
            <a:r>
              <a:rPr sz="2400" spc="-15" dirty="0">
                <a:latin typeface="Calibri"/>
                <a:cs typeface="Calibri"/>
              </a:rPr>
              <a:t>from </a:t>
            </a:r>
            <a:r>
              <a:rPr sz="2400" dirty="0">
                <a:latin typeface="Calibri"/>
                <a:cs typeface="Calibri"/>
              </a:rPr>
              <a:t>a </a:t>
            </a:r>
            <a:r>
              <a:rPr sz="2400" spc="-10" dirty="0">
                <a:latin typeface="Calibri"/>
                <a:cs typeface="Calibri"/>
              </a:rPr>
              <a:t>group of</a:t>
            </a:r>
            <a:r>
              <a:rPr sz="2400" spc="-25" dirty="0">
                <a:latin typeface="Calibri"/>
                <a:cs typeface="Calibri"/>
              </a:rPr>
              <a:t> </a:t>
            </a:r>
            <a:r>
              <a:rPr sz="2400" i="1" dirty="0">
                <a:latin typeface="Calibri"/>
                <a:cs typeface="Calibri"/>
              </a:rPr>
              <a:t>k</a:t>
            </a:r>
            <a:endParaRPr sz="2400">
              <a:latin typeface="Calibri"/>
              <a:cs typeface="Calibri"/>
            </a:endParaRPr>
          </a:p>
          <a:p>
            <a:pPr marL="355600" indent="-342900">
              <a:lnSpc>
                <a:spcPct val="100000"/>
              </a:lnSpc>
              <a:spcBef>
                <a:spcPts val="919"/>
              </a:spcBef>
              <a:buFont typeface="Arial"/>
              <a:buChar char="•"/>
              <a:tabLst>
                <a:tab pos="354965" algn="l"/>
                <a:tab pos="355600" algn="l"/>
              </a:tabLst>
            </a:pPr>
            <a:r>
              <a:rPr sz="2400" dirty="0">
                <a:latin typeface="Calibri"/>
                <a:cs typeface="Calibri"/>
              </a:rPr>
              <a:t>In SQL, </a:t>
            </a:r>
            <a:r>
              <a:rPr sz="2400" spc="-5" dirty="0">
                <a:latin typeface="Calibri"/>
                <a:cs typeface="Calibri"/>
              </a:rPr>
              <a:t>table </a:t>
            </a:r>
            <a:r>
              <a:rPr sz="2400" dirty="0">
                <a:latin typeface="Calibri"/>
                <a:cs typeface="Calibri"/>
              </a:rPr>
              <a:t>T is </a:t>
            </a:r>
            <a:r>
              <a:rPr sz="2400" b="1" spc="-5" dirty="0">
                <a:latin typeface="Calibri"/>
                <a:cs typeface="Calibri"/>
              </a:rPr>
              <a:t>k-anonymous </a:t>
            </a:r>
            <a:r>
              <a:rPr sz="2400" dirty="0">
                <a:latin typeface="Calibri"/>
                <a:cs typeface="Calibri"/>
              </a:rPr>
              <a:t>if</a:t>
            </a:r>
            <a:r>
              <a:rPr sz="2400" spc="-60" dirty="0">
                <a:latin typeface="Calibri"/>
                <a:cs typeface="Calibri"/>
              </a:rPr>
              <a:t> </a:t>
            </a:r>
            <a:r>
              <a:rPr sz="2400" dirty="0">
                <a:latin typeface="Calibri"/>
                <a:cs typeface="Calibri"/>
              </a:rPr>
              <a:t>each</a:t>
            </a:r>
            <a:endParaRPr sz="2400">
              <a:latin typeface="Calibri"/>
              <a:cs typeface="Calibri"/>
            </a:endParaRPr>
          </a:p>
          <a:p>
            <a:pPr>
              <a:lnSpc>
                <a:spcPct val="100000"/>
              </a:lnSpc>
              <a:spcBef>
                <a:spcPts val="35"/>
              </a:spcBef>
              <a:buFont typeface="Arial"/>
              <a:buChar char="•"/>
            </a:pPr>
            <a:endParaRPr sz="3850">
              <a:latin typeface="Times New Roman"/>
              <a:cs typeface="Times New Roman"/>
            </a:endParaRPr>
          </a:p>
          <a:p>
            <a:pPr marL="927100" marR="4394835">
              <a:lnSpc>
                <a:spcPts val="2450"/>
              </a:lnSpc>
            </a:pPr>
            <a:r>
              <a:rPr sz="2400" spc="-5" dirty="0">
                <a:latin typeface="Courier New"/>
                <a:cs typeface="Courier New"/>
              </a:rPr>
              <a:t>SELECT</a:t>
            </a:r>
            <a:r>
              <a:rPr sz="2400" spc="-80" dirty="0">
                <a:latin typeface="Courier New"/>
                <a:cs typeface="Courier New"/>
              </a:rPr>
              <a:t> </a:t>
            </a:r>
            <a:r>
              <a:rPr sz="2400" spc="-10" dirty="0">
                <a:latin typeface="Courier New"/>
                <a:cs typeface="Courier New"/>
              </a:rPr>
              <a:t>COUNT(*)  </a:t>
            </a:r>
            <a:r>
              <a:rPr sz="2400" spc="-5" dirty="0">
                <a:latin typeface="Courier New"/>
                <a:cs typeface="Courier New"/>
              </a:rPr>
              <a:t>FROM</a:t>
            </a:r>
            <a:r>
              <a:rPr sz="2400" spc="-15" dirty="0">
                <a:latin typeface="Courier New"/>
                <a:cs typeface="Courier New"/>
              </a:rPr>
              <a:t> </a:t>
            </a:r>
            <a:r>
              <a:rPr sz="2400" dirty="0">
                <a:latin typeface="Courier New"/>
                <a:cs typeface="Courier New"/>
              </a:rPr>
              <a:t>T</a:t>
            </a:r>
            <a:endParaRPr sz="2400">
              <a:latin typeface="Courier New"/>
              <a:cs typeface="Courier New"/>
            </a:endParaRPr>
          </a:p>
          <a:p>
            <a:pPr marL="927100">
              <a:lnSpc>
                <a:spcPts val="2400"/>
              </a:lnSpc>
            </a:pPr>
            <a:r>
              <a:rPr sz="2400" spc="-5" dirty="0">
                <a:latin typeface="Courier New"/>
                <a:cs typeface="Courier New"/>
              </a:rPr>
              <a:t>GROUP </a:t>
            </a:r>
            <a:r>
              <a:rPr sz="2400" spc="-10" dirty="0">
                <a:latin typeface="Courier New"/>
                <a:cs typeface="Courier New"/>
              </a:rPr>
              <a:t>BY</a:t>
            </a:r>
            <a:r>
              <a:rPr sz="2400" spc="-20" dirty="0">
                <a:latin typeface="Courier New"/>
                <a:cs typeface="Courier New"/>
              </a:rPr>
              <a:t> </a:t>
            </a:r>
            <a:r>
              <a:rPr sz="2400" spc="-10" dirty="0">
                <a:latin typeface="Courier New"/>
                <a:cs typeface="Courier New"/>
              </a:rPr>
              <a:t>Quasi-Identifier</a:t>
            </a:r>
            <a:endParaRPr sz="2400">
              <a:latin typeface="Courier New"/>
              <a:cs typeface="Courier New"/>
            </a:endParaRPr>
          </a:p>
          <a:p>
            <a:pPr marL="355600">
              <a:lnSpc>
                <a:spcPct val="100000"/>
              </a:lnSpc>
              <a:spcBef>
                <a:spcPts val="1864"/>
              </a:spcBef>
            </a:pPr>
            <a:r>
              <a:rPr sz="2400" dirty="0">
                <a:latin typeface="Calibri"/>
                <a:cs typeface="Calibri"/>
              </a:rPr>
              <a:t>is </a:t>
            </a:r>
            <a:r>
              <a:rPr sz="2400" b="1" dirty="0">
                <a:latin typeface="Calibri"/>
                <a:cs typeface="Calibri"/>
              </a:rPr>
              <a:t>≥</a:t>
            </a:r>
            <a:r>
              <a:rPr sz="2400" b="1" spc="-25" dirty="0">
                <a:latin typeface="Calibri"/>
                <a:cs typeface="Calibri"/>
              </a:rPr>
              <a:t> </a:t>
            </a:r>
            <a:r>
              <a:rPr sz="2400" b="1" dirty="0">
                <a:latin typeface="Calibri"/>
                <a:cs typeface="Calibri"/>
              </a:rPr>
              <a:t>k</a:t>
            </a:r>
            <a:endParaRPr sz="2400">
              <a:latin typeface="Calibri"/>
              <a:cs typeface="Calibri"/>
            </a:endParaRPr>
          </a:p>
          <a:p>
            <a:pPr>
              <a:lnSpc>
                <a:spcPct val="100000"/>
              </a:lnSpc>
              <a:spcBef>
                <a:spcPts val="5"/>
              </a:spcBef>
            </a:pPr>
            <a:endParaRPr sz="2500">
              <a:latin typeface="Times New Roman"/>
              <a:cs typeface="Times New Roman"/>
            </a:endParaRPr>
          </a:p>
          <a:p>
            <a:pPr marL="355600" indent="-342900">
              <a:lnSpc>
                <a:spcPct val="100000"/>
              </a:lnSpc>
              <a:buFont typeface="Arial"/>
              <a:buChar char="•"/>
              <a:tabLst>
                <a:tab pos="354965" algn="l"/>
                <a:tab pos="355600" algn="l"/>
              </a:tabLst>
            </a:pPr>
            <a:r>
              <a:rPr sz="2400" spc="-15" dirty="0">
                <a:latin typeface="Calibri"/>
                <a:cs typeface="Calibri"/>
              </a:rPr>
              <a:t>Parameter </a:t>
            </a:r>
            <a:r>
              <a:rPr sz="2400" dirty="0">
                <a:latin typeface="Calibri"/>
                <a:cs typeface="Calibri"/>
              </a:rPr>
              <a:t>k </a:t>
            </a:r>
            <a:r>
              <a:rPr sz="2400" spc="-10" dirty="0">
                <a:latin typeface="Calibri"/>
                <a:cs typeface="Calibri"/>
              </a:rPr>
              <a:t>indicates </a:t>
            </a:r>
            <a:r>
              <a:rPr sz="2400" dirty="0">
                <a:latin typeface="Calibri"/>
                <a:cs typeface="Calibri"/>
              </a:rPr>
              <a:t>the </a:t>
            </a:r>
            <a:r>
              <a:rPr sz="2400" spc="-20" dirty="0">
                <a:latin typeface="Calibri"/>
                <a:cs typeface="Calibri"/>
              </a:rPr>
              <a:t>“degree” </a:t>
            </a:r>
            <a:r>
              <a:rPr sz="2400" spc="-5" dirty="0">
                <a:latin typeface="Calibri"/>
                <a:cs typeface="Calibri"/>
              </a:rPr>
              <a:t>of</a:t>
            </a:r>
            <a:r>
              <a:rPr sz="2400" spc="-55" dirty="0">
                <a:latin typeface="Calibri"/>
                <a:cs typeface="Calibri"/>
              </a:rPr>
              <a:t> </a:t>
            </a:r>
            <a:r>
              <a:rPr sz="2400" spc="-10" dirty="0">
                <a:latin typeface="Calibri"/>
                <a:cs typeface="Calibri"/>
              </a:rPr>
              <a:t>anonymity</a:t>
            </a:r>
            <a:endParaRPr sz="2400">
              <a:latin typeface="Calibri"/>
              <a:cs typeface="Calibri"/>
            </a:endParaRPr>
          </a:p>
        </p:txBody>
      </p:sp>
    </p:spTree>
    <p:extLst>
      <p:ext uri="{BB962C8B-B14F-4D97-AF65-F5344CB8AC3E}">
        <p14:creationId xmlns:p14="http://schemas.microsoft.com/office/powerpoint/2010/main" val="41515311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75" y="66376"/>
            <a:ext cx="7954162" cy="1120820"/>
          </a:xfrm>
          <a:prstGeom prst="rect">
            <a:avLst/>
          </a:prstGeom>
        </p:spPr>
        <p:txBody>
          <a:bodyPr vert="horz" wrap="square" lIns="0" tIns="12700" rIns="0" bIns="0" rtlCol="0">
            <a:spAutoFit/>
          </a:bodyPr>
          <a:lstStyle/>
          <a:p>
            <a:pPr marL="12700">
              <a:lnSpc>
                <a:spcPct val="100000"/>
              </a:lnSpc>
              <a:spcBef>
                <a:spcPts val="100"/>
              </a:spcBef>
            </a:pPr>
            <a:r>
              <a:rPr spc="-15" dirty="0"/>
              <a:t>Example</a:t>
            </a:r>
            <a:r>
              <a:rPr dirty="0"/>
              <a:t>: </a:t>
            </a:r>
            <a:r>
              <a:rPr spc="-15" dirty="0"/>
              <a:t>Generalization</a:t>
            </a:r>
            <a:r>
              <a:rPr spc="-75" dirty="0"/>
              <a:t> </a:t>
            </a:r>
            <a:r>
              <a:rPr spc="-10" dirty="0"/>
              <a:t>(Coarsening)</a:t>
            </a:r>
          </a:p>
        </p:txBody>
      </p:sp>
      <p:sp>
        <p:nvSpPr>
          <p:cNvPr id="3" name="object 3"/>
          <p:cNvSpPr/>
          <p:nvPr/>
        </p:nvSpPr>
        <p:spPr>
          <a:xfrm>
            <a:off x="1075149"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4" name="object 4"/>
          <p:cNvSpPr/>
          <p:nvPr/>
        </p:nvSpPr>
        <p:spPr>
          <a:xfrm>
            <a:off x="1094199"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5" name="object 5"/>
          <p:cNvSpPr/>
          <p:nvPr/>
        </p:nvSpPr>
        <p:spPr>
          <a:xfrm>
            <a:off x="1778412"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6" name="object 6"/>
          <p:cNvSpPr/>
          <p:nvPr/>
        </p:nvSpPr>
        <p:spPr>
          <a:xfrm>
            <a:off x="1797462"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7" name="object 7"/>
          <p:cNvSpPr/>
          <p:nvPr/>
        </p:nvSpPr>
        <p:spPr>
          <a:xfrm>
            <a:off x="33024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8" name="object 8"/>
          <p:cNvSpPr/>
          <p:nvPr/>
        </p:nvSpPr>
        <p:spPr>
          <a:xfrm>
            <a:off x="171862" y="5413173"/>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9" name="object 9"/>
          <p:cNvSpPr/>
          <p:nvPr/>
        </p:nvSpPr>
        <p:spPr>
          <a:xfrm>
            <a:off x="171862" y="5748072"/>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0" name="object 10"/>
          <p:cNvSpPr/>
          <p:nvPr/>
        </p:nvSpPr>
        <p:spPr>
          <a:xfrm>
            <a:off x="1909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1" name="object 11"/>
          <p:cNvSpPr/>
          <p:nvPr/>
        </p:nvSpPr>
        <p:spPr>
          <a:xfrm>
            <a:off x="41025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2" name="object 12"/>
          <p:cNvSpPr/>
          <p:nvPr/>
        </p:nvSpPr>
        <p:spPr>
          <a:xfrm>
            <a:off x="171862" y="6083034"/>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3" name="object 13"/>
          <p:cNvSpPr txBox="1"/>
          <p:nvPr/>
        </p:nvSpPr>
        <p:spPr>
          <a:xfrm>
            <a:off x="490327" y="1672075"/>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sp>
        <p:nvSpPr>
          <p:cNvPr id="14" name="object 14"/>
          <p:cNvSpPr txBox="1"/>
          <p:nvPr/>
        </p:nvSpPr>
        <p:spPr>
          <a:xfrm>
            <a:off x="398379" y="5107433"/>
            <a:ext cx="48895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053</a:t>
            </a:r>
            <a:endParaRPr sz="1200">
              <a:latin typeface="Georgia"/>
              <a:cs typeface="Georgia"/>
            </a:endParaRPr>
          </a:p>
        </p:txBody>
      </p:sp>
      <p:sp>
        <p:nvSpPr>
          <p:cNvPr id="15" name="object 15"/>
          <p:cNvSpPr txBox="1"/>
          <p:nvPr/>
        </p:nvSpPr>
        <p:spPr>
          <a:xfrm>
            <a:off x="390759" y="5442764"/>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6" name="object 16"/>
          <p:cNvSpPr txBox="1"/>
          <p:nvPr/>
        </p:nvSpPr>
        <p:spPr>
          <a:xfrm>
            <a:off x="1336833" y="5442764"/>
            <a:ext cx="2654935" cy="208279"/>
          </a:xfrm>
          <a:prstGeom prst="rect">
            <a:avLst/>
          </a:prstGeom>
        </p:spPr>
        <p:txBody>
          <a:bodyPr vert="horz" wrap="square" lIns="0" tIns="12700" rIns="0" bIns="0" rtlCol="0">
            <a:spAutoFit/>
          </a:bodyPr>
          <a:lstStyle/>
          <a:p>
            <a:pPr marL="12700">
              <a:lnSpc>
                <a:spcPct val="100000"/>
              </a:lnSpc>
              <a:spcBef>
                <a:spcPts val="100"/>
              </a:spcBef>
              <a:tabLst>
                <a:tab pos="847090" algn="l"/>
                <a:tab pos="2088514" algn="l"/>
              </a:tabLst>
            </a:pPr>
            <a:r>
              <a:rPr sz="1200" b="1" spc="-10" dirty="0">
                <a:latin typeface="Georgia"/>
                <a:cs typeface="Georgia"/>
              </a:rPr>
              <a:t>3</a:t>
            </a:r>
            <a:r>
              <a:rPr sz="1200" b="1" dirty="0">
                <a:latin typeface="Georgia"/>
                <a:cs typeface="Georgia"/>
              </a:rPr>
              <a:t>6	Jap</a:t>
            </a:r>
            <a:r>
              <a:rPr sz="1200" b="1" spc="0" dirty="0">
                <a:latin typeface="Georgia"/>
                <a:cs typeface="Georgia"/>
              </a:rPr>
              <a:t>a</a:t>
            </a:r>
            <a:r>
              <a:rPr sz="1200" b="1" dirty="0">
                <a:latin typeface="Georgia"/>
                <a:cs typeface="Georgia"/>
              </a:rPr>
              <a:t>ne</a:t>
            </a:r>
            <a:r>
              <a:rPr sz="1200" b="1" spc="-10" dirty="0">
                <a:latin typeface="Georgia"/>
                <a:cs typeface="Georgia"/>
              </a:rPr>
              <a:t>s</a:t>
            </a:r>
            <a:r>
              <a:rPr sz="1200" b="1" dirty="0">
                <a:latin typeface="Georgia"/>
                <a:cs typeface="Georgia"/>
              </a:rPr>
              <a:t>e	Cancer</a:t>
            </a:r>
            <a:endParaRPr sz="1200">
              <a:latin typeface="Georgia"/>
              <a:cs typeface="Georgia"/>
            </a:endParaRPr>
          </a:p>
        </p:txBody>
      </p:sp>
      <p:sp>
        <p:nvSpPr>
          <p:cNvPr id="17" name="object 17"/>
          <p:cNvSpPr txBox="1"/>
          <p:nvPr/>
        </p:nvSpPr>
        <p:spPr>
          <a:xfrm>
            <a:off x="390759" y="5777663"/>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8" name="object 18"/>
          <p:cNvSpPr txBox="1"/>
          <p:nvPr/>
        </p:nvSpPr>
        <p:spPr>
          <a:xfrm>
            <a:off x="1338356" y="5777663"/>
            <a:ext cx="1607820" cy="208279"/>
          </a:xfrm>
          <a:prstGeom prst="rect">
            <a:avLst/>
          </a:prstGeom>
        </p:spPr>
        <p:txBody>
          <a:bodyPr vert="horz" wrap="square" lIns="0" tIns="12700" rIns="0" bIns="0" rtlCol="0">
            <a:spAutoFit/>
          </a:bodyPr>
          <a:lstStyle/>
          <a:p>
            <a:pPr marL="12700">
              <a:lnSpc>
                <a:spcPct val="100000"/>
              </a:lnSpc>
              <a:spcBef>
                <a:spcPts val="100"/>
              </a:spcBef>
              <a:tabLst>
                <a:tab pos="826769" algn="l"/>
              </a:tabLst>
            </a:pPr>
            <a:r>
              <a:rPr sz="1200" b="1" spc="-5" dirty="0">
                <a:latin typeface="Georgia"/>
                <a:cs typeface="Georgia"/>
              </a:rPr>
              <a:t>32	American</a:t>
            </a:r>
            <a:endParaRPr sz="1200">
              <a:latin typeface="Georgia"/>
              <a:cs typeface="Georgia"/>
            </a:endParaRPr>
          </a:p>
        </p:txBody>
      </p:sp>
      <p:sp>
        <p:nvSpPr>
          <p:cNvPr id="19" name="object 19"/>
          <p:cNvSpPr txBox="1"/>
          <p:nvPr/>
        </p:nvSpPr>
        <p:spPr>
          <a:xfrm>
            <a:off x="3412902" y="5777663"/>
            <a:ext cx="5791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Cancer</a:t>
            </a:r>
            <a:endParaRPr sz="1200">
              <a:latin typeface="Georgia"/>
              <a:cs typeface="Georgia"/>
            </a:endParaRPr>
          </a:p>
        </p:txBody>
      </p:sp>
      <p:graphicFrame>
        <p:nvGraphicFramePr>
          <p:cNvPr id="20" name="object 20"/>
          <p:cNvGraphicFramePr>
            <a:graphicFrameLocks noGrp="1"/>
          </p:cNvGraphicFramePr>
          <p:nvPr/>
        </p:nvGraphicFramePr>
        <p:xfrm>
          <a:off x="190912" y="1617397"/>
          <a:ext cx="3913505" cy="3458845"/>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gridSpan="3">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marL="6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6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bl>
          </a:graphicData>
        </a:graphic>
      </p:graphicFrame>
      <p:sp>
        <p:nvSpPr>
          <p:cNvPr id="21" name="object 21"/>
          <p:cNvSpPr/>
          <p:nvPr/>
        </p:nvSpPr>
        <p:spPr>
          <a:xfrm>
            <a:off x="5093112" y="46971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2" name="object 22"/>
          <p:cNvSpPr/>
          <p:nvPr/>
        </p:nvSpPr>
        <p:spPr>
          <a:xfrm>
            <a:off x="5093112" y="503369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3" name="object 23"/>
          <p:cNvSpPr/>
          <p:nvPr/>
        </p:nvSpPr>
        <p:spPr>
          <a:xfrm>
            <a:off x="5093112" y="53702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4" name="object 24"/>
          <p:cNvSpPr/>
          <p:nvPr/>
        </p:nvSpPr>
        <p:spPr>
          <a:xfrm>
            <a:off x="5093112" y="5706797"/>
            <a:ext cx="878205" cy="409575"/>
          </a:xfrm>
          <a:custGeom>
            <a:avLst/>
            <a:gdLst/>
            <a:ahLst/>
            <a:cxnLst/>
            <a:rect l="l" t="t" r="r" b="b"/>
            <a:pathLst>
              <a:path w="878204" h="409575">
                <a:moveTo>
                  <a:pt x="0" y="409575"/>
                </a:moveTo>
                <a:lnTo>
                  <a:pt x="877887" y="409575"/>
                </a:lnTo>
                <a:lnTo>
                  <a:pt x="877887" y="0"/>
                </a:lnTo>
                <a:lnTo>
                  <a:pt x="0" y="0"/>
                </a:lnTo>
                <a:lnTo>
                  <a:pt x="0" y="409575"/>
                </a:lnTo>
                <a:close/>
              </a:path>
            </a:pathLst>
          </a:custGeom>
          <a:solidFill>
            <a:srgbClr val="C0504D">
              <a:alpha val="50195"/>
            </a:srgbClr>
          </a:solidFill>
        </p:spPr>
        <p:txBody>
          <a:bodyPr wrap="square" lIns="0" tIns="0" rIns="0" bIns="0" rtlCol="0"/>
          <a:lstStyle/>
          <a:p>
            <a:endParaRPr/>
          </a:p>
        </p:txBody>
      </p:sp>
      <p:graphicFrame>
        <p:nvGraphicFramePr>
          <p:cNvPr id="25" name="object 25"/>
          <p:cNvGraphicFramePr>
            <a:graphicFrameLocks noGrp="1"/>
          </p:cNvGraphicFramePr>
          <p:nvPr/>
        </p:nvGraphicFramePr>
        <p:xfrm>
          <a:off x="5074062" y="1598347"/>
          <a:ext cx="3811270" cy="4497070"/>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34810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tblGrid>
              <a:tr h="365125">
                <a:tc>
                  <a:txBody>
                    <a:bodyPr/>
                    <a:lstStyle/>
                    <a:p>
                      <a:pPr marL="38100" algn="ctr">
                        <a:lnSpc>
                          <a:spcPct val="100000"/>
                        </a:lnSpc>
                        <a:spcBef>
                          <a:spcPts val="315"/>
                        </a:spcBef>
                      </a:pPr>
                      <a:r>
                        <a:rPr sz="1400" b="1" dirty="0">
                          <a:latin typeface="Georgia"/>
                          <a:cs typeface="Georgia"/>
                        </a:rPr>
                        <a:t>Zip</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8100" algn="ctr">
                        <a:lnSpc>
                          <a:spcPct val="100000"/>
                        </a:lnSpc>
                        <a:spcBef>
                          <a:spcPts val="315"/>
                        </a:spcBef>
                      </a:pPr>
                      <a:r>
                        <a:rPr sz="1400" b="1" spc="-5" dirty="0">
                          <a:latin typeface="Georgia"/>
                          <a:cs typeface="Georgia"/>
                        </a:rPr>
                        <a:t>Age</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6195" algn="ctr">
                        <a:lnSpc>
                          <a:spcPct val="100000"/>
                        </a:lnSpc>
                        <a:spcBef>
                          <a:spcPts val="315"/>
                        </a:spcBef>
                      </a:pPr>
                      <a:r>
                        <a:rPr sz="1400" b="1" spc="-5" dirty="0">
                          <a:latin typeface="Georgia"/>
                          <a:cs typeface="Georgia"/>
                        </a:rPr>
                        <a:t>Nationality</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746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6512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6550">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30"/>
                        </a:spcBef>
                      </a:pPr>
                      <a:r>
                        <a:rPr sz="1200" b="1" spc="-5" dirty="0">
                          <a:latin typeface="Georgia"/>
                          <a:cs typeface="Georgia"/>
                        </a:rPr>
                        <a:t>&lt;30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591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6550">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40957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
        <p:nvSpPr>
          <p:cNvPr id="26" name="object 26"/>
          <p:cNvSpPr/>
          <p:nvPr/>
        </p:nvSpPr>
        <p:spPr>
          <a:xfrm>
            <a:off x="4152803" y="3420289"/>
            <a:ext cx="944880" cy="56387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513991" y="3648889"/>
            <a:ext cx="106679" cy="10667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178712" y="3446197"/>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sp>
        <p:nvSpPr>
          <p:cNvPr id="29" name="object 29"/>
          <p:cNvSpPr/>
          <p:nvPr/>
        </p:nvSpPr>
        <p:spPr>
          <a:xfrm>
            <a:off x="952403" y="4715688"/>
            <a:ext cx="4317492" cy="201168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987456" y="4829988"/>
            <a:ext cx="3139439" cy="170688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978312" y="4741597"/>
            <a:ext cx="4211955" cy="1905000"/>
          </a:xfrm>
          <a:custGeom>
            <a:avLst/>
            <a:gdLst/>
            <a:ahLst/>
            <a:cxnLst/>
            <a:rect l="l" t="t" r="r" b="b"/>
            <a:pathLst>
              <a:path w="4211955" h="1905000">
                <a:moveTo>
                  <a:pt x="3048000" y="0"/>
                </a:moveTo>
                <a:lnTo>
                  <a:pt x="0" y="0"/>
                </a:lnTo>
                <a:lnTo>
                  <a:pt x="0" y="1905000"/>
                </a:lnTo>
                <a:lnTo>
                  <a:pt x="3048000" y="1905000"/>
                </a:lnTo>
                <a:lnTo>
                  <a:pt x="3048000" y="793750"/>
                </a:lnTo>
                <a:lnTo>
                  <a:pt x="4211701" y="741044"/>
                </a:lnTo>
                <a:lnTo>
                  <a:pt x="3048000" y="317500"/>
                </a:lnTo>
                <a:lnTo>
                  <a:pt x="3048000" y="0"/>
                </a:lnTo>
                <a:close/>
              </a:path>
            </a:pathLst>
          </a:custGeom>
          <a:solidFill>
            <a:srgbClr val="92CDDD"/>
          </a:solidFill>
        </p:spPr>
        <p:txBody>
          <a:bodyPr wrap="square" lIns="0" tIns="0" rIns="0" bIns="0" rtlCol="0"/>
          <a:lstStyle/>
          <a:p>
            <a:endParaRPr/>
          </a:p>
        </p:txBody>
      </p:sp>
      <p:sp>
        <p:nvSpPr>
          <p:cNvPr id="32" name="object 32"/>
          <p:cNvSpPr txBox="1"/>
          <p:nvPr/>
        </p:nvSpPr>
        <p:spPr>
          <a:xfrm>
            <a:off x="1182909" y="4903522"/>
            <a:ext cx="2809240" cy="330835"/>
          </a:xfrm>
          <a:prstGeom prst="rect">
            <a:avLst/>
          </a:prstGeom>
        </p:spPr>
        <p:txBody>
          <a:bodyPr vert="horz" wrap="square" lIns="0" tIns="12700" rIns="0" bIns="0" rtlCol="0">
            <a:spAutoFit/>
          </a:bodyPr>
          <a:lstStyle/>
          <a:p>
            <a:pPr marL="12700">
              <a:lnSpc>
                <a:spcPct val="100000"/>
              </a:lnSpc>
              <a:spcBef>
                <a:spcPts val="100"/>
              </a:spcBef>
            </a:pPr>
            <a:r>
              <a:rPr sz="2000" b="1" spc="-210" dirty="0">
                <a:latin typeface="Calibri"/>
                <a:cs typeface="Calibri"/>
              </a:rPr>
              <a:t>Eq</a:t>
            </a:r>
            <a:r>
              <a:rPr sz="1800" b="1" spc="-315" baseline="-37037" dirty="0">
                <a:latin typeface="Georgia"/>
                <a:cs typeface="Georgia"/>
              </a:rPr>
              <a:t>37</a:t>
            </a:r>
            <a:r>
              <a:rPr sz="2000" b="1" spc="-210" dirty="0">
                <a:latin typeface="Calibri"/>
                <a:cs typeface="Calibri"/>
              </a:rPr>
              <a:t>uivalenc</a:t>
            </a:r>
            <a:r>
              <a:rPr sz="1800" b="1" spc="-315" baseline="-37037" dirty="0">
                <a:latin typeface="Georgia"/>
                <a:cs typeface="Georgia"/>
              </a:rPr>
              <a:t>I</a:t>
            </a:r>
            <a:r>
              <a:rPr sz="2000" b="1" spc="-210" dirty="0">
                <a:latin typeface="Calibri"/>
                <a:cs typeface="Calibri"/>
              </a:rPr>
              <a:t>e</a:t>
            </a:r>
            <a:r>
              <a:rPr sz="1800" b="1" spc="-315" baseline="-37037" dirty="0">
                <a:latin typeface="Georgia"/>
                <a:cs typeface="Georgia"/>
              </a:rPr>
              <a:t>nd</a:t>
            </a:r>
            <a:r>
              <a:rPr sz="2000" b="1" spc="-210" dirty="0">
                <a:latin typeface="Calibri"/>
                <a:cs typeface="Calibri"/>
              </a:rPr>
              <a:t>C</a:t>
            </a:r>
            <a:r>
              <a:rPr sz="1800" b="1" spc="-315" baseline="-37037" dirty="0">
                <a:latin typeface="Georgia"/>
                <a:cs typeface="Georgia"/>
              </a:rPr>
              <a:t>ia</a:t>
            </a:r>
            <a:r>
              <a:rPr sz="2000" b="1" spc="-210" dirty="0">
                <a:latin typeface="Calibri"/>
                <a:cs typeface="Calibri"/>
              </a:rPr>
              <a:t>l</a:t>
            </a:r>
            <a:r>
              <a:rPr sz="1800" b="1" spc="-315" baseline="-37037" dirty="0">
                <a:latin typeface="Georgia"/>
                <a:cs typeface="Georgia"/>
              </a:rPr>
              <a:t>n</a:t>
            </a:r>
            <a:r>
              <a:rPr sz="2000" b="1" spc="-210" dirty="0">
                <a:latin typeface="Calibri"/>
                <a:cs typeface="Calibri"/>
              </a:rPr>
              <a:t>ass</a:t>
            </a:r>
            <a:r>
              <a:rPr sz="2000" spc="-210" dirty="0">
                <a:latin typeface="Calibri"/>
                <a:cs typeface="Calibri"/>
              </a:rPr>
              <a:t>:</a:t>
            </a:r>
            <a:r>
              <a:rPr sz="2000" spc="-15" dirty="0">
                <a:latin typeface="Calibri"/>
                <a:cs typeface="Calibri"/>
              </a:rPr>
              <a:t> </a:t>
            </a:r>
            <a:r>
              <a:rPr sz="2000" spc="-280" dirty="0">
                <a:latin typeface="Calibri"/>
                <a:cs typeface="Calibri"/>
              </a:rPr>
              <a:t>Gro</a:t>
            </a:r>
            <a:r>
              <a:rPr sz="1800" b="1" spc="-419" baseline="-37037" dirty="0">
                <a:latin typeface="Georgia"/>
                <a:cs typeface="Georgia"/>
              </a:rPr>
              <a:t>Ca</a:t>
            </a:r>
            <a:r>
              <a:rPr sz="2000" spc="-280" dirty="0">
                <a:latin typeface="Calibri"/>
                <a:cs typeface="Calibri"/>
              </a:rPr>
              <a:t>u</a:t>
            </a:r>
            <a:r>
              <a:rPr sz="1800" b="1" spc="-419" baseline="-37037" dirty="0">
                <a:latin typeface="Georgia"/>
                <a:cs typeface="Georgia"/>
              </a:rPr>
              <a:t>n</a:t>
            </a:r>
            <a:r>
              <a:rPr sz="2000" spc="-280" dirty="0">
                <a:latin typeface="Calibri"/>
                <a:cs typeface="Calibri"/>
              </a:rPr>
              <a:t>p</a:t>
            </a:r>
            <a:r>
              <a:rPr sz="1800" b="1" spc="-419" baseline="-37037" dirty="0">
                <a:latin typeface="Georgia"/>
                <a:cs typeface="Georgia"/>
              </a:rPr>
              <a:t>cer</a:t>
            </a:r>
            <a:endParaRPr sz="1800" baseline="-37037" dirty="0">
              <a:latin typeface="Georgia"/>
              <a:cs typeface="Georgia"/>
            </a:endParaRPr>
          </a:p>
        </p:txBody>
      </p:sp>
      <p:sp>
        <p:nvSpPr>
          <p:cNvPr id="33" name="object 33"/>
          <p:cNvSpPr txBox="1"/>
          <p:nvPr/>
        </p:nvSpPr>
        <p:spPr>
          <a:xfrm>
            <a:off x="1243869" y="5208322"/>
            <a:ext cx="251650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of k-anonymous</a:t>
            </a:r>
            <a:r>
              <a:rPr sz="2000" spc="-70" dirty="0">
                <a:latin typeface="Calibri"/>
                <a:cs typeface="Calibri"/>
              </a:rPr>
              <a:t> </a:t>
            </a:r>
            <a:r>
              <a:rPr sz="2000" spc="-15" dirty="0">
                <a:latin typeface="Calibri"/>
                <a:cs typeface="Calibri"/>
              </a:rPr>
              <a:t>records</a:t>
            </a:r>
            <a:endParaRPr sz="2000">
              <a:latin typeface="Calibri"/>
              <a:cs typeface="Calibri"/>
            </a:endParaRPr>
          </a:p>
        </p:txBody>
      </p:sp>
      <p:sp>
        <p:nvSpPr>
          <p:cNvPr id="34" name="object 34"/>
          <p:cNvSpPr txBox="1"/>
          <p:nvPr/>
        </p:nvSpPr>
        <p:spPr>
          <a:xfrm>
            <a:off x="1153978" y="5513502"/>
            <a:ext cx="26955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that </a:t>
            </a:r>
            <a:r>
              <a:rPr sz="2000" spc="-10" dirty="0">
                <a:latin typeface="Calibri"/>
                <a:cs typeface="Calibri"/>
              </a:rPr>
              <a:t>share </a:t>
            </a:r>
            <a:r>
              <a:rPr sz="2000" dirty="0">
                <a:latin typeface="Calibri"/>
                <a:cs typeface="Calibri"/>
              </a:rPr>
              <a:t>the </a:t>
            </a:r>
            <a:r>
              <a:rPr sz="2000" spc="-5" dirty="0">
                <a:latin typeface="Calibri"/>
                <a:cs typeface="Calibri"/>
              </a:rPr>
              <a:t>same</a:t>
            </a:r>
            <a:r>
              <a:rPr sz="2000" spc="-40" dirty="0">
                <a:latin typeface="Calibri"/>
                <a:cs typeface="Calibri"/>
              </a:rPr>
              <a:t> </a:t>
            </a:r>
            <a:r>
              <a:rPr sz="2000" spc="-10" dirty="0">
                <a:latin typeface="Calibri"/>
                <a:cs typeface="Calibri"/>
              </a:rPr>
              <a:t>value</a:t>
            </a:r>
            <a:endParaRPr sz="2000">
              <a:latin typeface="Calibri"/>
              <a:cs typeface="Calibri"/>
            </a:endParaRPr>
          </a:p>
        </p:txBody>
      </p:sp>
      <p:sp>
        <p:nvSpPr>
          <p:cNvPr id="35" name="object 35"/>
          <p:cNvSpPr txBox="1"/>
          <p:nvPr/>
        </p:nvSpPr>
        <p:spPr>
          <a:xfrm>
            <a:off x="1512092" y="5818252"/>
            <a:ext cx="1982470" cy="330835"/>
          </a:xfrm>
          <a:prstGeom prst="rect">
            <a:avLst/>
          </a:prstGeom>
        </p:spPr>
        <p:txBody>
          <a:bodyPr vert="horz" wrap="square" lIns="0" tIns="12700" rIns="0" bIns="0" rtlCol="0">
            <a:spAutoFit/>
          </a:bodyPr>
          <a:lstStyle/>
          <a:p>
            <a:pPr marL="12700">
              <a:lnSpc>
                <a:spcPct val="100000"/>
              </a:lnSpc>
              <a:spcBef>
                <a:spcPts val="100"/>
              </a:spcBef>
            </a:pPr>
            <a:r>
              <a:rPr sz="2000" spc="-15" dirty="0">
                <a:latin typeface="Calibri"/>
                <a:cs typeface="Calibri"/>
              </a:rPr>
              <a:t>for</a:t>
            </a:r>
            <a:r>
              <a:rPr sz="2000" spc="-60" dirty="0">
                <a:latin typeface="Calibri"/>
                <a:cs typeface="Calibri"/>
              </a:rPr>
              <a:t> </a:t>
            </a:r>
            <a:r>
              <a:rPr sz="2000" spc="-5" dirty="0">
                <a:latin typeface="Calibri"/>
                <a:cs typeface="Calibri"/>
              </a:rPr>
              <a:t>Quasi-identifier</a:t>
            </a:r>
            <a:endParaRPr sz="2000" dirty="0">
              <a:latin typeface="Calibri"/>
              <a:cs typeface="Calibri"/>
            </a:endParaRPr>
          </a:p>
        </p:txBody>
      </p:sp>
      <p:sp>
        <p:nvSpPr>
          <p:cNvPr id="36" name="object 36"/>
          <p:cNvSpPr txBox="1"/>
          <p:nvPr/>
        </p:nvSpPr>
        <p:spPr>
          <a:xfrm>
            <a:off x="1943385" y="6123052"/>
            <a:ext cx="111887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attribtutes</a:t>
            </a:r>
            <a:endParaRPr sz="2000" dirty="0">
              <a:latin typeface="Calibri"/>
              <a:cs typeface="Calibri"/>
            </a:endParaRPr>
          </a:p>
        </p:txBody>
      </p:sp>
      <p:pic>
        <p:nvPicPr>
          <p:cNvPr id="37" name="Picture 36"/>
          <p:cNvPicPr>
            <a:picLocks noChangeAspect="1"/>
          </p:cNvPicPr>
          <p:nvPr/>
        </p:nvPicPr>
        <p:blipFill>
          <a:blip r:embed="rId6"/>
          <a:stretch>
            <a:fillRect/>
          </a:stretch>
        </p:blipFill>
        <p:spPr>
          <a:xfrm>
            <a:off x="1061243" y="4798555"/>
            <a:ext cx="3026504" cy="1848042"/>
          </a:xfrm>
          <a:prstGeom prst="rect">
            <a:avLst/>
          </a:prstGeom>
        </p:spPr>
      </p:pic>
    </p:spTree>
    <p:extLst>
      <p:ext uri="{BB962C8B-B14F-4D97-AF65-F5344CB8AC3E}">
        <p14:creationId xmlns:p14="http://schemas.microsoft.com/office/powerpoint/2010/main" val="28628173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75"/>
            <a:ext cx="7326376" cy="1243289"/>
          </a:xfrm>
          <a:prstGeom prst="rect">
            <a:avLst/>
          </a:prstGeom>
        </p:spPr>
        <p:txBody>
          <a:bodyPr vert="horz" wrap="square" lIns="0" tIns="12065" rIns="0" bIns="0" rtlCol="0">
            <a:spAutoFit/>
          </a:bodyPr>
          <a:lstStyle/>
          <a:p>
            <a:pPr marL="12700">
              <a:lnSpc>
                <a:spcPct val="100000"/>
              </a:lnSpc>
              <a:spcBef>
                <a:spcPts val="95"/>
              </a:spcBef>
            </a:pPr>
            <a:r>
              <a:rPr lang="en-US" sz="4000" spc="-20" dirty="0"/>
              <a:t>K-anonymity through </a:t>
            </a:r>
            <a:r>
              <a:rPr sz="4000" spc="-15" dirty="0" err="1"/>
              <a:t>Microaggregation</a:t>
            </a:r>
            <a:endParaRPr sz="4000" dirty="0"/>
          </a:p>
        </p:txBody>
      </p:sp>
      <p:sp>
        <p:nvSpPr>
          <p:cNvPr id="3" name="object 3"/>
          <p:cNvSpPr/>
          <p:nvPr/>
        </p:nvSpPr>
        <p:spPr>
          <a:xfrm>
            <a:off x="4182298" y="3685770"/>
            <a:ext cx="944880" cy="5638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43486" y="3914370"/>
            <a:ext cx="106679" cy="10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08207" y="3711678"/>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graphicFrame>
        <p:nvGraphicFramePr>
          <p:cNvPr id="6" name="object 6"/>
          <p:cNvGraphicFramePr>
            <a:graphicFrameLocks noGrp="1"/>
          </p:cNvGraphicFramePr>
          <p:nvPr/>
        </p:nvGraphicFramePr>
        <p:xfrm>
          <a:off x="5027357" y="2227302"/>
          <a:ext cx="3964305" cy="3721735"/>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219835">
                  <a:extLst>
                    <a:ext uri="{9D8B030D-6E8A-4147-A177-3AD203B41FA5}">
                      <a16:colId xmlns:a16="http://schemas.microsoft.com/office/drawing/2014/main" val="20002"/>
                    </a:ext>
                  </a:extLst>
                </a:gridCol>
                <a:gridCol w="1067435">
                  <a:extLst>
                    <a:ext uri="{9D8B030D-6E8A-4147-A177-3AD203B41FA5}">
                      <a16:colId xmlns:a16="http://schemas.microsoft.com/office/drawing/2014/main" val="20003"/>
                    </a:ext>
                  </a:extLst>
                </a:gridCol>
              </a:tblGrid>
              <a:tr h="322580">
                <a:tc>
                  <a:txBody>
                    <a:bodyPr/>
                    <a:lstStyle/>
                    <a:p>
                      <a:pPr marL="306705">
                        <a:lnSpc>
                          <a:spcPct val="100000"/>
                        </a:lnSpc>
                        <a:spcBef>
                          <a:spcPts val="320"/>
                        </a:spcBef>
                      </a:pPr>
                      <a:r>
                        <a:rPr sz="1400" b="1" dirty="0">
                          <a:latin typeface="Georgia"/>
                          <a:cs typeface="Georgia"/>
                        </a:rPr>
                        <a:t>Zip</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248285">
                        <a:lnSpc>
                          <a:spcPct val="100000"/>
                        </a:lnSpc>
                        <a:spcBef>
                          <a:spcPts val="320"/>
                        </a:spcBef>
                      </a:pPr>
                      <a:r>
                        <a:rPr sz="1400" b="1" spc="-5" dirty="0">
                          <a:latin typeface="Georgia"/>
                          <a:cs typeface="Georgia"/>
                        </a:rPr>
                        <a:t>Age</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114300">
                        <a:lnSpc>
                          <a:spcPct val="100000"/>
                        </a:lnSpc>
                        <a:spcBef>
                          <a:spcPts val="320"/>
                        </a:spcBef>
                      </a:pPr>
                      <a:r>
                        <a:rPr sz="1400" b="1" spc="-5" dirty="0">
                          <a:latin typeface="Georgia"/>
                          <a:cs typeface="Georgia"/>
                        </a:rPr>
                        <a:t>Nationality</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5560"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79629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p>
                      <a:pPr marL="725805" marR="681355" algn="ctr">
                        <a:lnSpc>
                          <a:spcPts val="2020"/>
                        </a:lnSpc>
                        <a:spcBef>
                          <a:spcPts val="120"/>
                        </a:spcBef>
                      </a:pPr>
                      <a:r>
                        <a:rPr sz="1400" b="1" dirty="0">
                          <a:latin typeface="Georgia"/>
                          <a:cs typeface="Georgia"/>
                        </a:rPr>
                        <a:t>Zip </a:t>
                      </a:r>
                      <a:r>
                        <a:rPr sz="1400" b="1" spc="-5" dirty="0">
                          <a:latin typeface="Georgia"/>
                          <a:cs typeface="Georgia"/>
                        </a:rPr>
                        <a:t>code </a:t>
                      </a:r>
                      <a:r>
                        <a:rPr sz="1400" b="1" dirty="0">
                          <a:latin typeface="Georgia"/>
                          <a:cs typeface="Georgia"/>
                        </a:rPr>
                        <a:t>=</a:t>
                      </a:r>
                      <a:r>
                        <a:rPr sz="1400" b="1" spc="-105" dirty="0">
                          <a:latin typeface="Georgia"/>
                          <a:cs typeface="Georgia"/>
                        </a:rPr>
                        <a:t> </a:t>
                      </a:r>
                      <a:r>
                        <a:rPr sz="1400" b="1" spc="-5" dirty="0">
                          <a:latin typeface="Georgia"/>
                          <a:cs typeface="Georgia"/>
                        </a:rPr>
                        <a:t>130**  </a:t>
                      </a:r>
                      <a:r>
                        <a:rPr sz="1400" b="1" dirty="0">
                          <a:latin typeface="Georgia"/>
                          <a:cs typeface="Georgia"/>
                        </a:rPr>
                        <a:t>23 &lt; </a:t>
                      </a:r>
                      <a:r>
                        <a:rPr sz="1400" b="1" spc="-5" dirty="0">
                          <a:latin typeface="Georgia"/>
                          <a:cs typeface="Georgia"/>
                        </a:rPr>
                        <a:t>Age </a:t>
                      </a:r>
                      <a:r>
                        <a:rPr sz="1400" b="1" dirty="0">
                          <a:latin typeface="Georgia"/>
                          <a:cs typeface="Georgia"/>
                        </a:rPr>
                        <a:t>&lt;</a:t>
                      </a:r>
                      <a:r>
                        <a:rPr sz="1400" b="1" spc="-90" dirty="0">
                          <a:latin typeface="Georgia"/>
                          <a:cs typeface="Georgia"/>
                        </a:rPr>
                        <a:t> </a:t>
                      </a:r>
                      <a:r>
                        <a:rPr sz="1400" b="1" spc="-5" dirty="0">
                          <a:latin typeface="Georgia"/>
                          <a:cs typeface="Georgia"/>
                        </a:rPr>
                        <a:t>29</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207010" marR="163830" algn="ctr">
                        <a:lnSpc>
                          <a:spcPct val="100000"/>
                        </a:lnSpc>
                        <a:spcBef>
                          <a:spcPts val="320"/>
                        </a:spcBef>
                      </a:pPr>
                      <a:r>
                        <a:rPr sz="1400" b="1" dirty="0">
                          <a:latin typeface="Georgia"/>
                          <a:cs typeface="Georgia"/>
                        </a:rPr>
                        <a:t>2</a:t>
                      </a:r>
                      <a:r>
                        <a:rPr sz="1400" b="1" spc="-105"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p>
                      <a:pPr marL="36830" algn="ctr">
                        <a:lnSpc>
                          <a:spcPct val="10000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1"/>
                  </a:ext>
                </a:extLst>
              </a:tr>
              <a:tr h="276225">
                <a:tc gridSpan="3">
                  <a:txBody>
                    <a:bodyPr/>
                    <a:lstStyle/>
                    <a:p>
                      <a:pPr marL="646430">
                        <a:lnSpc>
                          <a:spcPct val="100000"/>
                        </a:lnSpc>
                        <a:spcBef>
                          <a:spcPts val="9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25</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2"/>
                  </a:ext>
                </a:extLst>
              </a:tr>
              <a:tr h="28448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4925" algn="ctr">
                        <a:lnSpc>
                          <a:spcPct val="100000"/>
                        </a:lnSpc>
                        <a:spcBef>
                          <a:spcPts val="320"/>
                        </a:spcBef>
                      </a:pPr>
                      <a:r>
                        <a:rPr sz="1400" b="1" dirty="0">
                          <a:latin typeface="Georgia"/>
                          <a:cs typeface="Georgia"/>
                        </a:rPr>
                        <a:t>1</a:t>
                      </a:r>
                      <a:r>
                        <a:rPr sz="1400" b="1" spc="-50" dirty="0">
                          <a:latin typeface="Georgia"/>
                          <a:cs typeface="Georgia"/>
                        </a:rPr>
                        <a:t> </a:t>
                      </a:r>
                      <a:r>
                        <a:rPr sz="1400" b="1" dirty="0">
                          <a:latin typeface="Georgia"/>
                          <a:cs typeface="Georgia"/>
                        </a:rPr>
                        <a:t>Cancer,</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3"/>
                  </a:ext>
                </a:extLst>
              </a:tr>
              <a:tr h="490220">
                <a:tc gridSpan="3">
                  <a:txBody>
                    <a:bodyPr/>
                    <a:lstStyle/>
                    <a:p>
                      <a:pPr marL="38735" algn="ctr">
                        <a:lnSpc>
                          <a:spcPct val="100000"/>
                        </a:lnSpc>
                        <a:spcBef>
                          <a:spcPts val="95"/>
                        </a:spcBef>
                      </a:pPr>
                      <a:r>
                        <a:rPr sz="1400" b="1" dirty="0">
                          <a:latin typeface="Georgia"/>
                          <a:cs typeface="Georgia"/>
                        </a:rPr>
                        <a:t>Zip =</a:t>
                      </a:r>
                      <a:r>
                        <a:rPr sz="1400" b="1" spc="-30" dirty="0">
                          <a:latin typeface="Georgia"/>
                          <a:cs typeface="Georgia"/>
                        </a:rPr>
                        <a:t> </a:t>
                      </a:r>
                      <a:r>
                        <a:rPr sz="1400" b="1" dirty="0">
                          <a:latin typeface="Georgia"/>
                          <a:cs typeface="Georgia"/>
                        </a:rPr>
                        <a:t>1485*</a:t>
                      </a:r>
                      <a:endParaRPr sz="1400">
                        <a:latin typeface="Georgia"/>
                        <a:cs typeface="Georgia"/>
                      </a:endParaRPr>
                    </a:p>
                    <a:p>
                      <a:pPr marL="35560" algn="ctr">
                        <a:lnSpc>
                          <a:spcPts val="1650"/>
                        </a:lnSpc>
                        <a:spcBef>
                          <a:spcPts val="335"/>
                        </a:spcBef>
                      </a:pPr>
                      <a:r>
                        <a:rPr sz="1400" b="1" spc="-5" dirty="0">
                          <a:latin typeface="Georgia"/>
                          <a:cs typeface="Georgia"/>
                        </a:rPr>
                        <a:t>47 </a:t>
                      </a:r>
                      <a:r>
                        <a:rPr sz="1400" b="1" dirty="0">
                          <a:latin typeface="Georgia"/>
                          <a:cs typeface="Georgia"/>
                        </a:rPr>
                        <a:t>&lt; </a:t>
                      </a:r>
                      <a:r>
                        <a:rPr sz="1400" b="1" spc="-5" dirty="0">
                          <a:latin typeface="Georgia"/>
                          <a:cs typeface="Georgia"/>
                        </a:rPr>
                        <a:t>Age </a:t>
                      </a:r>
                      <a:r>
                        <a:rPr sz="1400" b="1" dirty="0">
                          <a:latin typeface="Georgia"/>
                          <a:cs typeface="Georgia"/>
                        </a:rPr>
                        <a:t>&lt;</a:t>
                      </a:r>
                      <a:r>
                        <a:rPr sz="1400" b="1" spc="-50" dirty="0">
                          <a:latin typeface="Georgia"/>
                          <a:cs typeface="Georgia"/>
                        </a:rPr>
                        <a:t> </a:t>
                      </a:r>
                      <a:r>
                        <a:rPr sz="1400" b="1" spc="-5" dirty="0">
                          <a:latin typeface="Georgia"/>
                          <a:cs typeface="Georgia"/>
                        </a:rPr>
                        <a:t>59</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marL="377190" marR="175895" indent="-158750">
                        <a:lnSpc>
                          <a:spcPct val="100000"/>
                        </a:lnSpc>
                        <a:spcBef>
                          <a:spcPts val="95"/>
                        </a:spcBef>
                      </a:pPr>
                      <a:r>
                        <a:rPr sz="1400" b="1" dirty="0">
                          <a:latin typeface="Georgia"/>
                          <a:cs typeface="Georgia"/>
                        </a:rPr>
                        <a:t>1</a:t>
                      </a:r>
                      <a:r>
                        <a:rPr sz="1400" b="1" spc="-100"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extLst>
                  <a:ext uri="{0D108BD9-81ED-4DB2-BD59-A6C34878D82A}">
                    <a16:rowId xmlns:a16="http://schemas.microsoft.com/office/drawing/2014/main" val="10004"/>
                  </a:ext>
                </a:extLst>
              </a:tr>
              <a:tr h="297180">
                <a:tc gridSpan="3">
                  <a:txBody>
                    <a:bodyPr/>
                    <a:lstStyle/>
                    <a:p>
                      <a:pPr marL="646430">
                        <a:lnSpc>
                          <a:spcPct val="100000"/>
                        </a:lnSpc>
                        <a:spcBef>
                          <a:spcPts val="26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53</a:t>
                      </a:r>
                      <a:endParaRPr sz="1400">
                        <a:latin typeface="Georgia"/>
                        <a:cs typeface="Georgia"/>
                      </a:endParaRPr>
                    </a:p>
                  </a:txBody>
                  <a:tcPr marL="0" marR="0" marT="33655" marB="0">
                    <a:lnL w="38100">
                      <a:solidFill>
                        <a:srgbClr val="800000"/>
                      </a:solidFill>
                      <a:prstDash val="solid"/>
                    </a:lnL>
                    <a:lnR w="38100">
                      <a:solidFill>
                        <a:srgbClr val="800000"/>
                      </a:solidFill>
                      <a:prstDash val="solid"/>
                    </a:lnR>
                    <a:lnB w="38100">
                      <a:solidFill>
                        <a:srgbClr val="8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36830" algn="ctr">
                        <a:lnSpc>
                          <a:spcPts val="161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5"/>
                  </a:ext>
                </a:extLst>
              </a:tr>
              <a:tr h="796290">
                <a:tc gridSpan="3">
                  <a:txBody>
                    <a:bodyPr/>
                    <a:lstStyle/>
                    <a:p>
                      <a:pPr marL="880110" marR="834390" indent="225425">
                        <a:lnSpc>
                          <a:spcPts val="2020"/>
                        </a:lnSpc>
                        <a:spcBef>
                          <a:spcPts val="105"/>
                        </a:spcBef>
                      </a:pPr>
                      <a:r>
                        <a:rPr sz="1400" b="1" dirty="0">
                          <a:latin typeface="Georgia"/>
                          <a:cs typeface="Georgia"/>
                        </a:rPr>
                        <a:t>4 tuples  Zip = </a:t>
                      </a:r>
                      <a:r>
                        <a:rPr sz="1400" b="1" spc="-5" dirty="0">
                          <a:latin typeface="Georgia"/>
                          <a:cs typeface="Georgia"/>
                        </a:rPr>
                        <a:t>130**  </a:t>
                      </a:r>
                      <a:r>
                        <a:rPr sz="1400" b="1" dirty="0">
                          <a:latin typeface="Georgia"/>
                          <a:cs typeface="Georgia"/>
                        </a:rPr>
                        <a:t>31 &lt; </a:t>
                      </a:r>
                      <a:r>
                        <a:rPr sz="1400" b="1" spc="-5" dirty="0">
                          <a:latin typeface="Georgia"/>
                          <a:cs typeface="Georgia"/>
                        </a:rPr>
                        <a:t>Age </a:t>
                      </a:r>
                      <a:r>
                        <a:rPr sz="1400" b="1" dirty="0">
                          <a:latin typeface="Georgia"/>
                          <a:cs typeface="Georgia"/>
                        </a:rPr>
                        <a:t>&lt;</a:t>
                      </a:r>
                      <a:r>
                        <a:rPr sz="1400" b="1" spc="-120" dirty="0">
                          <a:latin typeface="Georgia"/>
                          <a:cs typeface="Georgia"/>
                        </a:rPr>
                        <a:t> </a:t>
                      </a:r>
                      <a:r>
                        <a:rPr sz="1400" b="1" dirty="0">
                          <a:latin typeface="Georgia"/>
                          <a:cs typeface="Georgia"/>
                        </a:rPr>
                        <a:t>37</a:t>
                      </a:r>
                      <a:endParaRPr sz="1400">
                        <a:latin typeface="Georgia"/>
                        <a:cs typeface="Georgia"/>
                      </a:endParaRPr>
                    </a:p>
                  </a:txBody>
                  <a:tcPr marL="0" marR="0" marT="13335" marB="0">
                    <a:lnL w="38100">
                      <a:solidFill>
                        <a:srgbClr val="800000"/>
                      </a:solidFill>
                      <a:prstDash val="solid"/>
                    </a:lnL>
                    <a:lnR w="38100">
                      <a:solidFill>
                        <a:srgbClr val="800000"/>
                      </a:solidFill>
                      <a:prstDash val="solid"/>
                    </a:lnR>
                    <a:lnT w="38100">
                      <a:solidFill>
                        <a:srgbClr val="800000"/>
                      </a:solidFill>
                      <a:prstDash val="solid"/>
                    </a:lnT>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177800" marR="134620" indent="1905" algn="ctr">
                        <a:lnSpc>
                          <a:spcPct val="100000"/>
                        </a:lnSpc>
                        <a:spcBef>
                          <a:spcPts val="320"/>
                        </a:spcBef>
                      </a:pPr>
                      <a:r>
                        <a:rPr sz="1400" b="1" spc="-5" dirty="0">
                          <a:latin typeface="Georgia"/>
                          <a:cs typeface="Georgia"/>
                        </a:rPr>
                        <a:t>All  </a:t>
                      </a:r>
                      <a:r>
                        <a:rPr sz="1400" b="1" dirty="0">
                          <a:latin typeface="Georgia"/>
                          <a:cs typeface="Georgia"/>
                        </a:rPr>
                        <a:t>Cancer  pa</a:t>
                      </a:r>
                      <a:r>
                        <a:rPr sz="1400" b="1" spc="0" dirty="0">
                          <a:latin typeface="Georgia"/>
                          <a:cs typeface="Georgia"/>
                        </a:rPr>
                        <a:t>t</a:t>
                      </a:r>
                      <a:r>
                        <a:rPr sz="1400" b="1" spc="-5" dirty="0">
                          <a:latin typeface="Georgia"/>
                          <a:cs typeface="Georgia"/>
                        </a:rPr>
                        <a:t>i</a:t>
                      </a:r>
                      <a:r>
                        <a:rPr sz="1400" b="1" dirty="0">
                          <a:latin typeface="Georgia"/>
                          <a:cs typeface="Georgia"/>
                        </a:rPr>
                        <a:t>en</a:t>
                      </a:r>
                      <a:r>
                        <a:rPr sz="1400" b="1" spc="5" dirty="0">
                          <a:latin typeface="Georgia"/>
                          <a:cs typeface="Georgia"/>
                        </a:rPr>
                        <a:t>t</a:t>
                      </a:r>
                      <a:r>
                        <a:rPr sz="1400" b="1" dirty="0">
                          <a:latin typeface="Georgia"/>
                          <a:cs typeface="Georgia"/>
                        </a:rPr>
                        <a:t>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6"/>
                  </a:ext>
                </a:extLst>
              </a:tr>
              <a:tr h="458470">
                <a:tc gridSpan="3">
                  <a:txBody>
                    <a:bodyPr/>
                    <a:lstStyle/>
                    <a:p>
                      <a:pPr marL="641985">
                        <a:lnSpc>
                          <a:spcPct val="100000"/>
                        </a:lnSpc>
                        <a:spcBef>
                          <a:spcPts val="95"/>
                        </a:spcBef>
                      </a:pPr>
                      <a:r>
                        <a:rPr sz="1400" b="1" spc="-5" dirty="0">
                          <a:latin typeface="Georgia"/>
                          <a:cs typeface="Georgia"/>
                        </a:rPr>
                        <a:t>Avergae(age) </a:t>
                      </a:r>
                      <a:r>
                        <a:rPr sz="1400" b="1" dirty="0">
                          <a:latin typeface="Georgia"/>
                          <a:cs typeface="Georgia"/>
                        </a:rPr>
                        <a:t>=</a:t>
                      </a:r>
                      <a:r>
                        <a:rPr sz="1400" b="1" spc="-55" dirty="0">
                          <a:latin typeface="Georgia"/>
                          <a:cs typeface="Georgia"/>
                        </a:rPr>
                        <a:t> </a:t>
                      </a:r>
                      <a:r>
                        <a:rPr sz="1400" b="1" dirty="0">
                          <a:latin typeface="Georgia"/>
                          <a:cs typeface="Georgia"/>
                        </a:rPr>
                        <a:t>34</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7"/>
                  </a:ext>
                </a:extLst>
              </a:tr>
            </a:tbl>
          </a:graphicData>
        </a:graphic>
      </p:graphicFrame>
      <p:sp>
        <p:nvSpPr>
          <p:cNvPr id="7" name="object 7"/>
          <p:cNvSpPr txBox="1"/>
          <p:nvPr/>
        </p:nvSpPr>
        <p:spPr>
          <a:xfrm>
            <a:off x="519822" y="1937556"/>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graphicFrame>
        <p:nvGraphicFramePr>
          <p:cNvPr id="8" name="object 8"/>
          <p:cNvGraphicFramePr>
            <a:graphicFrameLocks noGrp="1"/>
          </p:cNvGraphicFramePr>
          <p:nvPr/>
        </p:nvGraphicFramePr>
        <p:xfrm>
          <a:off x="201357" y="1863828"/>
          <a:ext cx="3913505" cy="4462780"/>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R w="38100">
                      <a:solidFill>
                        <a:srgbClr val="800000"/>
                      </a:solidFill>
                      <a:prstDash val="solid"/>
                    </a:lnR>
                    <a:lnT w="38100">
                      <a:solidFill>
                        <a:srgbClr val="800000"/>
                      </a:solidFill>
                      <a:prstDash val="solid"/>
                    </a:lnT>
                    <a:lnB w="38100">
                      <a:solidFill>
                        <a:srgbClr val="800000"/>
                      </a:solidFill>
                      <a:prstDash val="solid"/>
                    </a:lnB>
                    <a:solidFill>
                      <a:srgbClr val="006600">
                        <a:alpha val="39999"/>
                      </a:srgbClr>
                    </a:solidFill>
                  </a:tcPr>
                </a:tc>
                <a:tc>
                  <a:txBody>
                    <a:bodyPr/>
                    <a:lstStyle/>
                    <a:p>
                      <a:pPr marL="3619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marL="36830"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6830"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8100"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387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4645">
                <a:tc>
                  <a:txBody>
                    <a:bodyPr/>
                    <a:lstStyle/>
                    <a:p>
                      <a:pPr marL="37465"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10" dirty="0">
                          <a:latin typeface="Georgia"/>
                          <a:cs typeface="Georgia"/>
                        </a:rPr>
                        <a:t>37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Indian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36</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30"/>
                        </a:spcBef>
                      </a:pPr>
                      <a:r>
                        <a:rPr sz="1200" b="1" spc="-5" dirty="0">
                          <a:latin typeface="Georgia"/>
                          <a:cs typeface="Georgia"/>
                        </a:rPr>
                        <a:t>Japanese</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32</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5238219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3458" y="260624"/>
            <a:ext cx="6902245"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graphicFrame>
        <p:nvGraphicFramePr>
          <p:cNvPr id="4" name="object 4"/>
          <p:cNvGraphicFramePr>
            <a:graphicFrameLocks noGrp="1"/>
          </p:cNvGraphicFramePr>
          <p:nvPr/>
        </p:nvGraphicFramePr>
        <p:xfrm>
          <a:off x="1739900" y="2689936"/>
          <a:ext cx="685800" cy="9258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65100">
                <a:tc>
                  <a:txBody>
                    <a:bodyPr/>
                    <a:lstStyle/>
                    <a:p>
                      <a:pPr>
                        <a:lnSpc>
                          <a:spcPct val="100000"/>
                        </a:lnSpc>
                      </a:pPr>
                      <a:endParaRPr sz="900">
                        <a:latin typeface="Times New Roman"/>
                        <a:cs typeface="Times New Roman"/>
                      </a:endParaRPr>
                    </a:p>
                  </a:txBody>
                  <a:tcPr marL="0" marR="0" marT="0" marB="0">
                    <a:lnB w="28575">
                      <a:solidFill>
                        <a:srgbClr val="47719C"/>
                      </a:solidFill>
                      <a:prstDash val="solid"/>
                    </a:lnB>
                    <a:solidFill>
                      <a:srgbClr val="CE1C00"/>
                    </a:solidFill>
                  </a:tcPr>
                </a:tc>
                <a:extLst>
                  <a:ext uri="{0D108BD9-81ED-4DB2-BD59-A6C34878D82A}">
                    <a16:rowId xmlns:a16="http://schemas.microsoft.com/office/drawing/2014/main" val="10000"/>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3"/>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nvGraphicFramePr>
        <p:xfrm>
          <a:off x="6845298" y="2679757"/>
          <a:ext cx="685800" cy="913765"/>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304165">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0"/>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bl>
          </a:graphicData>
        </a:graphic>
      </p:graphicFrame>
      <p:sp>
        <p:nvSpPr>
          <p:cNvPr id="6" name="object 6"/>
          <p:cNvSpPr/>
          <p:nvPr/>
        </p:nvSpPr>
        <p:spPr>
          <a:xfrm>
            <a:off x="5249577" y="1773144"/>
            <a:ext cx="3884410" cy="6100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23312" y="1778923"/>
            <a:ext cx="2926079" cy="62345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7798" y="1788236"/>
            <a:ext cx="3810000" cy="523240"/>
          </a:xfrm>
          <a:custGeom>
            <a:avLst/>
            <a:gdLst/>
            <a:ahLst/>
            <a:cxnLst/>
            <a:rect l="l" t="t" r="r" b="b"/>
            <a:pathLst>
              <a:path w="3810000" h="523239">
                <a:moveTo>
                  <a:pt x="0" y="0"/>
                </a:moveTo>
                <a:lnTo>
                  <a:pt x="3810000" y="0"/>
                </a:lnTo>
                <a:lnTo>
                  <a:pt x="3810000" y="523220"/>
                </a:lnTo>
                <a:lnTo>
                  <a:pt x="0" y="523220"/>
                </a:lnTo>
                <a:lnTo>
                  <a:pt x="0" y="0"/>
                </a:lnTo>
                <a:close/>
              </a:path>
            </a:pathLst>
          </a:custGeom>
          <a:solidFill>
            <a:srgbClr val="C9EECA"/>
          </a:solidFill>
        </p:spPr>
        <p:txBody>
          <a:bodyPr wrap="square" lIns="0" tIns="0" rIns="0" bIns="0" rtlCol="0"/>
          <a:lstStyle/>
          <a:p>
            <a:endParaRPr/>
          </a:p>
        </p:txBody>
      </p:sp>
      <p:sp>
        <p:nvSpPr>
          <p:cNvPr id="9" name="object 9"/>
          <p:cNvSpPr txBox="1"/>
          <p:nvPr/>
        </p:nvSpPr>
        <p:spPr>
          <a:xfrm>
            <a:off x="5779030" y="1821256"/>
            <a:ext cx="285369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For</a:t>
            </a:r>
            <a:r>
              <a:rPr lang="en-US" sz="2800" dirty="0">
                <a:latin typeface="Calibri"/>
                <a:cs typeface="Calibri"/>
              </a:rPr>
              <a:t> </a:t>
            </a:r>
            <a:r>
              <a:rPr sz="2800" dirty="0">
                <a:latin typeface="Calibri"/>
                <a:cs typeface="Calibri"/>
              </a:rPr>
              <a:t>every</a:t>
            </a:r>
            <a:r>
              <a:rPr lang="en-US" sz="2800" dirty="0">
                <a:latin typeface="Calibri"/>
                <a:cs typeface="Calibri"/>
              </a:rPr>
              <a:t> </a:t>
            </a:r>
            <a:r>
              <a:rPr sz="2800" dirty="0">
                <a:latin typeface="Calibri"/>
                <a:cs typeface="Calibri"/>
              </a:rPr>
              <a:t>output</a:t>
            </a:r>
            <a:r>
              <a:rPr lang="en-US" sz="2800" dirty="0">
                <a:latin typeface="Calibri"/>
                <a:cs typeface="Calibri"/>
              </a:rPr>
              <a:t> </a:t>
            </a:r>
            <a:r>
              <a:rPr sz="2800" dirty="0">
                <a:latin typeface="Calibri"/>
                <a:cs typeface="Calibri"/>
              </a:rPr>
              <a:t>…</a:t>
            </a:r>
            <a:r>
              <a:rPr lang="en-US" sz="2800" dirty="0">
                <a:latin typeface="Calibri"/>
                <a:cs typeface="Calibri"/>
              </a:rPr>
              <a:t> </a:t>
            </a:r>
            <a:endParaRPr sz="2800" dirty="0">
              <a:latin typeface="Calibri"/>
              <a:cs typeface="Calibri"/>
            </a:endParaRPr>
          </a:p>
        </p:txBody>
      </p:sp>
      <p:sp>
        <p:nvSpPr>
          <p:cNvPr id="10" name="object 10"/>
          <p:cNvSpPr txBox="1"/>
          <p:nvPr/>
        </p:nvSpPr>
        <p:spPr>
          <a:xfrm>
            <a:off x="7109988" y="3726256"/>
            <a:ext cx="343535" cy="452120"/>
          </a:xfrm>
          <a:prstGeom prst="rect">
            <a:avLst/>
          </a:prstGeom>
        </p:spPr>
        <p:txBody>
          <a:bodyPr vert="horz" wrap="square" lIns="0" tIns="12700" rIns="0" bIns="0" rtlCol="0">
            <a:spAutoFit/>
          </a:bodyPr>
          <a:lstStyle/>
          <a:p>
            <a:pPr marL="12700">
              <a:lnSpc>
                <a:spcPct val="100000"/>
              </a:lnSpc>
              <a:spcBef>
                <a:spcPts val="100"/>
              </a:spcBef>
            </a:pPr>
            <a:r>
              <a:rPr sz="2800" b="1" i="1" spc="-300" dirty="0">
                <a:latin typeface="Calibri-BoldItalic"/>
                <a:cs typeface="Calibri-BoldItalic"/>
              </a:rPr>
              <a:t>O</a:t>
            </a:r>
            <a:endParaRPr sz="2800" dirty="0">
              <a:latin typeface="Calibri-BoldItalic"/>
              <a:cs typeface="Calibri-BoldItalic"/>
            </a:endParaRPr>
          </a:p>
        </p:txBody>
      </p:sp>
      <p:sp>
        <p:nvSpPr>
          <p:cNvPr id="11" name="object 11"/>
          <p:cNvSpPr txBox="1"/>
          <p:nvPr/>
        </p:nvSpPr>
        <p:spPr>
          <a:xfrm>
            <a:off x="1875083" y="3815156"/>
            <a:ext cx="1566545" cy="452120"/>
          </a:xfrm>
          <a:prstGeom prst="rect">
            <a:avLst/>
          </a:prstGeom>
        </p:spPr>
        <p:txBody>
          <a:bodyPr vert="horz" wrap="square" lIns="0" tIns="12700" rIns="0" bIns="0" rtlCol="0">
            <a:spAutoFit/>
          </a:bodyPr>
          <a:lstStyle/>
          <a:p>
            <a:pPr marL="12700">
              <a:lnSpc>
                <a:spcPct val="100000"/>
              </a:lnSpc>
              <a:spcBef>
                <a:spcPts val="100"/>
              </a:spcBef>
              <a:tabLst>
                <a:tab pos="1155065" algn="l"/>
              </a:tabLst>
            </a:pPr>
            <a:r>
              <a:rPr sz="4200" b="1" i="1" baseline="13888" dirty="0">
                <a:latin typeface="Calibri-BoldItalic"/>
                <a:cs typeface="Calibri-BoldItalic"/>
              </a:rPr>
              <a:t>D</a:t>
            </a:r>
            <a:r>
              <a:rPr sz="1850" b="1" i="1" spc="-210" dirty="0">
                <a:latin typeface="Calibri-BoldItalic"/>
                <a:cs typeface="Calibri-BoldItalic"/>
              </a:rPr>
              <a:t>1</a:t>
            </a:r>
            <a:r>
              <a:rPr sz="1850" b="1" i="1" dirty="0">
                <a:latin typeface="Calibri-BoldItalic"/>
                <a:cs typeface="Calibri-BoldItalic"/>
              </a:rPr>
              <a:t>	</a:t>
            </a:r>
            <a:r>
              <a:rPr sz="4200" b="1" i="1" baseline="13888" dirty="0">
                <a:latin typeface="Calibri-BoldItalic"/>
                <a:cs typeface="Calibri-BoldItalic"/>
              </a:rPr>
              <a:t>D</a:t>
            </a:r>
            <a:r>
              <a:rPr sz="1850" b="1" i="1" spc="-200" dirty="0">
                <a:latin typeface="Calibri-BoldItalic"/>
                <a:cs typeface="Calibri-BoldItalic"/>
              </a:rPr>
              <a:t>2</a:t>
            </a:r>
            <a:endParaRPr sz="1850" dirty="0">
              <a:latin typeface="Calibri-BoldItalic"/>
              <a:cs typeface="Calibri-BoldItalic"/>
            </a:endParaRPr>
          </a:p>
        </p:txBody>
      </p:sp>
      <p:sp>
        <p:nvSpPr>
          <p:cNvPr id="12" name="object 12"/>
          <p:cNvSpPr/>
          <p:nvPr/>
        </p:nvSpPr>
        <p:spPr>
          <a:xfrm>
            <a:off x="1034934" y="4260272"/>
            <a:ext cx="6974377" cy="236497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01436" y="4281054"/>
            <a:ext cx="6616931" cy="237744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66799" y="4292655"/>
            <a:ext cx="6858000" cy="2247265"/>
          </a:xfrm>
          <a:custGeom>
            <a:avLst/>
            <a:gdLst/>
            <a:ahLst/>
            <a:cxnLst/>
            <a:rect l="l" t="t" r="r" b="b"/>
            <a:pathLst>
              <a:path w="6858000" h="2247265">
                <a:moveTo>
                  <a:pt x="0" y="0"/>
                </a:moveTo>
                <a:lnTo>
                  <a:pt x="6857998" y="0"/>
                </a:lnTo>
                <a:lnTo>
                  <a:pt x="6857998" y="2246768"/>
                </a:lnTo>
                <a:lnTo>
                  <a:pt x="0" y="2246768"/>
                </a:lnTo>
                <a:lnTo>
                  <a:pt x="0" y="0"/>
                </a:lnTo>
                <a:close/>
              </a:path>
            </a:pathLst>
          </a:custGeom>
          <a:solidFill>
            <a:srgbClr val="C9EECA"/>
          </a:solidFill>
        </p:spPr>
        <p:txBody>
          <a:bodyPr wrap="square" lIns="0" tIns="0" rIns="0" bIns="0" rtlCol="0"/>
          <a:lstStyle/>
          <a:p>
            <a:endParaRPr/>
          </a:p>
        </p:txBody>
      </p:sp>
      <p:sp>
        <p:nvSpPr>
          <p:cNvPr id="15" name="object 15"/>
          <p:cNvSpPr txBox="1"/>
          <p:nvPr/>
        </p:nvSpPr>
        <p:spPr>
          <a:xfrm>
            <a:off x="1381717" y="4325675"/>
            <a:ext cx="6327140" cy="1303020"/>
          </a:xfrm>
          <a:prstGeom prst="rect">
            <a:avLst/>
          </a:prstGeom>
        </p:spPr>
        <p:txBody>
          <a:bodyPr vert="horz" wrap="square" lIns="0" tIns="33019" rIns="0" bIns="0" rtlCol="0">
            <a:spAutoFit/>
          </a:bodyPr>
          <a:lstStyle/>
          <a:p>
            <a:pPr marL="292100" marR="5080" indent="-292735">
              <a:lnSpc>
                <a:spcPts val="3300"/>
              </a:lnSpc>
              <a:spcBef>
                <a:spcPts val="259"/>
              </a:spcBef>
            </a:pPr>
            <a:r>
              <a:rPr sz="2800" spc="0" dirty="0">
                <a:latin typeface="Calibri"/>
                <a:cs typeface="Calibri"/>
              </a:rPr>
              <a:t>Adversary</a:t>
            </a:r>
            <a:r>
              <a:rPr lang="en-US" sz="2800" spc="0" dirty="0">
                <a:latin typeface="Calibri"/>
                <a:cs typeface="Calibri"/>
              </a:rPr>
              <a:t> </a:t>
            </a:r>
            <a:r>
              <a:rPr sz="2800" spc="0" dirty="0">
                <a:latin typeface="Calibri"/>
                <a:cs typeface="Calibri"/>
              </a:rPr>
              <a:t>should</a:t>
            </a:r>
            <a:r>
              <a:rPr lang="en-US" sz="2800" spc="0" dirty="0">
                <a:latin typeface="Calibri"/>
                <a:cs typeface="Calibri"/>
              </a:rPr>
              <a:t> </a:t>
            </a:r>
            <a:r>
              <a:rPr sz="2800" spc="0" dirty="0">
                <a:latin typeface="Calibri"/>
                <a:cs typeface="Calibri"/>
              </a:rPr>
              <a:t>not</a:t>
            </a:r>
            <a:r>
              <a:rPr lang="en-US" sz="2800" spc="0" dirty="0">
                <a:latin typeface="Calibri"/>
                <a:cs typeface="Calibri"/>
              </a:rPr>
              <a:t> </a:t>
            </a:r>
            <a:r>
              <a:rPr sz="2800" spc="0" dirty="0">
                <a:latin typeface="Calibri"/>
                <a:cs typeface="Calibri"/>
              </a:rPr>
              <a:t>be</a:t>
            </a:r>
            <a:r>
              <a:rPr lang="en-US" sz="2800" spc="0" dirty="0">
                <a:latin typeface="Calibri"/>
                <a:cs typeface="Calibri"/>
              </a:rPr>
              <a:t> </a:t>
            </a:r>
            <a:r>
              <a:rPr sz="2800" spc="0" dirty="0">
                <a:latin typeface="Calibri"/>
                <a:cs typeface="Calibri"/>
              </a:rPr>
              <a:t>able</a:t>
            </a:r>
            <a:r>
              <a:rPr lang="en-US" sz="2800" spc="0" dirty="0">
                <a:latin typeface="Calibri"/>
                <a:cs typeface="Calibri"/>
              </a:rPr>
              <a:t> </a:t>
            </a:r>
            <a:r>
              <a:rPr sz="2800" spc="0" dirty="0">
                <a:latin typeface="Calibri"/>
                <a:cs typeface="Calibri"/>
              </a:rPr>
              <a:t>to</a:t>
            </a:r>
            <a:r>
              <a:rPr lang="en-US" sz="2800" spc="0" dirty="0">
                <a:latin typeface="Calibri"/>
                <a:cs typeface="Calibri"/>
              </a:rPr>
              <a:t> </a:t>
            </a:r>
            <a:r>
              <a:rPr sz="2800" spc="0" dirty="0">
                <a:latin typeface="Calibri"/>
                <a:cs typeface="Calibri"/>
              </a:rPr>
              <a:t>dis</a:t>
            </a:r>
            <a:r>
              <a:rPr lang="en-US" sz="2800" spc="0" dirty="0">
                <a:latin typeface="Calibri"/>
                <a:cs typeface="Calibri"/>
              </a:rPr>
              <a:t>ti</a:t>
            </a:r>
            <a:r>
              <a:rPr sz="2800" spc="0" dirty="0">
                <a:latin typeface="Calibri"/>
                <a:cs typeface="Calibri"/>
              </a:rPr>
              <a:t>nguish</a:t>
            </a:r>
            <a:r>
              <a:rPr lang="en-US" sz="2800" spc="0" dirty="0">
                <a:latin typeface="Calibri"/>
                <a:cs typeface="Calibri"/>
              </a:rPr>
              <a:t> </a:t>
            </a:r>
            <a:r>
              <a:rPr sz="2800" spc="0" dirty="0">
                <a:latin typeface="Calibri"/>
                <a:cs typeface="Calibri"/>
              </a:rPr>
              <a:t>  </a:t>
            </a:r>
            <a:r>
              <a:rPr sz="2800" dirty="0">
                <a:latin typeface="Calibri"/>
                <a:cs typeface="Calibri"/>
              </a:rPr>
              <a:t>between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D</a:t>
            </a:r>
            <a:r>
              <a:rPr sz="2775" baseline="-21021" dirty="0">
                <a:latin typeface="Calibri"/>
                <a:cs typeface="Calibri"/>
              </a:rPr>
              <a:t>1</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D</a:t>
            </a:r>
            <a:r>
              <a:rPr sz="2775" baseline="-21021" dirty="0">
                <a:latin typeface="Calibri"/>
                <a:cs typeface="Calibri"/>
              </a:rPr>
              <a:t>2</a:t>
            </a:r>
            <a:r>
              <a:rPr lang="en-US" sz="2800" dirty="0">
                <a:latin typeface="Calibri"/>
                <a:cs typeface="Calibri"/>
              </a:rPr>
              <a:t> </a:t>
            </a:r>
            <a:r>
              <a:rPr sz="2800" dirty="0">
                <a:latin typeface="Calibri"/>
                <a:cs typeface="Calibri"/>
              </a:rPr>
              <a:t>based</a:t>
            </a:r>
            <a:r>
              <a:rPr lang="en-US" sz="2800" dirty="0">
                <a:latin typeface="Calibri"/>
                <a:cs typeface="Calibri"/>
              </a:rPr>
              <a:t> </a:t>
            </a:r>
            <a:r>
              <a:rPr sz="2800" dirty="0">
                <a:latin typeface="Calibri"/>
                <a:cs typeface="Calibri"/>
              </a:rPr>
              <a:t>on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O</a:t>
            </a:r>
            <a:r>
              <a:rPr lang="en-US" sz="2800" dirty="0">
                <a:latin typeface="Calibri"/>
                <a:cs typeface="Calibri"/>
              </a:rPr>
              <a:t> </a:t>
            </a:r>
            <a:endParaRPr sz="2800" dirty="0">
              <a:latin typeface="Calibri"/>
              <a:cs typeface="Calibri"/>
            </a:endParaRPr>
          </a:p>
          <a:p>
            <a:pPr marR="165735" algn="ctr">
              <a:lnSpc>
                <a:spcPts val="3300"/>
              </a:lnSpc>
            </a:pPr>
            <a:endParaRPr sz="2800" dirty="0">
              <a:latin typeface="Calibri"/>
              <a:cs typeface="Calibri"/>
            </a:endParaRPr>
          </a:p>
        </p:txBody>
      </p:sp>
      <p:sp>
        <p:nvSpPr>
          <p:cNvPr id="21" name="object 21"/>
          <p:cNvSpPr/>
          <p:nvPr/>
        </p:nvSpPr>
        <p:spPr>
          <a:xfrm>
            <a:off x="142701" y="1533741"/>
            <a:ext cx="4272741" cy="103900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02919" y="1537855"/>
            <a:ext cx="3532908" cy="104324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152400" y="1549457"/>
            <a:ext cx="4191000" cy="913070"/>
          </a:xfrm>
          <a:prstGeom prst="rect">
            <a:avLst/>
          </a:prstGeom>
          <a:solidFill>
            <a:srgbClr val="C9EECA"/>
          </a:solidFill>
        </p:spPr>
        <p:txBody>
          <a:bodyPr vert="horz" wrap="square" lIns="0" tIns="66040" rIns="0" bIns="0" rtlCol="0">
            <a:spAutoFit/>
          </a:bodyPr>
          <a:lstStyle/>
          <a:p>
            <a:pPr marL="558165" marR="327025" indent="-138430">
              <a:lnSpc>
                <a:spcPts val="3300"/>
              </a:lnSpc>
              <a:spcBef>
                <a:spcPts val="520"/>
              </a:spcBef>
            </a:pPr>
            <a:r>
              <a:rPr sz="2800" dirty="0">
                <a:latin typeface="Calibri"/>
                <a:cs typeface="Calibri"/>
              </a:rPr>
              <a:t>F</a:t>
            </a:r>
            <a:r>
              <a:rPr sz="2800" spc="-5" dirty="0">
                <a:latin typeface="Calibri"/>
                <a:cs typeface="Calibri"/>
              </a:rPr>
              <a:t>or</a:t>
            </a:r>
            <a:r>
              <a:rPr lang="en-US" sz="2800" spc="10" dirty="0">
                <a:latin typeface="Calibri"/>
                <a:cs typeface="Calibri"/>
              </a:rPr>
              <a:t> </a:t>
            </a:r>
            <a:r>
              <a:rPr sz="2800" dirty="0">
                <a:latin typeface="Calibri"/>
                <a:cs typeface="Calibri"/>
              </a:rPr>
              <a:t>eve</a:t>
            </a:r>
            <a:r>
              <a:rPr sz="2800" spc="-5" dirty="0">
                <a:latin typeface="Calibri"/>
                <a:cs typeface="Calibri"/>
              </a:rPr>
              <a:t>ry</a:t>
            </a:r>
            <a:r>
              <a:rPr lang="en-US" sz="2800" spc="10" dirty="0">
                <a:latin typeface="Calibri"/>
                <a:cs typeface="Calibri"/>
              </a:rPr>
              <a:t> </a:t>
            </a:r>
            <a:r>
              <a:rPr sz="2800" dirty="0">
                <a:latin typeface="Calibri"/>
                <a:cs typeface="Calibri"/>
              </a:rPr>
              <a:t>p</a:t>
            </a:r>
            <a:r>
              <a:rPr sz="2800" spc="-5" dirty="0">
                <a:latin typeface="Calibri"/>
                <a:cs typeface="Calibri"/>
              </a:rPr>
              <a:t>a</a:t>
            </a:r>
            <a:r>
              <a:rPr sz="2800" dirty="0">
                <a:latin typeface="Calibri"/>
                <a:cs typeface="Calibri"/>
              </a:rPr>
              <a:t>i</a:t>
            </a:r>
            <a:r>
              <a:rPr sz="2800" spc="-5" dirty="0">
                <a:latin typeface="Calibri"/>
                <a:cs typeface="Calibri"/>
              </a:rPr>
              <a:t>r</a:t>
            </a:r>
            <a:r>
              <a:rPr lang="en-US" sz="2800" spc="10" dirty="0">
                <a:latin typeface="Calibri"/>
                <a:cs typeface="Calibri"/>
              </a:rPr>
              <a:t> </a:t>
            </a:r>
            <a:r>
              <a:rPr sz="2800" spc="-5" dirty="0">
                <a:latin typeface="Calibri"/>
                <a:cs typeface="Calibri"/>
              </a:rPr>
              <a:t>o</a:t>
            </a:r>
            <a:r>
              <a:rPr sz="2800" dirty="0">
                <a:latin typeface="Calibri"/>
                <a:cs typeface="Calibri"/>
              </a:rPr>
              <a:t>f</a:t>
            </a:r>
            <a:r>
              <a:rPr lang="en-US" sz="2800" spc="10" dirty="0">
                <a:latin typeface="Calibri"/>
                <a:cs typeface="Calibri"/>
              </a:rPr>
              <a:t> </a:t>
            </a:r>
            <a:r>
              <a:rPr sz="2800" dirty="0">
                <a:latin typeface="Calibri"/>
                <a:cs typeface="Calibri"/>
              </a:rPr>
              <a:t>inputs</a:t>
            </a:r>
            <a:r>
              <a:rPr lang="en-US" sz="2800" spc="10" dirty="0">
                <a:latin typeface="Calibri"/>
                <a:cs typeface="Calibri"/>
              </a:rPr>
              <a:t> </a:t>
            </a:r>
            <a:r>
              <a:rPr sz="2800" spc="10" dirty="0">
                <a:latin typeface="Calibri"/>
                <a:cs typeface="Calibri"/>
              </a:rPr>
              <a:t>  </a:t>
            </a:r>
            <a:r>
              <a:rPr sz="2800" spc="-30" dirty="0">
                <a:latin typeface="Calibri"/>
                <a:cs typeface="Calibri"/>
              </a:rPr>
              <a:t>that</a:t>
            </a:r>
            <a:r>
              <a:rPr lang="en-US" sz="2800" spc="-30" dirty="0">
                <a:latin typeface="Calibri"/>
                <a:cs typeface="Calibri"/>
              </a:rPr>
              <a:t> </a:t>
            </a:r>
            <a:r>
              <a:rPr sz="2800" spc="-30" dirty="0">
                <a:latin typeface="Calibri"/>
                <a:cs typeface="Calibri"/>
              </a:rPr>
              <a:t>diﬀer</a:t>
            </a:r>
            <a:r>
              <a:rPr lang="en-US" sz="2800" spc="-30" dirty="0">
                <a:latin typeface="Calibri"/>
                <a:cs typeface="Calibri"/>
              </a:rPr>
              <a:t> </a:t>
            </a:r>
            <a:r>
              <a:rPr sz="2800" spc="-30" dirty="0">
                <a:latin typeface="Calibri"/>
                <a:cs typeface="Calibri"/>
              </a:rPr>
              <a:t>in</a:t>
            </a:r>
            <a:r>
              <a:rPr lang="en-US" sz="2800" spc="-30" dirty="0">
                <a:latin typeface="Calibri"/>
                <a:cs typeface="Calibri"/>
              </a:rPr>
              <a:t> </a:t>
            </a:r>
            <a:r>
              <a:rPr sz="2800" spc="-30" dirty="0">
                <a:latin typeface="Calibri"/>
                <a:cs typeface="Calibri"/>
              </a:rPr>
              <a:t>one</a:t>
            </a:r>
            <a:r>
              <a:rPr lang="en-US" sz="2800" spc="-30" dirty="0">
                <a:latin typeface="Calibri"/>
                <a:cs typeface="Calibri"/>
              </a:rPr>
              <a:t> </a:t>
            </a:r>
            <a:r>
              <a:rPr sz="2800" spc="-30" dirty="0">
                <a:latin typeface="Calibri"/>
                <a:cs typeface="Calibri"/>
              </a:rPr>
              <a:t>row</a:t>
            </a:r>
            <a:endParaRPr sz="2800" dirty="0">
              <a:latin typeface="Calibri-BoldItalic"/>
              <a:cs typeface="Calibri-BoldItalic"/>
            </a:endParaRPr>
          </a:p>
        </p:txBody>
      </p:sp>
      <p:graphicFrame>
        <p:nvGraphicFramePr>
          <p:cNvPr id="25" name="object 25"/>
          <p:cNvGraphicFramePr>
            <a:graphicFrameLocks noGrp="1"/>
          </p:cNvGraphicFramePr>
          <p:nvPr/>
        </p:nvGraphicFramePr>
        <p:xfrm>
          <a:off x="2806700" y="2842336"/>
          <a:ext cx="685800" cy="7607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0"/>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4"/>
                  </a:ext>
                </a:extLst>
              </a:tr>
            </a:tbl>
          </a:graphicData>
        </a:graphic>
      </p:graphicFrame>
      <p:sp>
        <p:nvSpPr>
          <p:cNvPr id="30" name="object 30"/>
          <p:cNvSpPr txBox="1"/>
          <p:nvPr/>
        </p:nvSpPr>
        <p:spPr>
          <a:xfrm>
            <a:off x="6701611" y="1357016"/>
            <a:ext cx="1959610" cy="299720"/>
          </a:xfrm>
          <a:prstGeom prst="rect">
            <a:avLst/>
          </a:prstGeom>
        </p:spPr>
        <p:txBody>
          <a:bodyPr vert="horz" wrap="square" lIns="0" tIns="12700" rIns="0" bIns="0" rtlCol="0">
            <a:spAutoFit/>
          </a:bodyPr>
          <a:lstStyle/>
          <a:p>
            <a:pPr marL="12700">
              <a:lnSpc>
                <a:spcPct val="100000"/>
              </a:lnSpc>
              <a:spcBef>
                <a:spcPts val="100"/>
              </a:spcBef>
            </a:pPr>
            <a:r>
              <a:rPr sz="1800" b="1" spc="-140" dirty="0">
                <a:latin typeface="Calibri"/>
                <a:cs typeface="Calibri"/>
              </a:rPr>
              <a:t>[Dwork</a:t>
            </a:r>
            <a:r>
              <a:rPr lang="en-US" sz="1800" b="1" spc="-140" dirty="0">
                <a:latin typeface="Calibri"/>
                <a:cs typeface="Calibri"/>
              </a:rPr>
              <a:t> </a:t>
            </a:r>
            <a:r>
              <a:rPr sz="1800" b="1" spc="-140" dirty="0">
                <a:latin typeface="Calibri"/>
                <a:cs typeface="Calibri"/>
              </a:rPr>
              <a:t>ICALP</a:t>
            </a:r>
            <a:r>
              <a:rPr lang="en-US" sz="1800" b="1" spc="-140" dirty="0">
                <a:latin typeface="Calibri"/>
                <a:cs typeface="Calibri"/>
              </a:rPr>
              <a:t> </a:t>
            </a:r>
            <a:r>
              <a:rPr sz="1800" b="1" spc="-140" dirty="0">
                <a:latin typeface="Calibri"/>
                <a:cs typeface="Calibri"/>
              </a:rPr>
              <a:t>2006]</a:t>
            </a:r>
            <a:endParaRPr sz="1800" dirty="0">
              <a:latin typeface="Calibri"/>
              <a:cs typeface="Calibri"/>
            </a:endParaRPr>
          </a:p>
        </p:txBody>
      </p:sp>
      <p:pic>
        <p:nvPicPr>
          <p:cNvPr id="33" name="Picture 32"/>
          <p:cNvPicPr>
            <a:picLocks noChangeAspect="1"/>
          </p:cNvPicPr>
          <p:nvPr/>
        </p:nvPicPr>
        <p:blipFill>
          <a:blip r:embed="rId8"/>
          <a:stretch>
            <a:fillRect/>
          </a:stretch>
        </p:blipFill>
        <p:spPr>
          <a:xfrm>
            <a:off x="1066799" y="5661715"/>
            <a:ext cx="6832600" cy="901700"/>
          </a:xfrm>
          <a:prstGeom prst="rect">
            <a:avLst/>
          </a:prstGeom>
        </p:spPr>
      </p:pic>
    </p:spTree>
    <p:extLst>
      <p:ext uri="{BB962C8B-B14F-4D97-AF65-F5344CB8AC3E}">
        <p14:creationId xmlns:p14="http://schemas.microsoft.com/office/powerpoint/2010/main" val="38908471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895941"/>
            <a:ext cx="7256206"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sp>
        <p:nvSpPr>
          <p:cNvPr id="2" name="Content Placeholder 1"/>
          <p:cNvSpPr>
            <a:spLocks noGrp="1"/>
          </p:cNvSpPr>
          <p:nvPr>
            <p:ph idx="1"/>
          </p:nvPr>
        </p:nvSpPr>
        <p:spPr/>
        <p:txBody>
          <a:bodyPr/>
          <a:lstStyle/>
          <a:p>
            <a:pPr marL="342900" indent="-342900">
              <a:buFont typeface="Arial" charset="0"/>
              <a:buChar char="•"/>
            </a:pPr>
            <a:r>
              <a:rPr lang="en-US" dirty="0"/>
              <a:t>Typically achieved by adding controlled noise (e.g., Laplace Mechanism)</a:t>
            </a:r>
          </a:p>
          <a:p>
            <a:pPr marL="342900" indent="-342900">
              <a:buFont typeface="Arial" charset="0"/>
              <a:buChar char="•"/>
            </a:pPr>
            <a:endParaRPr lang="en-US" dirty="0"/>
          </a:p>
          <a:p>
            <a:pPr marL="342900" indent="-342900">
              <a:buFont typeface="Arial" charset="0"/>
              <a:buChar char="•"/>
            </a:pPr>
            <a:r>
              <a:rPr lang="en-US" dirty="0"/>
              <a:t>Some adoption in the wild:</a:t>
            </a:r>
          </a:p>
          <a:p>
            <a:pPr marL="800100" lvl="1" indent="-342900">
              <a:buFont typeface="Arial" charset="0"/>
              <a:buChar char="•"/>
            </a:pPr>
            <a:r>
              <a:rPr lang="en-US" dirty="0"/>
              <a:t>US Census Bureau</a:t>
            </a:r>
          </a:p>
          <a:p>
            <a:pPr marL="800100" lvl="1" indent="-342900">
              <a:buFont typeface="Arial" charset="0"/>
              <a:buChar char="•"/>
            </a:pPr>
            <a:r>
              <a:rPr lang="en-US" dirty="0"/>
              <a:t>Google, Apple, and some others have used this for collecting data</a:t>
            </a:r>
          </a:p>
          <a:p>
            <a:pPr marL="800100" lvl="1" indent="-342900">
              <a:buFont typeface="Arial" charset="0"/>
              <a:buChar char="•"/>
            </a:pPr>
            <a:endParaRPr lang="en-US" dirty="0"/>
          </a:p>
          <a:p>
            <a:pPr marL="342900" indent="-342900">
              <a:buFont typeface="Arial" charset="0"/>
              <a:buChar char="•"/>
            </a:pPr>
            <a:r>
              <a:rPr lang="en-US" dirty="0"/>
              <a:t>Issues:</a:t>
            </a:r>
          </a:p>
          <a:p>
            <a:pPr marL="800100" lvl="1" indent="-342900">
              <a:buFont typeface="Arial" charset="0"/>
              <a:buChar char="•"/>
            </a:pPr>
            <a:r>
              <a:rPr lang="en-US" dirty="0"/>
              <a:t>Effectiveness in general still unclear</a:t>
            </a:r>
          </a:p>
        </p:txBody>
      </p:sp>
    </p:spTree>
    <p:extLst>
      <p:ext uri="{BB962C8B-B14F-4D97-AF65-F5344CB8AC3E}">
        <p14:creationId xmlns:p14="http://schemas.microsoft.com/office/powerpoint/2010/main" val="29814170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Debugging Data Science</a:t>
            </a:r>
          </a:p>
          <a:p>
            <a:r>
              <a:rPr lang="en-US" dirty="0"/>
              <a:t>Algorithmic fairness</a:t>
            </a:r>
          </a:p>
          <a:p>
            <a:r>
              <a:rPr lang="en-US" dirty="0"/>
              <a:t>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128</a:t>
            </a:fld>
            <a:endParaRPr lang="en-US"/>
          </a:p>
        </p:txBody>
      </p:sp>
    </p:spTree>
    <p:extLst>
      <p:ext uri="{BB962C8B-B14F-4D97-AF65-F5344CB8AC3E}">
        <p14:creationId xmlns:p14="http://schemas.microsoft.com/office/powerpoint/2010/main" val="11790266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9124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54725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9581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49705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22383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57044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46798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22648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79315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481674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96758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4710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85456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140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96451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89086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504141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980418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60677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dream</a:t>
            </a:r>
          </a:p>
        </p:txBody>
      </p:sp>
      <p:sp>
        <p:nvSpPr>
          <p:cNvPr id="4" name="Content Placeholder 3"/>
          <p:cNvSpPr>
            <a:spLocks noGrp="1"/>
          </p:cNvSpPr>
          <p:nvPr>
            <p:ph idx="1"/>
          </p:nvPr>
        </p:nvSpPr>
        <p:spPr/>
        <p:txBody>
          <a:bodyPr/>
          <a:lstStyle/>
          <a:p>
            <a:r>
              <a:rPr lang="en-US" dirty="0"/>
              <a:t>You run your ML algorithm(s) and it works well (?!)</a:t>
            </a:r>
          </a:p>
          <a:p>
            <a:r>
              <a:rPr lang="en-US" dirty="0"/>
              <a:t>Still: be skeptical </a:t>
            </a:r>
            <a:r>
              <a:rPr lang="mr-IN" dirty="0"/>
              <a:t>…</a:t>
            </a:r>
            <a:endParaRPr lang="en-US" dirty="0"/>
          </a:p>
          <a:p>
            <a:r>
              <a:rPr lang="en-US" dirty="0"/>
              <a:t>Very easy to accidentally let your ML algorithm cheat:</a:t>
            </a:r>
          </a:p>
          <a:p>
            <a:pPr marL="342900" indent="-342900">
              <a:buFont typeface="Arial" charset="0"/>
              <a:buChar char="•"/>
            </a:pPr>
            <a:r>
              <a:rPr lang="en-US" b="0" dirty="0"/>
              <a:t>Peaking (train/test </a:t>
            </a:r>
            <a:r>
              <a:rPr lang="en-US" b="0" dirty="0" err="1"/>
              <a:t>bleedover</a:t>
            </a:r>
            <a:r>
              <a:rPr lang="en-US" b="0" dirty="0"/>
              <a:t>)</a:t>
            </a:r>
          </a:p>
          <a:p>
            <a:pPr marL="342900" indent="-342900">
              <a:buFont typeface="Arial" charset="0"/>
              <a:buChar char="•"/>
            </a:pPr>
            <a:r>
              <a:rPr lang="en-US" b="0" dirty="0"/>
              <a:t>Including output as an input feature explicitly</a:t>
            </a:r>
          </a:p>
          <a:p>
            <a:pPr marL="342900" indent="-342900">
              <a:buFont typeface="Arial" charset="0"/>
              <a:buChar char="•"/>
            </a:pPr>
            <a:r>
              <a:rPr lang="en-US" b="0" dirty="0"/>
              <a:t>Including output as an input feature implicitly</a:t>
            </a:r>
          </a:p>
          <a:p>
            <a:r>
              <a:rPr lang="en-US" dirty="0"/>
              <a:t>Try to solve the problem by hand;</a:t>
            </a:r>
          </a:p>
          <a:p>
            <a:r>
              <a:rPr lang="en-US" dirty="0"/>
              <a:t>Try to interpret the ML algorithm / output</a:t>
            </a:r>
          </a:p>
          <a:p>
            <a:r>
              <a:rPr lang="en-US" dirty="0">
                <a:solidFill>
                  <a:schemeClr val="bg1">
                    <a:lumMod val="50000"/>
                  </a:schemeClr>
                </a:solidFill>
              </a:rPr>
              <a:t>Continue being skeptical.  Always be skeptical.</a:t>
            </a:r>
          </a:p>
        </p:txBody>
      </p:sp>
      <p:sp>
        <p:nvSpPr>
          <p:cNvPr id="2" name="Slide Number Placeholder 1"/>
          <p:cNvSpPr>
            <a:spLocks noGrp="1"/>
          </p:cNvSpPr>
          <p:nvPr>
            <p:ph type="sldNum" sz="quarter" idx="12"/>
          </p:nvPr>
        </p:nvSpPr>
        <p:spPr/>
        <p:txBody>
          <a:bodyPr/>
          <a:lstStyle/>
          <a:p>
            <a:fld id="{A2EF37A0-74FC-AB4F-AE4C-D9BFC6719E9F}" type="slidenum">
              <a:rPr lang="en-US" smtClean="0"/>
              <a:t>145</a:t>
            </a:fld>
            <a:endParaRPr lang="en-US"/>
          </a:p>
        </p:txBody>
      </p:sp>
    </p:spTree>
    <p:extLst>
      <p:ext uri="{BB962C8B-B14F-4D97-AF65-F5344CB8AC3E}">
        <p14:creationId xmlns:p14="http://schemas.microsoft.com/office/powerpoint/2010/main" val="92391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146</a:t>
            </a:fld>
            <a:endParaRPr lang="en-US"/>
          </a:p>
        </p:txBody>
      </p:sp>
    </p:spTree>
    <p:extLst>
      <p:ext uri="{BB962C8B-B14F-4D97-AF65-F5344CB8AC3E}">
        <p14:creationId xmlns:p14="http://schemas.microsoft.com/office/powerpoint/2010/main" val="236171244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147</a:t>
            </a:fld>
            <a:endParaRPr/>
          </a:p>
        </p:txBody>
      </p:sp>
      <p:pic>
        <p:nvPicPr>
          <p:cNvPr id="316" name="cycle.tiff"/>
          <p:cNvPicPr>
            <a:picLocks noChangeAspect="1"/>
          </p:cNvPicPr>
          <p:nvPr/>
        </p:nvPicPr>
        <p:blipFill>
          <a:blip r:embed="rId2"/>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26285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148</a:t>
            </a:fld>
            <a:endParaRPr lang="en-US"/>
          </a:p>
        </p:txBody>
      </p:sp>
    </p:spTree>
    <p:extLst>
      <p:ext uri="{BB962C8B-B14F-4D97-AF65-F5344CB8AC3E}">
        <p14:creationId xmlns:p14="http://schemas.microsoft.com/office/powerpoint/2010/main" val="30492358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4" name="Slide Number Placeholder 3"/>
          <p:cNvSpPr>
            <a:spLocks noGrp="1"/>
          </p:cNvSpPr>
          <p:nvPr>
            <p:ph type="sldNum" sz="quarter" idx="12"/>
          </p:nvPr>
        </p:nvSpPr>
        <p:spPr/>
        <p:txBody>
          <a:bodyPr/>
          <a:lstStyle/>
          <a:p>
            <a:fld id="{A2EF37A0-74FC-AB4F-AE4C-D9BFC6719E9F}" type="slidenum">
              <a:rPr lang="en-US" smtClean="0"/>
              <a:t>149</a:t>
            </a:fld>
            <a:endParaRPr lang="en-US"/>
          </a:p>
        </p:txBody>
      </p:sp>
      <p:pic>
        <p:nvPicPr>
          <p:cNvPr id="6" name="Picture 5"/>
          <p:cNvPicPr>
            <a:picLocks noChangeAspect="1"/>
          </p:cNvPicPr>
          <p:nvPr/>
        </p:nvPicPr>
        <p:blipFill>
          <a:blip r:embed="rId2"/>
          <a:stretch>
            <a:fillRect/>
          </a:stretch>
        </p:blipFill>
        <p:spPr>
          <a:xfrm>
            <a:off x="336550" y="2706914"/>
            <a:ext cx="8470900" cy="1879600"/>
          </a:xfrm>
          <a:prstGeom prst="rect">
            <a:avLst/>
          </a:prstGeom>
        </p:spPr>
      </p:pic>
    </p:spTree>
    <p:extLst>
      <p:ext uri="{BB962C8B-B14F-4D97-AF65-F5344CB8AC3E}">
        <p14:creationId xmlns:p14="http://schemas.microsoft.com/office/powerpoint/2010/main" val="368918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15</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999551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If there is bias in the training data, the algorithm/ML technique will pick it up</a:t>
            </a:r>
          </a:p>
          <a:p>
            <a:pPr lvl="1"/>
            <a:r>
              <a:rPr lang="en-US" dirty="0"/>
              <a:t>Especially social biases against minorities</a:t>
            </a:r>
          </a:p>
          <a:p>
            <a:pPr lvl="1"/>
            <a:r>
              <a:rPr lang="en-US" dirty="0"/>
              <a:t>Even if the the protected attributes are not used</a:t>
            </a:r>
          </a:p>
          <a:p>
            <a:pPr lvl="1"/>
            <a:endParaRPr lang="en-US" dirty="0"/>
          </a:p>
          <a:p>
            <a:r>
              <a:rPr lang="en-US" dirty="0"/>
              <a:t>Sample sizes tend to vary drastically across groups</a:t>
            </a:r>
          </a:p>
          <a:p>
            <a:pPr lvl="1"/>
            <a:r>
              <a:rPr lang="en-US" dirty="0"/>
              <a:t>Models for the groups with less representation are less accurate</a:t>
            </a:r>
          </a:p>
          <a:p>
            <a:pPr lvl="1"/>
            <a:r>
              <a:rPr lang="en-US" dirty="0"/>
              <a:t>Hard to correct this, and so fundamentally unfair</a:t>
            </a:r>
          </a:p>
          <a:p>
            <a:pPr lvl="1"/>
            <a:r>
              <a:rPr lang="en-US" dirty="0"/>
              <a:t>e.g., a classifier that performs no better than coin toss on a minority group, but does very well on a majority group</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150</a:t>
            </a:fld>
            <a:endParaRPr lang="en-US"/>
          </a:p>
        </p:txBody>
      </p:sp>
    </p:spTree>
    <p:extLst>
      <p:ext uri="{BB962C8B-B14F-4D97-AF65-F5344CB8AC3E}">
        <p14:creationId xmlns:p14="http://schemas.microsoft.com/office/powerpoint/2010/main" val="14998922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Cultural Differences</a:t>
            </a:r>
          </a:p>
          <a:p>
            <a:pPr lvl="1"/>
            <a:r>
              <a:rPr lang="en-US" dirty="0"/>
              <a:t>Consider a social network that tried to classify user names into real and fake</a:t>
            </a:r>
          </a:p>
          <a:p>
            <a:pPr lvl="1"/>
            <a:r>
              <a:rPr lang="en-US" dirty="0"/>
              <a:t>Diversity in names differs a lot </a:t>
            </a:r>
            <a:r>
              <a:rPr lang="mr-IN" dirty="0"/>
              <a:t>–</a:t>
            </a:r>
            <a:r>
              <a:rPr lang="en-US" dirty="0"/>
              <a:t> in some cases, short common names are ‘real’, in others long unique names are ‘real’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151</a:t>
            </a:fld>
            <a:endParaRPr lang="en-US"/>
          </a:p>
        </p:txBody>
      </p:sp>
    </p:spTree>
    <p:extLst>
      <p:ext uri="{BB962C8B-B14F-4D97-AF65-F5344CB8AC3E}">
        <p14:creationId xmlns:p14="http://schemas.microsoft.com/office/powerpoint/2010/main" val="27506951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Undesired complexity</a:t>
            </a:r>
          </a:p>
          <a:p>
            <a:pPr lvl="1"/>
            <a:r>
              <a:rPr lang="en-US" dirty="0"/>
              <a:t>Learning combinations of linear classifiers much harder than learning linear classifiers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152</a:t>
            </a:fld>
            <a:endParaRPr lang="en-US"/>
          </a:p>
        </p:txBody>
      </p:sp>
      <p:pic>
        <p:nvPicPr>
          <p:cNvPr id="1026" name="Picture 2" descr="https://cdn-images-1.medium.com/max/1600/1*2jt7AgubZ_DyxjJEyne8z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286" y="3486875"/>
            <a:ext cx="7676060" cy="3070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9" y="4557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1747952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153</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76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a:xfrm>
            <a:off x="685800" y="1706880"/>
            <a:ext cx="7772400" cy="4718304"/>
          </a:xfrm>
        </p:spPr>
        <p:txBody>
          <a:bodyPr>
            <a:normAutofit fontScale="92500" lnSpcReduction="1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154</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283308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a:xfrm>
            <a:off x="497114" y="1845637"/>
            <a:ext cx="7772400" cy="4050792"/>
          </a:xfrm>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155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spTree>
    <p:extLst>
      <p:ext uri="{BB962C8B-B14F-4D97-AF65-F5344CB8AC3E}">
        <p14:creationId xmlns:p14="http://schemas.microsoft.com/office/powerpoint/2010/main" val="145655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1107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20270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158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35900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159</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18487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16</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27903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160</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401699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161</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7542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162</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63731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163</a:t>
            </a:fld>
            <a:endParaRPr/>
          </a:p>
        </p:txBody>
      </p:sp>
    </p:spTree>
    <p:extLst>
      <p:ext uri="{BB962C8B-B14F-4D97-AF65-F5344CB8AC3E}">
        <p14:creationId xmlns:p14="http://schemas.microsoft.com/office/powerpoint/2010/main" val="1749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solidFill>
                  <a:srgbClr val="FF0000"/>
                </a:solidFill>
              </a:rPr>
              <a:t>Some 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164</a:t>
            </a:fld>
            <a:endParaRPr lang="en-US"/>
          </a:p>
        </p:txBody>
      </p:sp>
    </p:spTree>
    <p:extLst>
      <p:ext uri="{BB962C8B-B14F-4D97-AF65-F5344CB8AC3E}">
        <p14:creationId xmlns:p14="http://schemas.microsoft.com/office/powerpoint/2010/main" val="140670376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validity/Provenance</a:t>
            </a:r>
          </a:p>
        </p:txBody>
      </p:sp>
      <p:sp>
        <p:nvSpPr>
          <p:cNvPr id="3" name="Content Placeholder 2"/>
          <p:cNvSpPr>
            <a:spLocks noGrp="1"/>
          </p:cNvSpPr>
          <p:nvPr>
            <p:ph idx="1"/>
          </p:nvPr>
        </p:nvSpPr>
        <p:spPr/>
        <p:txBody>
          <a:bodyPr>
            <a:normAutofit/>
          </a:bodyPr>
          <a:lstStyle/>
          <a:p>
            <a:r>
              <a:rPr lang="en-US" dirty="0">
                <a:solidFill>
                  <a:srgbClr val="FF0000"/>
                </a:solidFill>
              </a:rPr>
              <a:t>Provenance:</a:t>
            </a:r>
            <a:r>
              <a:rPr lang="en-US" dirty="0"/>
              <a:t> a history of how a data item or a dataset came to be</a:t>
            </a:r>
          </a:p>
          <a:p>
            <a:pPr lvl="1"/>
            <a:r>
              <a:rPr lang="en-US" dirty="0"/>
              <a:t>Also called </a:t>
            </a:r>
            <a:r>
              <a:rPr lang="en-US" i="1" dirty="0"/>
              <a:t>lineage</a:t>
            </a:r>
          </a:p>
          <a:p>
            <a:pPr lvl="1"/>
            <a:endParaRPr lang="en-US" i="1" dirty="0"/>
          </a:p>
          <a:p>
            <a:r>
              <a:rPr lang="en-US" dirty="0"/>
              <a:t>Crucial to reason about the validity of any results, or to do auditing</a:t>
            </a:r>
          </a:p>
          <a:p>
            <a:endParaRPr lang="en-US" dirty="0"/>
          </a:p>
          <a:p>
            <a:r>
              <a:rPr lang="en-US" dirty="0"/>
              <a:t>Lot of research over the years</a:t>
            </a:r>
          </a:p>
          <a:p>
            <a:pPr lvl="1"/>
            <a:r>
              <a:rPr lang="en-US" dirty="0"/>
              <a:t>File system/OS-level provenance, data provenance, workflow provenance</a:t>
            </a:r>
          </a:p>
          <a:p>
            <a:r>
              <a:rPr lang="en-US" dirty="0"/>
              <a:t>Increasing interest in industry, but pretty nascent field</a:t>
            </a:r>
          </a:p>
        </p:txBody>
      </p:sp>
      <p:sp>
        <p:nvSpPr>
          <p:cNvPr id="4" name="Slide Number Placeholder 3"/>
          <p:cNvSpPr>
            <a:spLocks noGrp="1"/>
          </p:cNvSpPr>
          <p:nvPr>
            <p:ph type="sldNum" sz="quarter" idx="12"/>
          </p:nvPr>
        </p:nvSpPr>
        <p:spPr/>
        <p:txBody>
          <a:bodyPr/>
          <a:lstStyle/>
          <a:p>
            <a:fld id="{A2EF37A0-74FC-AB4F-AE4C-D9BFC6719E9F}" type="slidenum">
              <a:rPr lang="en-US" smtClean="0"/>
              <a:t>165</a:t>
            </a:fld>
            <a:endParaRPr lang="en-US"/>
          </a:p>
        </p:txBody>
      </p:sp>
    </p:spTree>
    <p:extLst>
      <p:ext uri="{BB962C8B-B14F-4D97-AF65-F5344CB8AC3E}">
        <p14:creationId xmlns:p14="http://schemas.microsoft.com/office/powerpoint/2010/main" val="406375379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lnSpcReduction="10000"/>
          </a:bodyPr>
          <a:lstStyle/>
          <a:p>
            <a:r>
              <a:rPr lang="en-US" dirty="0"/>
              <a:t>Can you explain the results of an ML model?</a:t>
            </a:r>
          </a:p>
          <a:p>
            <a:r>
              <a:rPr lang="en-US" dirty="0"/>
              <a:t>Easy for decision trees (relatively), nearly impossible for deep learning</a:t>
            </a:r>
          </a:p>
          <a:p>
            <a:r>
              <a:rPr lang="en-US" dirty="0"/>
              <a:t>Can’t use black box models in many domains</a:t>
            </a:r>
          </a:p>
          <a:p>
            <a:pPr lvl="1"/>
            <a:r>
              <a:rPr lang="en-US" dirty="0"/>
              <a:t>e.g., health care, policy-making</a:t>
            </a:r>
          </a:p>
          <a:p>
            <a:endParaRPr lang="en-US" dirty="0"/>
          </a:p>
          <a:p>
            <a:r>
              <a:rPr lang="en-US" dirty="0"/>
              <a:t>Several recent proposals on simpler models, but those tend to have high error rates</a:t>
            </a:r>
          </a:p>
          <a:p>
            <a:r>
              <a:rPr lang="en-US" dirty="0"/>
              <a:t>Other proposals on trying to </a:t>
            </a:r>
            <a:r>
              <a:rPr lang="en-US" dirty="0" err="1"/>
              <a:t>interprete</a:t>
            </a:r>
            <a:r>
              <a:rPr lang="en-US" dirty="0"/>
              <a:t> more complex models</a:t>
            </a:r>
          </a:p>
          <a:p>
            <a:pPr lvl="1"/>
            <a:r>
              <a:rPr lang="en-US" dirty="0"/>
              <a:t>Evolving area</a:t>
            </a:r>
            <a:r>
              <a:rPr lang="mr-IN" dirty="0"/>
              <a:t>…</a:t>
            </a:r>
            <a:endParaRPr lang="en-US" dirty="0"/>
          </a:p>
          <a:p>
            <a:pPr lvl="1"/>
            <a:r>
              <a:rPr lang="en-US" dirty="0"/>
              <a:t>Big DARPA project: Explainable AI</a:t>
            </a:r>
          </a:p>
        </p:txBody>
      </p:sp>
      <p:sp>
        <p:nvSpPr>
          <p:cNvPr id="4" name="Slide Number Placeholder 3"/>
          <p:cNvSpPr>
            <a:spLocks noGrp="1"/>
          </p:cNvSpPr>
          <p:nvPr>
            <p:ph type="sldNum" sz="quarter" idx="12"/>
          </p:nvPr>
        </p:nvSpPr>
        <p:spPr/>
        <p:txBody>
          <a:bodyPr/>
          <a:lstStyle/>
          <a:p>
            <a:fld id="{A2EF37A0-74FC-AB4F-AE4C-D9BFC6719E9F}" type="slidenum">
              <a:rPr lang="en-US" smtClean="0"/>
              <a:t>166</a:t>
            </a:fld>
            <a:endParaRPr lang="en-US"/>
          </a:p>
        </p:txBody>
      </p:sp>
    </p:spTree>
    <p:extLst>
      <p:ext uri="{BB962C8B-B14F-4D97-AF65-F5344CB8AC3E}">
        <p14:creationId xmlns:p14="http://schemas.microsoft.com/office/powerpoint/2010/main" val="215892009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167</a:t>
            </a:fld>
            <a:endParaRPr lang="en-US"/>
          </a:p>
        </p:txBody>
      </p:sp>
      <p:pic>
        <p:nvPicPr>
          <p:cNvPr id="1028" name="Picture 4" descr="AI is addressing the need for machine-learning systems able to explain their rational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57" y="2917370"/>
            <a:ext cx="7288018" cy="37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318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168</a:t>
            </a:fld>
            <a:endParaRPr lang="en-US"/>
          </a:p>
        </p:txBody>
      </p:sp>
      <p:pic>
        <p:nvPicPr>
          <p:cNvPr id="1026" name="Picture 2" descr="https://www.darpa.mil/ddm_gallery/xai-flowchart-inlin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2836915"/>
            <a:ext cx="6747328" cy="38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695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t>Some other issues</a:t>
            </a:r>
          </a:p>
          <a:p>
            <a:r>
              <a:rPr lang="en-US" dirty="0">
                <a:solidFill>
                  <a:srgbClr val="FF0000"/>
                </a:solidFill>
              </a:rPr>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169</a:t>
            </a:fld>
            <a:endParaRPr lang="en-US"/>
          </a:p>
        </p:txBody>
      </p:sp>
    </p:spTree>
    <p:extLst>
      <p:ext uri="{BB962C8B-B14F-4D97-AF65-F5344CB8AC3E}">
        <p14:creationId xmlns:p14="http://schemas.microsoft.com/office/powerpoint/2010/main" val="903202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85676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7620000" cy="1371600"/>
          </a:xfrm>
        </p:spPr>
        <p:txBody>
          <a:bodyPr/>
          <a:lstStyle/>
          <a:p>
            <a:r>
              <a:rPr lang="en-US" dirty="0"/>
              <a:t>What is a </a:t>
            </a:r>
            <a:r>
              <a:rPr lang="en-US"/>
              <a:t>data scientist?</a:t>
            </a:r>
          </a:p>
        </p:txBody>
      </p:sp>
      <p:sp>
        <p:nvSpPr>
          <p:cNvPr id="9" name="Content Placeholder 8"/>
          <p:cNvSpPr>
            <a:spLocks noGrp="1"/>
          </p:cNvSpPr>
          <p:nvPr>
            <p:ph idx="1"/>
          </p:nvPr>
        </p:nvSpPr>
        <p:spPr/>
        <p:txBody>
          <a:bodyPr/>
          <a:lstStyle/>
          <a:p>
            <a:r>
              <a:rPr lang="en-US" dirty="0"/>
              <a:t>Many types of “data scientists” in industry </a:t>
            </a:r>
            <a:r>
              <a:rPr lang="mr-IN" dirty="0"/>
              <a:t>…</a:t>
            </a:r>
            <a:endParaRPr lang="en-US" dirty="0"/>
          </a:p>
          <a:p>
            <a:pPr marL="342900" indent="-342900">
              <a:buFont typeface="Arial" charset="0"/>
              <a:buChar char="•"/>
            </a:pPr>
            <a:r>
              <a:rPr lang="en-US" dirty="0"/>
              <a:t>Business analysts, renamed</a:t>
            </a:r>
          </a:p>
          <a:p>
            <a:pPr marL="800100" lvl="1" indent="-342900">
              <a:buFont typeface="Arial" charset="0"/>
              <a:buChar char="•"/>
            </a:pPr>
            <a:r>
              <a:rPr lang="en-US" dirty="0"/>
              <a:t>“</a:t>
            </a:r>
            <a:r>
              <a:rPr lang="mr-IN" dirty="0"/>
              <a:t>…</a:t>
            </a:r>
            <a:r>
              <a:rPr lang="en-US" dirty="0"/>
              <a:t> someone who analyzes an organization or business domain (real or hypothetical) and documents its business or processes or systems, assessing the business model or its integration with technology.”  </a:t>
            </a:r>
            <a:r>
              <a:rPr lang="mr-IN" dirty="0"/>
              <a:t>–</a:t>
            </a:r>
            <a:r>
              <a:rPr lang="en-US" dirty="0"/>
              <a:t> Wikipedia</a:t>
            </a:r>
          </a:p>
          <a:p>
            <a:pPr marL="342900" indent="-342900">
              <a:buFont typeface="Arial" charset="0"/>
              <a:buChar char="•"/>
            </a:pPr>
            <a:r>
              <a:rPr lang="en-US" dirty="0"/>
              <a:t>Statisticians</a:t>
            </a:r>
          </a:p>
          <a:p>
            <a:pPr marL="342900" indent="-342900">
              <a:buFont typeface="Arial" charset="0"/>
              <a:buChar char="•"/>
            </a:pPr>
            <a:r>
              <a:rPr lang="en-US" dirty="0"/>
              <a:t>Machine learning engineer</a:t>
            </a:r>
          </a:p>
          <a:p>
            <a:pPr marL="342900" indent="-342900">
              <a:buFont typeface="Arial" charset="0"/>
              <a:buChar char="•"/>
            </a:pPr>
            <a:r>
              <a:rPr lang="en-US" dirty="0"/>
              <a:t>Backend tools developer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170</a:t>
            </a:fld>
            <a:endParaRPr lang="en-US"/>
          </a:p>
        </p:txBody>
      </p:sp>
      <p:sp>
        <p:nvSpPr>
          <p:cNvPr id="10" name="TextBox 9"/>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353939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differences</a:t>
            </a:r>
          </a:p>
        </p:txBody>
      </p:sp>
      <p:sp>
        <p:nvSpPr>
          <p:cNvPr id="3" name="Content Placeholder 2"/>
          <p:cNvSpPr>
            <a:spLocks noGrp="1"/>
          </p:cNvSpPr>
          <p:nvPr>
            <p:ph idx="1"/>
          </p:nvPr>
        </p:nvSpPr>
        <p:spPr/>
        <p:txBody>
          <a:bodyPr/>
          <a:lstStyle/>
          <a:p>
            <a:r>
              <a:rPr lang="en-US" dirty="0"/>
              <a:t>Classical statistics vs machine learning approaches</a:t>
            </a:r>
          </a:p>
          <a:p>
            <a:pPr marL="342900" indent="-342900">
              <a:buFont typeface="Arial" charset="0"/>
              <a:buChar char="•"/>
            </a:pPr>
            <a:r>
              <a:rPr lang="en-US" b="0" dirty="0"/>
              <a:t>(Two are nearly mixed in most job calls you will see.)</a:t>
            </a:r>
          </a:p>
          <a:p>
            <a:endParaRPr lang="en-US" dirty="0"/>
          </a:p>
          <a:p>
            <a:r>
              <a:rPr lang="en-US" dirty="0"/>
              <a:t>Developing data science tools vs. doing data analysis</a:t>
            </a:r>
          </a:p>
          <a:p>
            <a:endParaRPr lang="en-US" dirty="0"/>
          </a:p>
          <a:p>
            <a:r>
              <a:rPr lang="en-US" dirty="0"/>
              <a:t>Working on a core business product vs more nebulous “identification of value” for the firm</a:t>
            </a:r>
          </a:p>
        </p:txBody>
      </p:sp>
      <p:sp>
        <p:nvSpPr>
          <p:cNvPr id="4" name="Slide Number Placeholder 3"/>
          <p:cNvSpPr>
            <a:spLocks noGrp="1"/>
          </p:cNvSpPr>
          <p:nvPr>
            <p:ph type="sldNum" sz="quarter" idx="12"/>
          </p:nvPr>
        </p:nvSpPr>
        <p:spPr/>
        <p:txBody>
          <a:bodyPr/>
          <a:lstStyle/>
          <a:p>
            <a:fld id="{A2EF37A0-74FC-AB4F-AE4C-D9BFC6719E9F}" type="slidenum">
              <a:rPr lang="en-US" smtClean="0"/>
              <a:t>171</a:t>
            </a:fld>
            <a:endParaRPr lang="en-US"/>
          </a:p>
        </p:txBody>
      </p:sp>
    </p:spTree>
    <p:extLst>
      <p:ext uri="{BB962C8B-B14F-4D97-AF65-F5344CB8AC3E}">
        <p14:creationId xmlns:p14="http://schemas.microsoft.com/office/powerpoint/2010/main" val="28388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job</a:t>
            </a:r>
          </a:p>
        </p:txBody>
      </p:sp>
      <p:sp>
        <p:nvSpPr>
          <p:cNvPr id="3" name="Content Placeholder 2"/>
          <p:cNvSpPr>
            <a:spLocks noGrp="1"/>
          </p:cNvSpPr>
          <p:nvPr>
            <p:ph idx="1"/>
          </p:nvPr>
        </p:nvSpPr>
        <p:spPr/>
        <p:txBody>
          <a:bodyPr/>
          <a:lstStyle/>
          <a:p>
            <a:r>
              <a:rPr lang="en-US" dirty="0"/>
              <a:t>Make a personal website.</a:t>
            </a:r>
          </a:p>
          <a:p>
            <a:pPr marL="342900" indent="-342900">
              <a:buFont typeface="Arial" charset="0"/>
              <a:buChar char="•"/>
            </a:pPr>
            <a:r>
              <a:rPr lang="en-US" b="0" dirty="0"/>
              <a:t>Free hosting options: GitHub Pages, Google Sites</a:t>
            </a:r>
          </a:p>
          <a:p>
            <a:pPr marL="342900" indent="-342900">
              <a:buFont typeface="Arial" charset="0"/>
              <a:buChar char="•"/>
            </a:pPr>
            <a:r>
              <a:rPr lang="en-US" b="0" dirty="0"/>
              <a:t>Pay for your own URL (but not the hosting).</a:t>
            </a:r>
          </a:p>
          <a:p>
            <a:pPr marL="342900" indent="-342900">
              <a:buFont typeface="Arial" charset="0"/>
              <a:buChar char="•"/>
            </a:pPr>
            <a:r>
              <a:rPr lang="en-US" b="0" dirty="0"/>
              <a:t>Make a clean website, and make sure it renders on mobile:</a:t>
            </a:r>
          </a:p>
          <a:p>
            <a:pPr marL="800100" lvl="1" indent="-342900">
              <a:buFont typeface="Arial" charset="0"/>
              <a:buChar char="•"/>
            </a:pPr>
            <a:r>
              <a:rPr lang="en-US" dirty="0"/>
              <a:t>Bootstrap: </a:t>
            </a:r>
            <a:r>
              <a:rPr lang="en-US" dirty="0">
                <a:hlinkClick r:id="rId2"/>
              </a:rPr>
              <a:t>https://getbootstrap.com/</a:t>
            </a:r>
            <a:endParaRPr lang="en-US" dirty="0"/>
          </a:p>
          <a:p>
            <a:pPr marL="800100" lvl="1" indent="-342900">
              <a:buFont typeface="Arial" charset="0"/>
              <a:buChar char="•"/>
            </a:pPr>
            <a:r>
              <a:rPr lang="en-US" dirty="0"/>
              <a:t>Foundation: </a:t>
            </a:r>
            <a:r>
              <a:rPr lang="en-US" dirty="0">
                <a:hlinkClick r:id="rId3"/>
              </a:rPr>
              <a:t>http://foundation.zurb.com/</a:t>
            </a:r>
            <a:endParaRPr lang="en-US" dirty="0"/>
          </a:p>
          <a:p>
            <a:r>
              <a:rPr lang="en-US" dirty="0"/>
              <a:t>Highlight relevant coursework, open source projects, tangible work experience, </a:t>
            </a:r>
            <a:r>
              <a:rPr lang="en-US" dirty="0" err="1"/>
              <a:t>etc</a:t>
            </a:r>
            <a:endParaRPr lang="en-US" dirty="0"/>
          </a:p>
          <a:p>
            <a:r>
              <a:rPr lang="en-US" dirty="0"/>
              <a:t>Highlight tools that you know (not just programming languages, but also frameworks like </a:t>
            </a:r>
            <a:r>
              <a:rPr lang="en-US" dirty="0" err="1"/>
              <a:t>TensorFlow</a:t>
            </a:r>
            <a:r>
              <a:rPr lang="en-US" dirty="0"/>
              <a:t> and general tech skills)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172</a:t>
            </a:fld>
            <a:endParaRPr lang="en-US"/>
          </a:p>
        </p:txBody>
      </p:sp>
    </p:spTree>
    <p:extLst>
      <p:ext uri="{BB962C8B-B14F-4D97-AF65-F5344CB8AC3E}">
        <p14:creationId xmlns:p14="http://schemas.microsoft.com/office/powerpoint/2010/main" val="11610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dirty="0"/>
              <a:t>Data science job postings </a:t>
            </a:r>
            <a:r>
              <a:rPr lang="mr-IN" dirty="0"/>
              <a:t>–</a:t>
            </a:r>
            <a:r>
              <a:rPr lang="en-US" dirty="0"/>
              <a:t> and, honestly, CS postings in general </a:t>
            </a:r>
            <a:r>
              <a:rPr lang="mr-IN" dirty="0"/>
              <a:t>–</a:t>
            </a:r>
            <a:r>
              <a:rPr lang="en-US" dirty="0"/>
              <a:t> often have completely nonsense requirements</a:t>
            </a:r>
          </a:p>
          <a:p>
            <a:pPr marL="457200" indent="-457200">
              <a:buFont typeface="+mj-lt"/>
              <a:buAutoNum type="arabicPeriod"/>
            </a:pPr>
            <a:r>
              <a:rPr lang="en-US" b="0" dirty="0"/>
              <a:t>The group is filtering out some noise from the applicant pool</a:t>
            </a:r>
          </a:p>
          <a:p>
            <a:pPr marL="457200" indent="-457200">
              <a:buFont typeface="+mj-lt"/>
              <a:buAutoNum type="arabicPeriod"/>
            </a:pPr>
            <a:r>
              <a:rPr lang="en-US" b="0" dirty="0"/>
              <a:t>Somebody wrote the posting and went buzzword crazy</a:t>
            </a:r>
          </a:p>
          <a:p>
            <a:r>
              <a:rPr lang="en-US" dirty="0"/>
              <a:t>In most cases (unless the position is a team lead, pure R&amp;D, or a very senior role) you can work around requirements:</a:t>
            </a:r>
          </a:p>
          <a:p>
            <a:pPr marL="342900" indent="-342900">
              <a:buFont typeface="Arial" charset="0"/>
              <a:buChar char="•"/>
            </a:pPr>
            <a:r>
              <a:rPr lang="en-US" b="0" dirty="0"/>
              <a:t>A good, simple website with good, clean projects can work wonders here </a:t>
            </a:r>
            <a:r>
              <a:rPr lang="mr-IN" b="0" dirty="0"/>
              <a:t>…</a:t>
            </a:r>
            <a:endParaRPr lang="en-US" b="0" dirty="0"/>
          </a:p>
          <a:p>
            <a:pPr marL="342900" indent="-342900">
              <a:buFont typeface="Arial" charset="0"/>
              <a:buChar char="•"/>
            </a:pPr>
            <a:r>
              <a:rPr lang="en-US" b="0" dirty="0"/>
              <a:t>Reach out and speak directly with team members</a:t>
            </a:r>
          </a:p>
          <a:p>
            <a:pPr marL="342900" indent="-342900">
              <a:buFont typeface="Arial" charset="0"/>
              <a:buChar char="•"/>
            </a:pPr>
            <a:r>
              <a:rPr lang="en-US" b="0" dirty="0"/>
              <a:t>Alumni network, internship network, online forums</a:t>
            </a:r>
          </a:p>
        </p:txBody>
      </p:sp>
      <p:sp>
        <p:nvSpPr>
          <p:cNvPr id="4" name="Slide Number Placeholder 3"/>
          <p:cNvSpPr>
            <a:spLocks noGrp="1"/>
          </p:cNvSpPr>
          <p:nvPr>
            <p:ph type="sldNum" sz="quarter" idx="12"/>
          </p:nvPr>
        </p:nvSpPr>
        <p:spPr/>
        <p:txBody>
          <a:bodyPr/>
          <a:lstStyle/>
          <a:p>
            <a:fld id="{A2EF37A0-74FC-AB4F-AE4C-D9BFC6719E9F}" type="slidenum">
              <a:rPr lang="en-US" smtClean="0"/>
              <a:t>173</a:t>
            </a:fld>
            <a:endParaRPr lang="en-US"/>
          </a:p>
        </p:txBody>
      </p:sp>
    </p:spTree>
    <p:extLst>
      <p:ext uri="{BB962C8B-B14F-4D97-AF65-F5344CB8AC3E}">
        <p14:creationId xmlns:p14="http://schemas.microsoft.com/office/powerpoint/2010/main" val="182353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p>
        </p:txBody>
      </p:sp>
      <p:sp>
        <p:nvSpPr>
          <p:cNvPr id="3" name="Content Placeholder 2"/>
          <p:cNvSpPr>
            <a:spLocks noGrp="1"/>
          </p:cNvSpPr>
          <p:nvPr>
            <p:ph idx="1"/>
          </p:nvPr>
        </p:nvSpPr>
        <p:spPr>
          <a:xfrm>
            <a:off x="457200" y="1752600"/>
            <a:ext cx="7620000" cy="4822371"/>
          </a:xfrm>
        </p:spPr>
        <p:txBody>
          <a:bodyPr>
            <a:normAutofit lnSpcReduction="10000"/>
          </a:bodyPr>
          <a:lstStyle/>
          <a:p>
            <a:r>
              <a:rPr lang="en-US" dirty="0"/>
              <a:t>We saw that there is no standard for being a “data scientist” </a:t>
            </a:r>
            <a:r>
              <a:rPr lang="mr-IN" dirty="0"/>
              <a:t>–</a:t>
            </a:r>
            <a:r>
              <a:rPr lang="en-US" dirty="0"/>
              <a:t> and there is also no standard interview style </a:t>
            </a:r>
            <a:r>
              <a:rPr lang="mr-IN" dirty="0"/>
              <a:t>…</a:t>
            </a:r>
            <a:endParaRPr lang="en-US" dirty="0"/>
          </a:p>
          <a:p>
            <a:r>
              <a:rPr lang="mr-IN" dirty="0"/>
              <a:t>…</a:t>
            </a:r>
            <a:r>
              <a:rPr lang="en-US" dirty="0"/>
              <a:t> but, generally, you’ll be asked about the five “chunks” we covered in this class, plus core CS stuff:</a:t>
            </a:r>
          </a:p>
          <a:p>
            <a:pPr marL="342900" indent="-342900">
              <a:buFont typeface="Arial" charset="0"/>
              <a:buChar char="•"/>
            </a:pPr>
            <a:r>
              <a:rPr lang="en-US" b="0" dirty="0"/>
              <a:t>Software engineering questions</a:t>
            </a:r>
          </a:p>
          <a:p>
            <a:pPr marL="342900" indent="-342900">
              <a:buFont typeface="Arial" charset="0"/>
              <a:buChar char="•"/>
            </a:pPr>
            <a:r>
              <a:rPr lang="en-US" b="0" dirty="0"/>
              <a:t>Data collection and management questions (SQL, APIs, scraping, newer DB stuff like NoSQL, Graph DBs, </a:t>
            </a:r>
            <a:r>
              <a:rPr lang="en-US" b="0" dirty="0" err="1"/>
              <a:t>etc</a:t>
            </a:r>
            <a:r>
              <a:rPr lang="en-US" b="0" dirty="0"/>
              <a:t>)</a:t>
            </a:r>
          </a:p>
          <a:p>
            <a:pPr marL="342900" indent="-342900">
              <a:buFont typeface="Arial" charset="0"/>
              <a:buChar char="•"/>
            </a:pPr>
            <a:r>
              <a:rPr lang="en-US" b="0" dirty="0"/>
              <a:t>General “how would you approach </a:t>
            </a:r>
            <a:r>
              <a:rPr lang="mr-IN" b="0" dirty="0"/>
              <a:t>…</a:t>
            </a:r>
            <a:r>
              <a:rPr lang="en-US" b="0" dirty="0"/>
              <a:t>” EDA questions</a:t>
            </a:r>
          </a:p>
          <a:p>
            <a:pPr marL="342900" indent="-342900">
              <a:buFont typeface="Arial" charset="0"/>
              <a:buChar char="•"/>
            </a:pPr>
            <a:r>
              <a:rPr lang="en-US" b="0" dirty="0"/>
              <a:t>Machine learning questions (“general” best practices, but you should be able to describe DTs, RFs, SVM, basic neural nets, KNN, OLS, </a:t>
            </a:r>
            <a:r>
              <a:rPr lang="en-US" b="0" dirty="0">
                <a:solidFill>
                  <a:schemeClr val="tx2"/>
                </a:solidFill>
              </a:rPr>
              <a:t>boosting</a:t>
            </a:r>
            <a:r>
              <a:rPr lang="en-US" b="0" dirty="0"/>
              <a:t>, PCA, </a:t>
            </a:r>
            <a:r>
              <a:rPr lang="en-US" b="0" dirty="0">
                <a:solidFill>
                  <a:schemeClr val="tx2"/>
                </a:solidFill>
              </a:rPr>
              <a:t>feature selection</a:t>
            </a:r>
            <a:r>
              <a:rPr lang="en-US" b="0" dirty="0"/>
              <a:t>, clustering)</a:t>
            </a:r>
          </a:p>
          <a:p>
            <a:pPr marL="342900" indent="-342900">
              <a:buFont typeface="Arial" charset="0"/>
              <a:buChar char="•"/>
            </a:pPr>
            <a:r>
              <a:rPr lang="en-US" b="0" dirty="0"/>
              <a:t>Basic “best practices” for statistics, e.g., hypothesis testing</a:t>
            </a:r>
          </a:p>
          <a:p>
            <a:r>
              <a:rPr lang="en-US" dirty="0"/>
              <a:t>Take-home data analysis project (YMMV)</a:t>
            </a:r>
          </a:p>
        </p:txBody>
      </p:sp>
      <p:sp>
        <p:nvSpPr>
          <p:cNvPr id="4" name="Slide Number Placeholder 3"/>
          <p:cNvSpPr>
            <a:spLocks noGrp="1"/>
          </p:cNvSpPr>
          <p:nvPr>
            <p:ph type="sldNum" sz="quarter" idx="12"/>
          </p:nvPr>
        </p:nvSpPr>
        <p:spPr/>
        <p:txBody>
          <a:bodyPr/>
          <a:lstStyle/>
          <a:p>
            <a:fld id="{A2EF37A0-74FC-AB4F-AE4C-D9BFC6719E9F}" type="slidenum">
              <a:rPr lang="en-US" smtClean="0"/>
              <a:t>174</a:t>
            </a:fld>
            <a:endParaRPr lang="en-US"/>
          </a:p>
        </p:txBody>
      </p:sp>
    </p:spTree>
    <p:extLst>
      <p:ext uri="{BB962C8B-B14F-4D97-AF65-F5344CB8AC3E}">
        <p14:creationId xmlns:p14="http://schemas.microsoft.com/office/powerpoint/2010/main" val="2720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school, Academia, R&amp;D, </a:t>
            </a:r>
            <a:r>
              <a:rPr lang="mr-I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isn’t really an academic discipline by itself, but it comes up </a:t>
            </a:r>
            <a:r>
              <a:rPr lang="en-US" dirty="0">
                <a:solidFill>
                  <a:schemeClr val="tx2"/>
                </a:solidFill>
              </a:rPr>
              <a:t>everywhere</a:t>
            </a:r>
            <a:r>
              <a:rPr lang="en-US" dirty="0"/>
              <a:t> within and without CS</a:t>
            </a:r>
          </a:p>
          <a:p>
            <a:pPr marL="342900" indent="-342900">
              <a:buFont typeface="Arial" charset="0"/>
              <a:buChar char="•"/>
            </a:pPr>
            <a:r>
              <a:rPr lang="en-US" dirty="0"/>
              <a:t>Modern science is built on a “CS and Statistics stack” </a:t>
            </a:r>
            <a:r>
              <a:rPr lang="mr-IN" dirty="0"/>
              <a:t>…</a:t>
            </a:r>
            <a:endParaRPr lang="en-US" dirty="0"/>
          </a:p>
          <a:p>
            <a:r>
              <a:rPr lang="en-US" dirty="0"/>
              <a:t>Academic work in the area:</a:t>
            </a:r>
          </a:p>
          <a:p>
            <a:pPr marL="342900" indent="-342900">
              <a:buFont typeface="Arial" charset="0"/>
              <a:buChar char="•"/>
            </a:pPr>
            <a:r>
              <a:rPr lang="en-US" dirty="0"/>
              <a:t>Outside of CS, using techniques from this class to help fundamental research in that field</a:t>
            </a:r>
          </a:p>
          <a:p>
            <a:pPr marL="342900" indent="-342900">
              <a:buFont typeface="Arial" charset="0"/>
              <a:buChar char="•"/>
            </a:pPr>
            <a:r>
              <a:rPr lang="en-US" dirty="0"/>
              <a:t>Within CS, fundamental research in:</a:t>
            </a:r>
          </a:p>
          <a:p>
            <a:pPr marL="800100" lvl="1" indent="-342900">
              <a:buFont typeface="Arial" charset="0"/>
              <a:buChar char="•"/>
            </a:pPr>
            <a:r>
              <a:rPr lang="en-US" dirty="0"/>
              <a:t>Machine learning</a:t>
            </a:r>
          </a:p>
          <a:p>
            <a:pPr marL="800100" lvl="1" indent="-342900">
              <a:buFont typeface="Arial" charset="0"/>
              <a:buChar char="•"/>
            </a:pPr>
            <a:r>
              <a:rPr lang="en-US" dirty="0"/>
              <a:t>Statistics (non-pure theory)</a:t>
            </a:r>
          </a:p>
          <a:p>
            <a:pPr marL="800100" lvl="1" indent="-342900">
              <a:buFont typeface="Arial" charset="0"/>
              <a:buChar char="•"/>
            </a:pPr>
            <a:r>
              <a:rPr lang="en-US" dirty="0"/>
              <a:t>Databases and data management</a:t>
            </a:r>
          </a:p>
          <a:p>
            <a:pPr marL="800100" lvl="1" indent="-342900">
              <a:buFont typeface="Arial" charset="0"/>
              <a:buChar char="•"/>
            </a:pPr>
            <a:r>
              <a:rPr lang="en-US" dirty="0"/>
              <a:t>Incentives, game theory, mechanism design</a:t>
            </a:r>
          </a:p>
          <a:p>
            <a:pPr marL="342900" indent="-342900">
              <a:buFont typeface="Arial" charset="0"/>
              <a:buChar char="•"/>
            </a:pPr>
            <a:r>
              <a:rPr lang="en-US" dirty="0"/>
              <a:t>Within CS, trying to automate data science (e.g., Google Cloud’s Predictive Analytics, “Automatic Statistician,” </a:t>
            </a:r>
            <a:r>
              <a:rPr lang="mr-IN" dirty="0"/>
              <a:t>…</a:t>
            </a:r>
            <a:r>
              <a:rPr lang="en-US"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175</a:t>
            </a:fld>
            <a:endParaRPr lang="en-US"/>
          </a:p>
        </p:txBody>
      </p:sp>
    </p:spTree>
    <p:extLst>
      <p:ext uri="{BB962C8B-B14F-4D97-AF65-F5344CB8AC3E}">
        <p14:creationId xmlns:p14="http://schemas.microsoft.com/office/powerpoint/2010/main" val="187016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Final project due in 2 weeks</a:t>
            </a:r>
          </a:p>
          <a:p>
            <a:r>
              <a:rPr lang="en-US" dirty="0"/>
              <a:t>Will send out a survey in a few days </a:t>
            </a:r>
            <a:r>
              <a:rPr lang="mr-IN" dirty="0"/>
              <a:t>–</a:t>
            </a:r>
            <a:r>
              <a:rPr lang="en-US" dirty="0"/>
              <a:t> please complete it</a:t>
            </a:r>
          </a:p>
          <a:p>
            <a:r>
              <a:rPr lang="en-US" dirty="0"/>
              <a:t>Sign up for remaining courses</a:t>
            </a:r>
          </a:p>
          <a:p>
            <a:r>
              <a:rPr lang="en-US" dirty="0"/>
              <a:t>Converting to MS</a:t>
            </a:r>
          </a:p>
        </p:txBody>
      </p:sp>
      <p:sp>
        <p:nvSpPr>
          <p:cNvPr id="4" name="Slide Number Placeholder 3"/>
          <p:cNvSpPr>
            <a:spLocks noGrp="1"/>
          </p:cNvSpPr>
          <p:nvPr>
            <p:ph type="sldNum" sz="quarter" idx="12"/>
          </p:nvPr>
        </p:nvSpPr>
        <p:spPr/>
        <p:txBody>
          <a:bodyPr/>
          <a:lstStyle/>
          <a:p>
            <a:fld id="{A2EF37A0-74FC-AB4F-AE4C-D9BFC6719E9F}" type="slidenum">
              <a:rPr lang="en-US" smtClean="0"/>
              <a:t>176</a:t>
            </a:fld>
            <a:endParaRPr lang="en-US"/>
          </a:p>
        </p:txBody>
      </p:sp>
    </p:spTree>
    <p:extLst>
      <p:ext uri="{BB962C8B-B14F-4D97-AF65-F5344CB8AC3E}">
        <p14:creationId xmlns:p14="http://schemas.microsoft.com/office/powerpoint/2010/main" val="226089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2985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19</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175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8CF3-DD1E-244B-A293-9BDA9DFC747B}"/>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63DB8762-C4F8-7948-A154-F3604CDDC09A}"/>
              </a:ext>
            </a:extLst>
          </p:cNvPr>
          <p:cNvSpPr>
            <a:spLocks noGrp="1"/>
          </p:cNvSpPr>
          <p:nvPr>
            <p:ph idx="1"/>
          </p:nvPr>
        </p:nvSpPr>
        <p:spPr/>
        <p:txBody>
          <a:bodyPr/>
          <a:lstStyle/>
          <a:p>
            <a:r>
              <a:rPr lang="en-US" dirty="0"/>
              <a:t>Project #3 is due tonight:</a:t>
            </a:r>
          </a:p>
          <a:p>
            <a:pPr marL="342900" indent="-342900">
              <a:buFont typeface="Arial" panose="020B0604020202020204" pitchFamily="34" charset="0"/>
              <a:buChar char="•"/>
            </a:pPr>
            <a:r>
              <a:rPr lang="en-US" b="0" dirty="0"/>
              <a:t>See Piazza pinned post for update on grading</a:t>
            </a:r>
          </a:p>
          <a:p>
            <a:pPr marL="342900" indent="-342900">
              <a:buFont typeface="Arial" panose="020B0604020202020204" pitchFamily="34" charset="0"/>
              <a:buChar char="•"/>
            </a:pPr>
            <a:r>
              <a:rPr lang="en-US" b="0" dirty="0"/>
              <a:t>TAs will be active on Piazza through tonight</a:t>
            </a:r>
          </a:p>
          <a:p>
            <a:br>
              <a:rPr lang="en-US" dirty="0"/>
            </a:br>
            <a:r>
              <a:rPr lang="en-US" dirty="0"/>
              <a:t>Project #4 is posted:</a:t>
            </a:r>
          </a:p>
          <a:p>
            <a:pPr marL="342900" indent="-342900">
              <a:buFont typeface="Arial" panose="020B0604020202020204" pitchFamily="34" charset="0"/>
              <a:buChar char="•"/>
            </a:pPr>
            <a:r>
              <a:rPr lang="en-US" b="0" dirty="0"/>
              <a:t>It involves an interactive visualization; you’ll have to open the .html file in a browser</a:t>
            </a:r>
          </a:p>
          <a:p>
            <a:pPr marL="342900" indent="-342900">
              <a:buFont typeface="Arial" panose="020B0604020202020204" pitchFamily="34" charset="0"/>
              <a:buChar char="•"/>
            </a:pPr>
            <a:r>
              <a:rPr lang="en-US" b="0" dirty="0"/>
              <a:t>Live code is here, too: </a:t>
            </a:r>
            <a:r>
              <a:rPr lang="en-US" b="0" dirty="0">
                <a:hlinkClick r:id="rId2"/>
              </a:rPr>
              <a:t>https://colab.research.google.com/drive/1JEJJQ74bSiG9RPbdGDMjUWhHlI98Om6E?usp=sharing</a:t>
            </a:r>
            <a:endParaRPr lang="en-US" b="0" dirty="0"/>
          </a:p>
          <a:p>
            <a:pPr marL="342900" indent="-342900">
              <a:buFont typeface="Arial" panose="020B0604020202020204" pitchFamily="34" charset="0"/>
              <a:buChar char="•"/>
            </a:pPr>
            <a:r>
              <a:rPr lang="en-US" b="0" dirty="0"/>
              <a:t>Shouldn’t take too long, hopefully fun!</a:t>
            </a:r>
          </a:p>
        </p:txBody>
      </p:sp>
      <p:sp>
        <p:nvSpPr>
          <p:cNvPr id="4" name="Slide Number Placeholder 3">
            <a:extLst>
              <a:ext uri="{FF2B5EF4-FFF2-40B4-BE49-F238E27FC236}">
                <a16:creationId xmlns:a16="http://schemas.microsoft.com/office/drawing/2014/main" id="{CF1DAA37-DCDC-884E-9098-2C8B1A909276}"/>
              </a:ext>
            </a:extLst>
          </p:cNvPr>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14304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512E7-E366-134B-9B34-C9993A61254D}"/>
              </a:ext>
            </a:extLst>
          </p:cNvPr>
          <p:cNvSpPr>
            <a:spLocks noGrp="1"/>
          </p:cNvSpPr>
          <p:nvPr>
            <p:ph type="sldNum" sz="quarter" idx="12"/>
          </p:nvPr>
        </p:nvSpPr>
        <p:spPr/>
        <p:txBody>
          <a:bodyPr/>
          <a:lstStyle/>
          <a:p>
            <a:fld id="{A2EF37A0-74FC-AB4F-AE4C-D9BFC6719E9F}" type="slidenum">
              <a:rPr lang="en-US" smtClean="0"/>
              <a:t>20</a:t>
            </a:fld>
            <a:endParaRPr lang="en-US"/>
          </a:p>
        </p:txBody>
      </p:sp>
      <p:pic>
        <p:nvPicPr>
          <p:cNvPr id="5" name="Picture 4" descr="A screenshot of a cell phone&#13;&#10;&#13;&#10;Description automatically generated">
            <a:extLst>
              <a:ext uri="{FF2B5EF4-FFF2-40B4-BE49-F238E27FC236}">
                <a16:creationId xmlns:a16="http://schemas.microsoft.com/office/drawing/2014/main" id="{E776BD68-8E14-E640-B56A-476CED000F2C}"/>
              </a:ext>
            </a:extLst>
          </p:cNvPr>
          <p:cNvPicPr>
            <a:picLocks noChangeAspect="1"/>
          </p:cNvPicPr>
          <p:nvPr/>
        </p:nvPicPr>
        <p:blipFill>
          <a:blip r:embed="rId3"/>
          <a:stretch>
            <a:fillRect/>
          </a:stretch>
        </p:blipFill>
        <p:spPr>
          <a:xfrm>
            <a:off x="1631950" y="1200150"/>
            <a:ext cx="5880100" cy="4457700"/>
          </a:xfrm>
          <a:prstGeom prst="rect">
            <a:avLst/>
          </a:prstGeom>
        </p:spPr>
      </p:pic>
      <p:sp>
        <p:nvSpPr>
          <p:cNvPr id="6" name="TextBox 5">
            <a:extLst>
              <a:ext uri="{FF2B5EF4-FFF2-40B4-BE49-F238E27FC236}">
                <a16:creationId xmlns:a16="http://schemas.microsoft.com/office/drawing/2014/main" id="{B64EED99-1333-3C49-8979-715BA08C5986}"/>
              </a:ext>
            </a:extLst>
          </p:cNvPr>
          <p:cNvSpPr txBox="1"/>
          <p:nvPr/>
        </p:nvSpPr>
        <p:spPr>
          <a:xfrm>
            <a:off x="2061511" y="5591154"/>
            <a:ext cx="5378823" cy="369332"/>
          </a:xfrm>
          <a:prstGeom prst="rect">
            <a:avLst/>
          </a:prstGeom>
          <a:noFill/>
        </p:spPr>
        <p:txBody>
          <a:bodyPr wrap="square" rtlCol="0">
            <a:spAutoFit/>
          </a:bodyPr>
          <a:lstStyle/>
          <a:p>
            <a:pPr algn="r"/>
            <a:r>
              <a:rPr lang="en-US" i="1" dirty="0"/>
              <a:t>Source: Wikipedia</a:t>
            </a:r>
          </a:p>
        </p:txBody>
      </p:sp>
    </p:spTree>
    <p:extLst>
      <p:ext uri="{BB962C8B-B14F-4D97-AF65-F5344CB8AC3E}">
        <p14:creationId xmlns:p14="http://schemas.microsoft.com/office/powerpoint/2010/main" val="3033133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21</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66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4980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9614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0663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25</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1402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158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61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0865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29</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978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680652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30</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95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method: Statistical Errors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hlinkClick r:id="rId2"/>
              </a:rPr>
              <a:t>Nature Article</a:t>
            </a:r>
            <a:endParaRPr lang="en-US" dirty="0"/>
          </a:p>
          <a:p>
            <a:r>
              <a:rPr lang="en-US" dirty="0"/>
              <a:t>P values not as reliable as many scientists assume</a:t>
            </a:r>
          </a:p>
          <a:p>
            <a:r>
              <a:rPr lang="en-US" dirty="0"/>
              <a:t>p-hacking: cherry picking data points etc., to get the p-values; repeating experiments if they fail till you get the result</a:t>
            </a:r>
          </a:p>
          <a:p>
            <a:r>
              <a:rPr lang="en-US" dirty="0"/>
              <a:t>Much discussion/debate about this issue in recent years</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167122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Biases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Sampling effective at reducing the data you need to analyze</a:t>
            </a:r>
          </a:p>
          <a:p>
            <a:r>
              <a:rPr lang="en-US" dirty="0"/>
              <a:t>Ideally you want </a:t>
            </a:r>
            <a:r>
              <a:rPr lang="en-US" b="1" dirty="0"/>
              <a:t>random</a:t>
            </a:r>
            <a:r>
              <a:rPr lang="en-US" dirty="0"/>
              <a:t> sample </a:t>
            </a:r>
          </a:p>
          <a:p>
            <a:pPr lvl="1"/>
            <a:r>
              <a:rPr lang="en-US" dirty="0"/>
              <a:t>Otherwise you need to account for bias, which can be tricky</a:t>
            </a:r>
          </a:p>
          <a:p>
            <a:r>
              <a:rPr lang="en-US" dirty="0"/>
              <a:t>Bias in sampling: need to be very careful when generalizing inferences drawn from a sample </a:t>
            </a:r>
          </a:p>
          <a:p>
            <a:pPr lvl="1"/>
            <a:r>
              <a:rPr lang="en-US" dirty="0"/>
              <a:t>Even for random samples</a:t>
            </a:r>
          </a:p>
          <a:p>
            <a:pPr lvl="1"/>
            <a:endParaRPr lang="en-US" dirty="0"/>
          </a:p>
          <a:p>
            <a:r>
              <a:rPr lang="en-US" dirty="0"/>
              <a:t>Questions to ask: How was the sample selected? Was it truly random? Potential biases? How were questions worded? How is missing data/attrition handled? Was the sample size large enough?</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336620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Sample Bias </a:t>
            </a:r>
          </a:p>
          <a:p>
            <a:pPr lvl="1"/>
            <a:r>
              <a:rPr lang="en-US" dirty="0"/>
              <a:t>Selection bias: some subjects more likely to be selected</a:t>
            </a:r>
          </a:p>
          <a:p>
            <a:pPr lvl="1"/>
            <a:r>
              <a:rPr lang="en-US" dirty="0"/>
              <a:t>Volunteer bias: people who volunteer are not representative</a:t>
            </a:r>
          </a:p>
          <a:p>
            <a:pPr lvl="1"/>
            <a:r>
              <a:rPr lang="en-US" dirty="0"/>
              <a:t>Nonresponse bias: people who decline to be interviewed</a:t>
            </a:r>
          </a:p>
          <a:p>
            <a:r>
              <a:rPr lang="en-US" dirty="0"/>
              <a:t>Survey/Response Bias </a:t>
            </a:r>
          </a:p>
          <a:p>
            <a:pPr lvl="1"/>
            <a:r>
              <a:rPr lang="en-US" dirty="0"/>
              <a:t>Interviewer bias</a:t>
            </a:r>
          </a:p>
          <a:p>
            <a:pPr lvl="1"/>
            <a:r>
              <a:rPr lang="en-US" dirty="0"/>
              <a:t>Acquiescence bias – tendency to agree with all questions</a:t>
            </a:r>
          </a:p>
          <a:p>
            <a:pPr lvl="1"/>
            <a:r>
              <a:rPr lang="en-US" dirty="0"/>
              <a:t>Social desirability bias: people are not going to admit to embarrassing things</a:t>
            </a:r>
          </a:p>
          <a:p>
            <a:r>
              <a:rPr lang="en-US" dirty="0"/>
              <a:t>Also watch out for: </a:t>
            </a:r>
          </a:p>
          <a:p>
            <a:pPr lvl="1"/>
            <a:r>
              <a:rPr lang="en-US" dirty="0"/>
              <a:t>Confirmation bias</a:t>
            </a:r>
          </a:p>
          <a:p>
            <a:pPr lvl="1"/>
            <a:r>
              <a:rPr lang="en-US" dirty="0"/>
              <a:t>Anchor bias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13629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5644662" cy="4373380"/>
          </a:xfrm>
        </p:spPr>
        <p:txBody>
          <a:bodyPr>
            <a:normAutofit lnSpcReduction="10000"/>
          </a:bodyPr>
          <a:lstStyle/>
          <a:p>
            <a:r>
              <a:rPr lang="en-US" dirty="0"/>
              <a:t>Gold Standard: </a:t>
            </a:r>
            <a:r>
              <a:rPr lang="en-US" dirty="0">
                <a:solidFill>
                  <a:schemeClr val="tx2"/>
                </a:solidFill>
              </a:rPr>
              <a:t>Randomized Clinical Trials</a:t>
            </a:r>
            <a:r>
              <a:rPr lang="en-US" dirty="0">
                <a:solidFill>
                  <a:srgbClr val="FF0000"/>
                </a:solidFill>
              </a:rPr>
              <a:t> </a:t>
            </a:r>
          </a:p>
          <a:p>
            <a:pPr lvl="1"/>
            <a:r>
              <a:rPr lang="en-US" dirty="0"/>
              <a:t>Some people receive "treatment", others in a "control" group</a:t>
            </a:r>
          </a:p>
          <a:p>
            <a:pPr lvl="1"/>
            <a:r>
              <a:rPr lang="en-US" dirty="0"/>
              <a:t>Picked randomly to take care of all confounding factors</a:t>
            </a:r>
          </a:p>
          <a:p>
            <a:pPr lvl="1"/>
            <a:r>
              <a:rPr lang="en-US" dirty="0"/>
              <a:t>Problems: </a:t>
            </a:r>
          </a:p>
          <a:p>
            <a:pPr lvl="2"/>
            <a:r>
              <a:rPr lang="en-US" dirty="0"/>
              <a:t>Ethically feasible only if </a:t>
            </a:r>
            <a:br>
              <a:rPr lang="en-US" dirty="0"/>
            </a:br>
            <a:r>
              <a:rPr lang="en-US" b="1" dirty="0"/>
              <a:t>clinically equipoise</a:t>
            </a:r>
            <a:r>
              <a:rPr lang="en-US" dirty="0"/>
              <a:t> </a:t>
            </a:r>
          </a:p>
          <a:p>
            <a:pPr lvl="3"/>
            <a:r>
              <a:rPr lang="en-US" dirty="0"/>
              <a:t>Can't ask some people to smoke to figure out the effects of smoking</a:t>
            </a:r>
          </a:p>
          <a:p>
            <a:pPr lvl="2"/>
            <a:r>
              <a:rPr lang="en-US" dirty="0"/>
              <a:t>Very expensive and cumbersome</a:t>
            </a:r>
          </a:p>
          <a:p>
            <a:pPr lvl="2"/>
            <a:r>
              <a:rPr lang="en-US" dirty="0"/>
              <a:t>Impossible in many cases</a:t>
            </a:r>
          </a:p>
          <a:p>
            <a:r>
              <a:rPr lang="en-US" dirty="0"/>
              <a:t>E.g.: Recent Facebook experiment on emotions</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
        <p:nvSpPr>
          <p:cNvPr id="6" name="Line Callout 1 5">
            <a:extLst>
              <a:ext uri="{FF2B5EF4-FFF2-40B4-BE49-F238E27FC236}">
                <a16:creationId xmlns:a16="http://schemas.microsoft.com/office/drawing/2014/main" id="{0BF599DE-A406-F647-9CFC-4A5989B05AA6}"/>
              </a:ext>
            </a:extLst>
          </p:cNvPr>
          <p:cNvSpPr/>
          <p:nvPr/>
        </p:nvSpPr>
        <p:spPr>
          <a:xfrm>
            <a:off x="6024972" y="2579594"/>
            <a:ext cx="2983193" cy="1698812"/>
          </a:xfrm>
          <a:prstGeom prst="borderCallout1">
            <a:avLst>
              <a:gd name="adj1" fmla="val 18750"/>
              <a:gd name="adj2" fmla="val -8333"/>
              <a:gd name="adj3" fmla="val 93502"/>
              <a:gd name="adj4" fmla="val -629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 true state of </a:t>
            </a:r>
            <a:r>
              <a:rPr lang="en-US" b="1" dirty="0"/>
              <a:t>equipoise</a:t>
            </a:r>
            <a:r>
              <a:rPr lang="en-US" dirty="0"/>
              <a:t> exists when one has no good basis for a choice between two or more care options.  - NIH</a:t>
            </a:r>
          </a:p>
        </p:txBody>
      </p:sp>
    </p:spTree>
    <p:extLst>
      <p:ext uri="{BB962C8B-B14F-4D97-AF65-F5344CB8AC3E}">
        <p14:creationId xmlns:p14="http://schemas.microsoft.com/office/powerpoint/2010/main" val="20751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Causation</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Bradford Hill’s Criteria: widely accepted in the modern era as useful guidelines for investigating </a:t>
            </a:r>
            <a:r>
              <a:rPr lang="en-US" dirty="0">
                <a:hlinkClick r:id="rId2" tooltip="Causality"/>
              </a:rPr>
              <a:t>causality</a:t>
            </a:r>
            <a:r>
              <a:rPr lang="en-US" dirty="0"/>
              <a:t> in </a:t>
            </a:r>
            <a:r>
              <a:rPr lang="en-US" dirty="0">
                <a:hlinkClick r:id="rId3" tooltip="Epidemiological"/>
              </a:rPr>
              <a:t>epidemiological</a:t>
            </a:r>
            <a:r>
              <a:rPr lang="en-US" dirty="0"/>
              <a:t> studies</a:t>
            </a:r>
          </a:p>
          <a:p>
            <a:pPr lvl="1"/>
            <a:r>
              <a:rPr lang="en-US" dirty="0"/>
              <a:t>Strength: how large is the association</a:t>
            </a:r>
          </a:p>
          <a:p>
            <a:pPr lvl="1"/>
            <a:r>
              <a:rPr lang="en-US" dirty="0"/>
              <a:t>Consistency across different samples</a:t>
            </a:r>
          </a:p>
          <a:p>
            <a:pPr lvl="1"/>
            <a:r>
              <a:rPr lang="en-US" dirty="0"/>
              <a:t>How specific </a:t>
            </a:r>
          </a:p>
          <a:p>
            <a:pPr lvl="1"/>
            <a:r>
              <a:rPr lang="en-US" dirty="0"/>
              <a:t>Cause should precede effect (temporality)</a:t>
            </a:r>
          </a:p>
          <a:p>
            <a:pPr lvl="1"/>
            <a:r>
              <a:rPr lang="en-US" dirty="0"/>
              <a:t>Biological gradient (increase dose </a:t>
            </a:r>
            <a:r>
              <a:rPr lang="en-US" dirty="0">
                <a:sym typeface="Wingdings"/>
              </a:rPr>
              <a:t> increase association)</a:t>
            </a:r>
          </a:p>
          <a:p>
            <a:pPr lvl="1"/>
            <a:r>
              <a:rPr lang="en-US" dirty="0">
                <a:sym typeface="Wingdings"/>
              </a:rPr>
              <a:t>Plausibility</a:t>
            </a:r>
          </a:p>
          <a:p>
            <a:pPr lvl="1"/>
            <a:r>
              <a:rPr lang="en-US" dirty="0">
                <a:sym typeface="Wingdings"/>
              </a:rPr>
              <a:t>Coherence</a:t>
            </a:r>
          </a:p>
          <a:p>
            <a:pPr lvl="1"/>
            <a:r>
              <a:rPr lang="en-US" dirty="0">
                <a:sym typeface="Wingdings"/>
              </a:rPr>
              <a:t>Experiment</a:t>
            </a:r>
          </a:p>
          <a:p>
            <a:pPr lvl="1"/>
            <a:r>
              <a:rPr lang="en-US" dirty="0">
                <a:sym typeface="Wingdings"/>
              </a:rPr>
              <a:t>Consideration of alternate explanations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14686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Statistics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This famous, but old book on statistics goes into detail about </a:t>
            </a:r>
            <a:r>
              <a:rPr lang="en-US" dirty="0">
                <a:hlinkClick r:id="rId2"/>
              </a:rPr>
              <a:t>How to lie with statistics</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pic>
        <p:nvPicPr>
          <p:cNvPr id="3074" name="Picture 2" descr="https://github.com/umddb/datascience-fall14/raw/master/lecture-notes/multimedia/mislea2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835" y="2438400"/>
            <a:ext cx="2474976"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tSAT3.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1789" y="2109027"/>
            <a:ext cx="3089564" cy="32431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tSAT4.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1789" y="5543550"/>
            <a:ext cx="35909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5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4098" name="Picture 2" descr="https://github.com/umddb/datascience-fall14/raw/master/lecture-notes/multimedia/Bush_cuts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109" y="2313709"/>
            <a:ext cx="4058688" cy="3006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v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6722" y="586190"/>
            <a:ext cx="3366654" cy="32353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v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588" y="3839927"/>
            <a:ext cx="3255818" cy="30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3074" name="Picture 2" descr="sa-today-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7157"/>
            <a:ext cx="4926114" cy="51108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leading graph from real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1501" y="3299650"/>
            <a:ext cx="3989303" cy="2627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7081" y="2745809"/>
            <a:ext cx="2229072" cy="369332"/>
          </a:xfrm>
          <a:prstGeom prst="rect">
            <a:avLst/>
          </a:prstGeom>
        </p:spPr>
        <p:txBody>
          <a:bodyPr wrap="none">
            <a:spAutoFit/>
          </a:bodyPr>
          <a:lstStyle/>
          <a:p>
            <a:pPr algn="ctr"/>
            <a:r>
              <a:rPr lang="en-US" dirty="0">
                <a:hlinkClick r:id="rId4"/>
              </a:rPr>
              <a:t>Terry Schiavo</a:t>
            </a:r>
            <a:r>
              <a:rPr lang="en-US" dirty="0"/>
              <a:t> Case</a:t>
            </a:r>
          </a:p>
        </p:txBody>
      </p:sp>
    </p:spTree>
    <p:extLst>
      <p:ext uri="{BB962C8B-B14F-4D97-AF65-F5344CB8AC3E}">
        <p14:creationId xmlns:p14="http://schemas.microsoft.com/office/powerpoint/2010/main" val="2887902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Newspapers even more</a:t>
            </a:r>
          </a:p>
        </p:txBody>
      </p:sp>
      <p:sp>
        <p:nvSpPr>
          <p:cNvPr id="3" name="Content Placeholder 2"/>
          <p:cNvSpPr>
            <a:spLocks noGrp="1"/>
          </p:cNvSpPr>
          <p:nvPr>
            <p:ph idx="1"/>
          </p:nvPr>
        </p:nvSpPr>
        <p:spPr>
          <a:xfrm>
            <a:off x="457200" y="2111392"/>
            <a:ext cx="7620000" cy="4307337"/>
          </a:xfrm>
        </p:spPr>
        <p:txBody>
          <a:bodyPr>
            <a:normAutofit/>
          </a:bodyPr>
          <a:lstStyle/>
          <a:p>
            <a:r>
              <a:rPr lang="en-US" dirty="0">
                <a:hlinkClick r:id="rId2"/>
              </a:rPr>
              <a:t>Source</a:t>
            </a:r>
            <a:endParaRPr lang="en-US" dirty="0"/>
          </a:p>
          <a:p>
            <a:r>
              <a:rPr lang="en-US" dirty="0"/>
              <a:t>A Washington Post article says: In the first study of its kind, researchers from Washington State University and elsewhere found a 14 percent greater risk of head injuries to cyclists associated with cities that have bike share programs. In fact, when they compared raw head injury data for cyclists in five cities before and after they added bike share programs, the researchers found a 7.8 percent increase in the number of head injuries to cyclists.</a:t>
            </a:r>
          </a:p>
          <a:p>
            <a:r>
              <a:rPr lang="en-US" dirty="0"/>
              <a:t>Actually: head injuries declined from 319 to 273, and overall injuries declined from 757 to 545 </a:t>
            </a:r>
          </a:p>
          <a:p>
            <a:pPr lvl="1"/>
            <a:r>
              <a:rPr lang="en-US" dirty="0"/>
              <a:t>So the proportion of head injuries went up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39</a:t>
            </a:fld>
            <a:endParaRPr lang="en-US"/>
          </a:p>
        </p:txBody>
      </p:sp>
      <p:pic>
        <p:nvPicPr>
          <p:cNvPr id="5122" name="Picture 2" descr="https://github.com/umddb/datascience-fall14/raw/master/lecture-notes/multimedia/cyclists-washington-post.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98259" y="917851"/>
            <a:ext cx="3505200" cy="16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5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0" cy="1371600"/>
          </a:xfrm>
        </p:spPr>
        <p:txBody>
          <a:bodyPr/>
          <a:lstStyle/>
          <a:p>
            <a:r>
              <a:rPr lang="en-US" dirty="0"/>
              <a:t>Statistical Inference</a:t>
            </a:r>
          </a:p>
        </p:txBody>
      </p:sp>
      <p:sp>
        <p:nvSpPr>
          <p:cNvPr id="3" name="Content Placeholder 2"/>
          <p:cNvSpPr>
            <a:spLocks noGrp="1"/>
          </p:cNvSpPr>
          <p:nvPr>
            <p:ph idx="1"/>
          </p:nvPr>
        </p:nvSpPr>
        <p:spPr/>
        <p:txBody>
          <a:bodyPr>
            <a:normAutofit lnSpcReduction="10000"/>
          </a:bodyPr>
          <a:lstStyle/>
          <a:p>
            <a:r>
              <a:rPr lang="en-US" dirty="0"/>
              <a:t>Statistical inference is the discipline that concerns itself with the development of procedures, methods, and theorems that allow us to extract meaning and information from data that has been generated by stochastic (random) processes. </a:t>
            </a:r>
          </a:p>
          <a:p>
            <a:pPr lvl="1"/>
            <a:r>
              <a:rPr lang="en-US" dirty="0"/>
              <a:t>Process of going from the world to the data, and then back to the world</a:t>
            </a:r>
          </a:p>
          <a:p>
            <a:pPr lvl="1"/>
            <a:r>
              <a:rPr lang="en-US" dirty="0"/>
              <a:t>Often the goal is to develop a statistical model of the world from observed data</a:t>
            </a:r>
          </a:p>
          <a:p>
            <a:r>
              <a:rPr lang="en-US" dirty="0"/>
              <a:t>Conclusion is typically: </a:t>
            </a:r>
          </a:p>
          <a:p>
            <a:pPr lvl="1"/>
            <a:r>
              <a:rPr lang="en-US" dirty="0"/>
              <a:t>an estimate;</a:t>
            </a:r>
          </a:p>
          <a:p>
            <a:pPr lvl="1"/>
            <a:r>
              <a:rPr lang="en-US" dirty="0"/>
              <a:t>or a confidence interval;</a:t>
            </a:r>
          </a:p>
          <a:p>
            <a:pPr lvl="1"/>
            <a:r>
              <a:rPr lang="en-US" dirty="0"/>
              <a:t>or rejection of a hypothesis</a:t>
            </a:r>
          </a:p>
          <a:p>
            <a:pPr lvl="1"/>
            <a:r>
              <a:rPr lang="en-US" dirty="0"/>
              <a:t>or clustering or classification of data points into groups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a:t>
            </a:fld>
            <a:endParaRPr lang="en-US"/>
          </a:p>
        </p:txBody>
      </p:sp>
    </p:spTree>
    <p:extLst>
      <p:ext uri="{BB962C8B-B14F-4D97-AF65-F5344CB8AC3E}">
        <p14:creationId xmlns:p14="http://schemas.microsoft.com/office/powerpoint/2010/main" val="346982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77151" cy="1371600"/>
          </a:xfrm>
        </p:spPr>
        <p:txBody>
          <a:bodyPr/>
          <a:lstStyle/>
          <a:p>
            <a:r>
              <a:rPr lang="en-US" dirty="0"/>
              <a:t>Next up</a:t>
            </a:r>
          </a:p>
        </p:txBody>
      </p:sp>
      <p:sp>
        <p:nvSpPr>
          <p:cNvPr id="5" name="Rounded Rectangle 4"/>
          <p:cNvSpPr/>
          <p:nvPr/>
        </p:nvSpPr>
        <p:spPr>
          <a:xfrm>
            <a:off x="307575"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solidFill>
                <a:schemeClr val="accent3"/>
              </a:solidFill>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4440858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tx2"/>
                </a:solidFill>
              </a:rPr>
              <a:t>Informed Consent</a:t>
            </a:r>
          </a:p>
          <a:p>
            <a:r>
              <a:rPr lang="en-US" dirty="0"/>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192480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solidFill>
                  <a:schemeClr val="tx2"/>
                </a:solidFill>
              </a:rPr>
              <a:t>Respect for persons </a:t>
            </a:r>
            <a:r>
              <a:rPr lang="en-US" dirty="0"/>
              <a:t>--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28396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85000" lnSpcReduction="10000"/>
          </a:bodyPr>
          <a:lstStyle/>
          <a:p>
            <a:r>
              <a:rPr lang="en-US" dirty="0"/>
              <a:t>Systematic scientific experimentation on human subjects rare and isolated prior to the late 19th century </a:t>
            </a:r>
          </a:p>
          <a:p>
            <a:r>
              <a:rPr lang="en-US" dirty="0"/>
              <a:t>Some early directives in late 19th century and early 20th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43</a:t>
            </a:fld>
            <a:endParaRPr lang="en-US"/>
          </a:p>
        </p:txBody>
      </p:sp>
    </p:spTree>
    <p:extLst>
      <p:ext uri="{BB962C8B-B14F-4D97-AF65-F5344CB8AC3E}">
        <p14:creationId xmlns:p14="http://schemas.microsoft.com/office/powerpoint/2010/main" val="26823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dirty="0" err="1"/>
              <a:t>Salgo</a:t>
            </a:r>
            <a:r>
              <a:rPr lang="en-US" dirty="0"/>
              <a:t> v Leland Stanford etc. Board of Trustees (1957) </a:t>
            </a:r>
            <a:r>
              <a:rPr lang="mr-IN" dirty="0"/>
              <a:t>…</a:t>
            </a:r>
            <a:r>
              <a:rPr lang="en-US" dirty="0"/>
              <a:t> cited as establishing the legal doctrine of informed consent 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Tree>
    <p:extLst>
      <p:ext uri="{BB962C8B-B14F-4D97-AF65-F5344CB8AC3E}">
        <p14:creationId xmlns:p14="http://schemas.microsoft.com/office/powerpoint/2010/main" val="140454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45</a:t>
            </a:fld>
            <a:endParaRPr lang="en-US"/>
          </a:p>
        </p:txBody>
      </p:sp>
    </p:spTree>
    <p:extLst>
      <p:ext uri="{BB962C8B-B14F-4D97-AF65-F5344CB8AC3E}">
        <p14:creationId xmlns:p14="http://schemas.microsoft.com/office/powerpoint/2010/main" val="364813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4118" cy="1371600"/>
          </a:xfrm>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a:t>
            </a:r>
            <a:r>
              <a:rPr lang="mr-IN" dirty="0"/>
              <a:t>…</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46</a:t>
            </a:fld>
            <a:endParaRPr lang="en-US"/>
          </a:p>
        </p:txBody>
      </p:sp>
    </p:spTree>
    <p:extLst>
      <p:ext uri="{BB962C8B-B14F-4D97-AF65-F5344CB8AC3E}">
        <p14:creationId xmlns:p14="http://schemas.microsoft.com/office/powerpoint/2010/main" val="21412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spTree>
    <p:extLst>
      <p:ext uri="{BB962C8B-B14F-4D97-AF65-F5344CB8AC3E}">
        <p14:creationId xmlns:p14="http://schemas.microsoft.com/office/powerpoint/2010/main" val="13342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9012"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48</a:t>
            </a:fld>
            <a:endParaRPr lang="en-US"/>
          </a:p>
        </p:txBody>
      </p:sp>
    </p:spTree>
    <p:extLst>
      <p:ext uri="{BB962C8B-B14F-4D97-AF65-F5344CB8AC3E}">
        <p14:creationId xmlns:p14="http://schemas.microsoft.com/office/powerpoint/2010/main" val="9643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158776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a:t>
            </a:r>
          </a:p>
        </p:txBody>
      </p:sp>
      <p:sp>
        <p:nvSpPr>
          <p:cNvPr id="3" name="Content Placeholder 2"/>
          <p:cNvSpPr>
            <a:spLocks noGrp="1"/>
          </p:cNvSpPr>
          <p:nvPr>
            <p:ph idx="1"/>
          </p:nvPr>
        </p:nvSpPr>
        <p:spPr/>
        <p:txBody>
          <a:bodyPr>
            <a:normAutofit fontScale="92500" lnSpcReduction="10000"/>
          </a:bodyPr>
          <a:lstStyle/>
          <a:p>
            <a:r>
              <a:rPr lang="en-US" dirty="0"/>
              <a:t>Probability is concerned with the outcome of a trial (also called experiment or observation) </a:t>
            </a:r>
          </a:p>
          <a:p>
            <a:r>
              <a:rPr lang="en-US" dirty="0"/>
              <a:t>Sample Space: Set of all possible outcomes of a trial </a:t>
            </a:r>
          </a:p>
          <a:p>
            <a:pPr marL="342900" indent="-342900">
              <a:buFont typeface="Arial" panose="020B0604020202020204" pitchFamily="34" charset="0"/>
              <a:buChar char="•"/>
            </a:pPr>
            <a:r>
              <a:rPr lang="en-US" dirty="0"/>
              <a:t>Probability of Sample Space = 1</a:t>
            </a:r>
          </a:p>
          <a:p>
            <a:r>
              <a:rPr lang="en-US" dirty="0"/>
              <a:t>Event is the specification of the outcome of a trial </a:t>
            </a:r>
          </a:p>
          <a:p>
            <a:pPr lvl="1"/>
            <a:r>
              <a:rPr lang="en-US" dirty="0"/>
              <a:t>For example: Trial = Tossing a coin; Sample Space = {Heads, Tails}; Event = Heads</a:t>
            </a:r>
          </a:p>
          <a:p>
            <a:r>
              <a:rPr lang="en-US" dirty="0"/>
              <a:t>If two events E and F are independent, then: Probability of E does not change if F has already happened = P(E), i.e., P(E | F) = P(E)</a:t>
            </a:r>
          </a:p>
          <a:p>
            <a:r>
              <a:rPr lang="en-US" dirty="0"/>
              <a:t>Also: P(E AND F) = P(E) * P(F)</a:t>
            </a:r>
          </a:p>
          <a:p>
            <a:r>
              <a:rPr lang="en-US" dirty="0"/>
              <a:t>If two events E and F are mutually exclusive, then: P(E UNION F) = P(E) + P(F)</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157551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that recently went into play</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405952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solidFill>
                  <a:schemeClr val="tx2"/>
                </a:solidFill>
              </a:rPr>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Tree>
    <p:extLst>
      <p:ext uri="{BB962C8B-B14F-4D97-AF65-F5344CB8AC3E}">
        <p14:creationId xmlns:p14="http://schemas.microsoft.com/office/powerpoint/2010/main" val="2514892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5214755"/>
            <a:ext cx="6275387" cy="914400"/>
          </a:xfrm>
          <a:prstGeom prst="rect">
            <a:avLst/>
          </a:prstGeom>
          <a:ln>
            <a:noFill/>
          </a:ln>
          <a:effectLst>
            <a:outerShdw blurRad="292100" dist="139700" dir="2700000" algn="tl" rotWithShape="0">
              <a:srgbClr val="333333">
                <a:alpha val="65000"/>
              </a:srgbClr>
            </a:outerShdw>
          </a:effectLst>
        </p:spPr>
      </p:pic>
      <p:sp>
        <p:nvSpPr>
          <p:cNvPr id="27650" name="Title 1"/>
          <p:cNvSpPr>
            <a:spLocks noGrp="1"/>
          </p:cNvSpPr>
          <p:nvPr>
            <p:ph type="title" idx="4294967295"/>
          </p:nvPr>
        </p:nvSpPr>
        <p:spPr>
          <a:xfrm>
            <a:off x="107950" y="100013"/>
            <a:ext cx="8197850" cy="1319212"/>
          </a:xfrm>
        </p:spPr>
        <p:txBody>
          <a:bodyPr/>
          <a:lstStyle/>
          <a:p>
            <a:r>
              <a:rPr lang="en-US" altLang="en-US" sz="4400" dirty="0">
                <a:latin typeface="Calibri" panose="020F0502020204030204" pitchFamily="34" charset="0"/>
              </a:rPr>
              <a:t>The Reproducibility Challenge</a:t>
            </a:r>
          </a:p>
        </p:txBody>
      </p:sp>
      <p:sp>
        <p:nvSpPr>
          <p:cNvPr id="27651" name="Content Placeholder 2"/>
          <p:cNvSpPr>
            <a:spLocks noGrp="1"/>
          </p:cNvSpPr>
          <p:nvPr>
            <p:ph idx="4294967295"/>
          </p:nvPr>
        </p:nvSpPr>
        <p:spPr>
          <a:xfrm>
            <a:off x="0" y="142081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0838" y="1598613"/>
            <a:ext cx="3595687" cy="3382962"/>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975" y="1693069"/>
            <a:ext cx="3265487" cy="914400"/>
          </a:xfrm>
          <a:prstGeom prst="rect">
            <a:avLst/>
          </a:prstGeom>
          <a:ln>
            <a:noFill/>
          </a:ln>
          <a:effectLst>
            <a:outerShdw blurRad="292100" dist="139700" dir="2700000" algn="tl" rotWithShape="0">
              <a:srgbClr val="333333">
                <a:alpha val="65000"/>
              </a:srgbClr>
            </a:outerShdw>
          </a:effec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2744" y="4223911"/>
            <a:ext cx="4184650" cy="768350"/>
          </a:xfrm>
          <a:prstGeom prst="rect">
            <a:avLst/>
          </a:prstGeom>
          <a:ln>
            <a:noFill/>
          </a:ln>
          <a:effectLst>
            <a:outerShdw blurRad="292100" dist="139700" dir="2700000" algn="tl" rotWithShape="0">
              <a:srgbClr val="333333">
                <a:alpha val="65000"/>
              </a:srgbClr>
            </a:outerShdw>
          </a:effec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7394" y="451829"/>
            <a:ext cx="3119437" cy="823912"/>
          </a:xfrm>
          <a:prstGeom prst="rect">
            <a:avLst/>
          </a:prstGeom>
          <a:ln>
            <a:noFill/>
          </a:ln>
          <a:effectLst>
            <a:outerShdw blurRad="292100" dist="139700" dir="2700000" algn="tl" rotWithShape="0">
              <a:srgbClr val="333333">
                <a:alpha val="65000"/>
              </a:srgbClr>
            </a:outerShdw>
          </a:effec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7437" y="4398963"/>
            <a:ext cx="3657600" cy="868362"/>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46299" y="3031698"/>
            <a:ext cx="3108325" cy="1004888"/>
          </a:xfrm>
          <a:prstGeom prst="rect">
            <a:avLst/>
          </a:prstGeom>
          <a:ln>
            <a:noFill/>
          </a:ln>
          <a:effectLst>
            <a:outerShdw blurRad="292100" dist="139700" dir="2700000" algn="tl" rotWithShape="0">
              <a:srgbClr val="333333">
                <a:alpha val="65000"/>
              </a:srgbClr>
            </a:outerShdw>
          </a:effec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44788" y="6249988"/>
            <a:ext cx="6326187" cy="43656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F38DF745-7D3F-47F4-83A3-874385CFAA69}" type="slidenum">
              <a:rPr lang="en-US" smtClean="0"/>
              <a:pPr/>
              <a:t>52</a:t>
            </a:fld>
            <a:endParaRPr lang="en-US"/>
          </a:p>
        </p:txBody>
      </p:sp>
    </p:spTree>
    <p:custDataLst>
      <p:tags r:id="rId1"/>
    </p:custDataLst>
    <p:extLst>
      <p:ext uri="{BB962C8B-B14F-4D97-AF65-F5344CB8AC3E}">
        <p14:creationId xmlns:p14="http://schemas.microsoft.com/office/powerpoint/2010/main" val="2146276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1" name="Group 4"/>
          <p:cNvGrpSpPr>
            <a:grpSpLocks/>
          </p:cNvGrpSpPr>
          <p:nvPr/>
        </p:nvGrpSpPr>
        <p:grpSpPr bwMode="auto">
          <a:xfrm>
            <a:off x="220668" y="215948"/>
            <a:ext cx="8674095" cy="6094798"/>
            <a:chOff x="139699" y="426525"/>
            <a:chExt cx="8673562" cy="5242146"/>
          </a:xfrm>
        </p:grpSpPr>
        <p:sp>
          <p:nvSpPr>
            <p:cNvPr id="4104" name="TextBox 10"/>
            <p:cNvSpPr txBox="1">
              <a:spLocks noChangeArrowheads="1"/>
            </p:cNvSpPr>
            <p:nvPr/>
          </p:nvSpPr>
          <p:spPr bwMode="auto">
            <a:xfrm>
              <a:off x="702550" y="2764768"/>
              <a:ext cx="3277748"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err="1">
                  <a:solidFill>
                    <a:schemeClr val="tx1">
                      <a:lumMod val="75000"/>
                      <a:lumOff val="25000"/>
                    </a:schemeClr>
                  </a:solidFill>
                  <a:latin typeface="Calibri" panose="020F0502020204030204" pitchFamily="34" charset="0"/>
                </a:rPr>
                <a:t>Prinz</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Schlange</a:t>
              </a:r>
              <a:r>
                <a:rPr lang="en-US" sz="2000" dirty="0">
                  <a:solidFill>
                    <a:schemeClr val="tx1">
                      <a:lumMod val="75000"/>
                      <a:lumOff val="25000"/>
                    </a:schemeClr>
                  </a:solidFill>
                  <a:latin typeface="Calibri" panose="020F0502020204030204" pitchFamily="34" charset="0"/>
                </a:rPr>
                <a:t> and </a:t>
              </a:r>
              <a:r>
                <a:rPr lang="en-US" sz="2000" dirty="0" err="1">
                  <a:solidFill>
                    <a:schemeClr val="tx1">
                      <a:lumMod val="75000"/>
                      <a:lumOff val="25000"/>
                    </a:schemeClr>
                  </a:solidFill>
                  <a:latin typeface="Calibri" panose="020F0502020204030204" pitchFamily="34" charset="0"/>
                </a:rPr>
                <a:t>Asadullah</a:t>
              </a:r>
              <a:endParaRPr lang="en-US" sz="2000" dirty="0">
                <a:solidFill>
                  <a:schemeClr val="tx1">
                    <a:lumMod val="75000"/>
                    <a:lumOff val="25000"/>
                  </a:schemeClr>
                </a:solidFill>
                <a:latin typeface="Calibri" panose="020F0502020204030204" pitchFamily="34" charset="0"/>
              </a:endParaRPr>
            </a:p>
            <a:p>
              <a:pPr algn="ctr" eaLnBrk="1" hangingPunct="1"/>
              <a:r>
                <a:rPr lang="en-US" sz="2000" dirty="0">
                  <a:solidFill>
                    <a:schemeClr val="tx1">
                      <a:lumMod val="75000"/>
                      <a:lumOff val="25000"/>
                    </a:schemeClr>
                  </a:solidFill>
                  <a:latin typeface="Calibri" panose="020F0502020204030204" pitchFamily="34" charset="0"/>
                </a:rPr>
                <a:t>Bayer HealthCare</a:t>
              </a:r>
            </a:p>
          </p:txBody>
        </p:sp>
        <p:sp>
          <p:nvSpPr>
            <p:cNvPr id="4105" name="TextBox 3"/>
            <p:cNvSpPr txBox="1">
              <a:spLocks noChangeArrowheads="1"/>
            </p:cNvSpPr>
            <p:nvPr/>
          </p:nvSpPr>
          <p:spPr bwMode="auto">
            <a:xfrm>
              <a:off x="139699" y="3790402"/>
              <a:ext cx="4405039"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i="1" dirty="0">
                  <a:solidFill>
                    <a:schemeClr val="tx1">
                      <a:lumMod val="75000"/>
                      <a:lumOff val="25000"/>
                    </a:schemeClr>
                  </a:solidFill>
                  <a:latin typeface="Calibri" panose="020F0502020204030204" pitchFamily="34" charset="0"/>
                </a:rPr>
                <a:t>Nature Reviews Drug Discovery </a:t>
              </a:r>
            </a:p>
            <a:p>
              <a:pPr algn="ctr" eaLnBrk="1" hangingPunct="1"/>
              <a:r>
                <a:rPr lang="en-US" sz="2000" dirty="0">
                  <a:solidFill>
                    <a:schemeClr val="tx1">
                      <a:lumMod val="75000"/>
                      <a:lumOff val="25000"/>
                    </a:schemeClr>
                  </a:solidFill>
                  <a:latin typeface="Calibri" panose="020F0502020204030204" pitchFamily="34" charset="0"/>
                </a:rPr>
                <a:t>2011; 10:712-713</a:t>
              </a:r>
            </a:p>
          </p:txBody>
        </p:sp>
        <p:sp>
          <p:nvSpPr>
            <p:cNvPr id="10" name="Rectangle 9"/>
            <p:cNvSpPr/>
            <p:nvPr/>
          </p:nvSpPr>
          <p:spPr>
            <a:xfrm>
              <a:off x="155573" y="1206230"/>
              <a:ext cx="8657688" cy="439690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6"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3826" y="426525"/>
              <a:ext cx="6478532" cy="14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8188" y="1544254"/>
              <a:ext cx="3988340" cy="41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TextBox 1"/>
          <p:cNvSpPr txBox="1">
            <a:spLocks noChangeArrowheads="1"/>
          </p:cNvSpPr>
          <p:nvPr/>
        </p:nvSpPr>
        <p:spPr bwMode="auto">
          <a:xfrm>
            <a:off x="233363"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400">
              <a:solidFill>
                <a:srgbClr val="FFFF00"/>
              </a:solidFill>
              <a:latin typeface="Arial Rounded MT Bold" pitchFamily="34" charset="0"/>
            </a:endParaRPr>
          </a:p>
        </p:txBody>
      </p:sp>
      <p:sp>
        <p:nvSpPr>
          <p:cNvPr id="11" name="Slide Number Placeholder 1"/>
          <p:cNvSpPr>
            <a:spLocks noGrp="1"/>
          </p:cNvSpPr>
          <p:nvPr>
            <p:ph type="sldNum" sz="quarter" idx="12"/>
          </p:nvPr>
        </p:nvSpPr>
        <p:spPr>
          <a:xfrm>
            <a:off x="8715646" y="6444194"/>
            <a:ext cx="431800" cy="366713"/>
          </a:xfrm>
        </p:spPr>
        <p:txBody>
          <a:bodyPr/>
          <a:lstStyle/>
          <a:p>
            <a:pPr algn="l"/>
            <a:fld id="{D81EDFFC-02FE-4C78-99BE-CEAC9A4FD55E}" type="slidenum">
              <a:rPr lang="en-US" smtClean="0"/>
              <a:pPr algn="l"/>
              <a:t>53</a:t>
            </a:fld>
            <a:endParaRPr lang="en-US" dirty="0"/>
          </a:p>
        </p:txBody>
      </p:sp>
    </p:spTree>
    <p:custDataLst>
      <p:tags r:id="rId1"/>
    </p:custDataLst>
    <p:extLst>
      <p:ext uri="{BB962C8B-B14F-4D97-AF65-F5344CB8AC3E}">
        <p14:creationId xmlns:p14="http://schemas.microsoft.com/office/powerpoint/2010/main" val="2180828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46117" y="6453012"/>
            <a:ext cx="386009" cy="365125"/>
          </a:xfrm>
        </p:spPr>
        <p:txBody>
          <a:bodyPr/>
          <a:lstStyle/>
          <a:p>
            <a:pPr algn="l"/>
            <a:fld id="{FA539633-4861-457F-A749-44DEC8F81F35}" type="slidenum">
              <a:rPr lang="en-US" smtClean="0"/>
              <a:pPr algn="l"/>
              <a:t>54</a:t>
            </a:fld>
            <a:endParaRPr lang="en-US"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1095"/>
            <a:ext cx="9144000" cy="5915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26471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882" y="511689"/>
            <a:ext cx="8896917" cy="56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3764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12"/>
          </p:nvPr>
        </p:nvSpPr>
        <p:spPr>
          <a:xfrm>
            <a:off x="8806223" y="6410078"/>
            <a:ext cx="337777" cy="457200"/>
          </a:xfrm>
        </p:spPr>
        <p:txBody>
          <a:bodyPr/>
          <a:lstStyle/>
          <a:p>
            <a:pPr algn="l"/>
            <a:fld id="{D81EDFFC-02FE-4C78-99BE-CEAC9A4FD55E}" type="slidenum">
              <a:rPr lang="en-US" sz="1800" smtClean="0">
                <a:latin typeface="Calibri" panose="020F0502020204030204" pitchFamily="34" charset="0"/>
                <a:cs typeface="Calibri" panose="020F0502020204030204" pitchFamily="34" charset="0"/>
              </a:rPr>
              <a:pPr algn="l"/>
              <a:t>55</a:t>
            </a:fld>
            <a:endParaRPr lang="en-US" sz="1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748043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Rigor and Transparency in Reporting Science</a:t>
            </a:r>
          </a:p>
        </p:txBody>
      </p:sp>
      <p:sp>
        <p:nvSpPr>
          <p:cNvPr id="3" name="Content Placeholder 2"/>
          <p:cNvSpPr>
            <a:spLocks noGrp="1"/>
          </p:cNvSpPr>
          <p:nvPr>
            <p:ph idx="1"/>
          </p:nvPr>
        </p:nvSpPr>
        <p:spPr/>
        <p:txBody>
          <a:bodyPr/>
          <a:lstStyle/>
          <a:p>
            <a:r>
              <a:rPr lang="en-US" dirty="0"/>
              <a:t>Science often viewed as self-correcting </a:t>
            </a:r>
          </a:p>
          <a:p>
            <a:pPr lvl="1"/>
            <a:r>
              <a:rPr lang="en-US" dirty="0"/>
              <a:t>Immune from reproducibility problems?</a:t>
            </a:r>
          </a:p>
          <a:p>
            <a:pPr lvl="1"/>
            <a:r>
              <a:rPr lang="en-US" dirty="0"/>
              <a:t>Principle remains true over the long-term </a:t>
            </a:r>
          </a:p>
          <a:p>
            <a:pPr lvl="1"/>
            <a:endParaRPr lang="en-US" dirty="0"/>
          </a:p>
          <a:p>
            <a:r>
              <a:rPr lang="en-US" dirty="0"/>
              <a:t>In the short- and medium-term, interrelated factors can short-circuit self-correction</a:t>
            </a:r>
          </a:p>
          <a:p>
            <a:pPr lvl="1"/>
            <a:r>
              <a:rPr lang="en-US" dirty="0"/>
              <a:t>Leads to reproducibility problem</a:t>
            </a:r>
          </a:p>
          <a:p>
            <a:pPr lvl="1"/>
            <a:r>
              <a:rPr lang="en-US" dirty="0"/>
              <a:t>Loss of time, money, careers, public confidence</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56</a:t>
            </a:fld>
            <a:endParaRPr lang="en-US"/>
          </a:p>
        </p:txBody>
      </p:sp>
    </p:spTree>
    <p:custDataLst>
      <p:tags r:id="rId1"/>
    </p:custDataLst>
    <p:extLst>
      <p:ext uri="{BB962C8B-B14F-4D97-AF65-F5344CB8AC3E}">
        <p14:creationId xmlns:p14="http://schemas.microsoft.com/office/powerpoint/2010/main" val="275990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654788"/>
            <a:ext cx="8229600" cy="4324350"/>
          </a:xfrm>
        </p:spPr>
        <p:txBody>
          <a:bodyPr>
            <a:noAutofit/>
          </a:bodyPr>
          <a:lstStyle/>
          <a:p>
            <a:pPr marL="0" indent="0">
              <a:buNone/>
            </a:pPr>
            <a:r>
              <a:rPr lang="en-US" sz="2800" dirty="0">
                <a:solidFill>
                  <a:schemeClr val="tx1"/>
                </a:solidFill>
              </a:rPr>
              <a:t>Current “hyper-competitive” environment fueled, in part, by:</a:t>
            </a:r>
          </a:p>
          <a:p>
            <a:pPr lvl="1">
              <a:buClr>
                <a:srgbClr val="003399"/>
              </a:buClr>
            </a:pPr>
            <a:r>
              <a:rPr lang="en-US" sz="2800" dirty="0">
                <a:solidFill>
                  <a:srgbClr val="003399"/>
                </a:solidFill>
              </a:rPr>
              <a:t>Historically low funding rates</a:t>
            </a:r>
          </a:p>
          <a:p>
            <a:pPr lvl="1"/>
            <a:endParaRPr lang="en-US" sz="1200" dirty="0">
              <a:solidFill>
                <a:schemeClr val="accent1"/>
              </a:solidFill>
            </a:endParaRPr>
          </a:p>
          <a:p>
            <a:pPr lvl="1">
              <a:buClr>
                <a:srgbClr val="003399"/>
              </a:buClr>
            </a:pPr>
            <a:r>
              <a:rPr lang="en-US" sz="2800" dirty="0">
                <a:solidFill>
                  <a:srgbClr val="003399"/>
                </a:solidFill>
              </a:rPr>
              <a:t>Grant review and promotion decisions depend too much on “high profile” publications</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57</a:t>
            </a:fld>
            <a:endParaRPr lang="en-US"/>
          </a:p>
        </p:txBody>
      </p:sp>
      <p:sp>
        <p:nvSpPr>
          <p:cNvPr id="4" name="TextBox 3"/>
          <p:cNvSpPr txBox="1"/>
          <p:nvPr/>
        </p:nvSpPr>
        <p:spPr>
          <a:xfrm>
            <a:off x="5723468" y="2532126"/>
            <a:ext cx="877163" cy="769441"/>
          </a:xfrm>
          <a:prstGeom prst="rect">
            <a:avLst/>
          </a:prstGeom>
          <a:noFill/>
        </p:spPr>
        <p:txBody>
          <a:bodyPr wrap="none" rtlCol="0">
            <a:spAutoFit/>
          </a:bodyPr>
          <a:lstStyle/>
          <a:p>
            <a:r>
              <a:rPr lang="en-US" sz="4400" b="1" dirty="0">
                <a:solidFill>
                  <a:srgbClr val="00B050"/>
                </a:solidFill>
                <a:effectLst>
                  <a:outerShdw blurRad="38100" dist="38100" dir="2700000" algn="tl">
                    <a:srgbClr val="000000">
                      <a:alpha val="43137"/>
                    </a:srgbClr>
                  </a:outerShdw>
                </a:effectLst>
                <a:latin typeface="Britannic Bold" panose="020B0903060703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8505" y="4353824"/>
            <a:ext cx="2099188" cy="2099188"/>
          </a:xfrm>
          <a:prstGeom prst="rect">
            <a:avLst/>
          </a:prstGeom>
        </p:spPr>
      </p:pic>
    </p:spTree>
    <p:custDataLst>
      <p:tags r:id="rId1"/>
    </p:custDataLst>
    <p:extLst>
      <p:ext uri="{BB962C8B-B14F-4D97-AF65-F5344CB8AC3E}">
        <p14:creationId xmlns:p14="http://schemas.microsoft.com/office/powerpoint/2010/main" val="4028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589785"/>
            <a:ext cx="8229600" cy="4324350"/>
          </a:xfrm>
        </p:spPr>
        <p:txBody>
          <a:bodyPr>
            <a:noAutofit/>
          </a:bodyPr>
          <a:lstStyle/>
          <a:p>
            <a:pPr marL="0" indent="0">
              <a:buNone/>
            </a:pPr>
            <a:r>
              <a:rPr lang="en-US" sz="2800" dirty="0">
                <a:solidFill>
                  <a:schemeClr val="tx1"/>
                </a:solidFill>
              </a:rPr>
              <a:t>Publication practices: </a:t>
            </a:r>
          </a:p>
          <a:p>
            <a:pPr lvl="1">
              <a:buClr>
                <a:srgbClr val="003399"/>
              </a:buClr>
            </a:pPr>
            <a:r>
              <a:rPr lang="en-US" sz="2800" dirty="0">
                <a:solidFill>
                  <a:srgbClr val="003399"/>
                </a:solidFill>
              </a:rPr>
              <a:t>Difficulty in publishing negative findings</a:t>
            </a:r>
          </a:p>
          <a:p>
            <a:pPr lvl="1">
              <a:buClr>
                <a:srgbClr val="003399"/>
              </a:buClr>
            </a:pPr>
            <a:r>
              <a:rPr lang="en-US" sz="2800" dirty="0">
                <a:solidFill>
                  <a:srgbClr val="003399"/>
                </a:solidFill>
              </a:rPr>
              <a:t>Overemphasis on the “exciting, big picture” finding sometimes results in publications leaving out necessary details of experiments </a:t>
            </a:r>
          </a:p>
          <a:p>
            <a:pPr marL="0" indent="0">
              <a:buNone/>
            </a:pPr>
            <a:endParaRPr lang="en-US" sz="2800"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58</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086986" y="4194431"/>
            <a:ext cx="1816945" cy="18169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656829" y="4194431"/>
            <a:ext cx="1816945" cy="181694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3226672" y="4194431"/>
            <a:ext cx="1816945" cy="1816945"/>
          </a:xfrm>
          <a:prstGeom prst="rect">
            <a:avLst/>
          </a:prstGeom>
        </p:spPr>
      </p:pic>
    </p:spTree>
    <p:custDataLst>
      <p:tags r:id="rId1"/>
    </p:custDataLst>
    <p:extLst>
      <p:ext uri="{BB962C8B-B14F-4D97-AF65-F5344CB8AC3E}">
        <p14:creationId xmlns:p14="http://schemas.microsoft.com/office/powerpoint/2010/main" val="1607346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04" y="1556300"/>
            <a:ext cx="8229600" cy="4324350"/>
          </a:xfrm>
        </p:spPr>
        <p:txBody>
          <a:bodyPr>
            <a:noAutofit/>
          </a:bodyPr>
          <a:lstStyle/>
          <a:p>
            <a:pPr marL="0" indent="0">
              <a:buNone/>
            </a:pPr>
            <a:r>
              <a:rPr lang="en-US" sz="2800" dirty="0">
                <a:solidFill>
                  <a:schemeClr val="tx1"/>
                </a:solidFill>
              </a:rPr>
              <a:t>Poor training</a:t>
            </a:r>
          </a:p>
          <a:p>
            <a:pPr lvl="1">
              <a:spcBef>
                <a:spcPts val="1200"/>
              </a:spcBef>
              <a:buClr>
                <a:srgbClr val="003399"/>
              </a:buClr>
            </a:pPr>
            <a:r>
              <a:rPr lang="en-US" sz="2800" dirty="0">
                <a:solidFill>
                  <a:srgbClr val="003399"/>
                </a:solidFill>
              </a:rPr>
              <a:t>Inadequate experimental design </a:t>
            </a:r>
          </a:p>
          <a:p>
            <a:pPr lvl="1">
              <a:spcBef>
                <a:spcPts val="1200"/>
              </a:spcBef>
              <a:buClr>
                <a:srgbClr val="003399"/>
              </a:buClr>
            </a:pPr>
            <a:r>
              <a:rPr lang="en-US" sz="2800" dirty="0">
                <a:solidFill>
                  <a:srgbClr val="003399"/>
                </a:solidFill>
              </a:rPr>
              <a:t>Inappropriate use of statistics (“p-hacking”)</a:t>
            </a:r>
          </a:p>
          <a:p>
            <a:pPr lvl="1">
              <a:spcBef>
                <a:spcPts val="1200"/>
              </a:spcBef>
              <a:buClr>
                <a:srgbClr val="003399"/>
              </a:buClr>
            </a:pPr>
            <a:r>
              <a:rPr lang="en-US" sz="2800" dirty="0">
                <a:solidFill>
                  <a:srgbClr val="003399"/>
                </a:solidFill>
              </a:rPr>
              <a:t>Incomplete reporting of resources used and/or unexpected variability in resources</a:t>
            </a:r>
          </a:p>
          <a:p>
            <a:pPr marL="0" indent="0">
              <a:buNone/>
            </a:pPr>
            <a:endParaRPr lang="en-US" sz="1800" dirty="0"/>
          </a:p>
          <a:p>
            <a:endParaRPr lang="en-US" sz="2400" dirty="0"/>
          </a:p>
        </p:txBody>
      </p:sp>
      <p:sp>
        <p:nvSpPr>
          <p:cNvPr id="6"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4" name="Slide Number Placeholder 3"/>
          <p:cNvSpPr>
            <a:spLocks noGrp="1"/>
          </p:cNvSpPr>
          <p:nvPr>
            <p:ph type="sldNum" sz="quarter" idx="12"/>
          </p:nvPr>
        </p:nvSpPr>
        <p:spPr/>
        <p:txBody>
          <a:bodyPr/>
          <a:lstStyle/>
          <a:p>
            <a:fld id="{F38DF745-7D3F-47F4-83A3-874385CFAA69}" type="slidenum">
              <a:rPr lang="en-US" smtClean="0"/>
              <a:pPr/>
              <a:t>59</a:t>
            </a:fld>
            <a:endParaRPr lang="en-US"/>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506" y="3718475"/>
            <a:ext cx="3353120" cy="3353120"/>
          </a:xfrm>
          <a:prstGeom prst="rect">
            <a:avLst/>
          </a:prstGeom>
        </p:spPr>
      </p:pic>
    </p:spTree>
    <p:custDataLst>
      <p:tags r:id="rId1"/>
    </p:custDataLst>
    <p:extLst>
      <p:ext uri="{BB962C8B-B14F-4D97-AF65-F5344CB8AC3E}">
        <p14:creationId xmlns:p14="http://schemas.microsoft.com/office/powerpoint/2010/main" val="116275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II</a:t>
            </a:r>
          </a:p>
        </p:txBody>
      </p:sp>
      <p:sp>
        <p:nvSpPr>
          <p:cNvPr id="3" name="Content Placeholder 2"/>
          <p:cNvSpPr>
            <a:spLocks noGrp="1"/>
          </p:cNvSpPr>
          <p:nvPr>
            <p:ph idx="1"/>
          </p:nvPr>
        </p:nvSpPr>
        <p:spPr/>
        <p:txBody>
          <a:bodyPr/>
          <a:lstStyle/>
          <a:p>
            <a:r>
              <a:rPr lang="en-US" dirty="0"/>
              <a:t>Bayes Theorem P(A | B) = P(B | A) * P(A) / P(B)</a:t>
            </a:r>
          </a:p>
          <a:p>
            <a:r>
              <a:rPr lang="en-US" dirty="0"/>
              <a:t>Simple equation, but fundamental to Bayesian inference</a:t>
            </a:r>
          </a:p>
          <a:p>
            <a:r>
              <a:rPr lang="en-US" dirty="0"/>
              <a:t>Conditional Independence: A and B are conditionally independent given C if: </a:t>
            </a:r>
            <a:r>
              <a:rPr lang="en-US" dirty="0" err="1"/>
              <a:t>Pr</a:t>
            </a:r>
            <a:r>
              <a:rPr lang="en-US" dirty="0"/>
              <a:t>(A AND B | C) = </a:t>
            </a:r>
            <a:r>
              <a:rPr lang="en-US" dirty="0" err="1"/>
              <a:t>Pr</a:t>
            </a:r>
            <a:r>
              <a:rPr lang="en-US" dirty="0"/>
              <a:t>(A | C) * </a:t>
            </a:r>
            <a:r>
              <a:rPr lang="en-US" dirty="0" err="1"/>
              <a:t>Pr</a:t>
            </a:r>
            <a:r>
              <a:rPr lang="en-US" dirty="0"/>
              <a:t>(B | C)</a:t>
            </a:r>
          </a:p>
          <a:p>
            <a:r>
              <a:rPr lang="en-US" dirty="0"/>
              <a:t>Powerful in reducing the computational efforts in storing and manipulating large joint probability distributions</a:t>
            </a:r>
          </a:p>
          <a:p>
            <a:r>
              <a:rPr lang="en-US" dirty="0"/>
              <a:t>Entropy: A measure of the uncertainty in a probability distribution</a:t>
            </a:r>
          </a:p>
          <a:p>
            <a:r>
              <a:rPr lang="en-US" dirty="0">
                <a:hlinkClick r:id="rId2"/>
              </a:rPr>
              <a:t>Wikipedia Article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Tree>
    <p:extLst>
      <p:ext uri="{BB962C8B-B14F-4D97-AF65-F5344CB8AC3E}">
        <p14:creationId xmlns:p14="http://schemas.microsoft.com/office/powerpoint/2010/main" val="267628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60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Slides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4293416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xfrm>
            <a:off x="685800" y="1901952"/>
            <a:ext cx="7772400" cy="4050792"/>
          </a:xfrm>
          <a:prstGeom prst="rect">
            <a:avLst/>
          </a:prstGeom>
        </p:spPr>
        <p:txBody>
          <a:bodyPr>
            <a:normAutofit lnSpcReduction="10000"/>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r>
              <a:rPr lang="en-US" b="0" dirty="0"/>
              <a:t> </a:t>
            </a:r>
            <a:r>
              <a:rPr lang="mr-IN" b="0" dirty="0"/>
              <a:t>–</a:t>
            </a:r>
            <a:r>
              <a:rPr lang="en-US" b="0" dirty="0"/>
              <a:t> Anaconda lab from Tuesday!</a:t>
            </a:r>
            <a:endParaRPr b="0" dirty="0"/>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61</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1929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62</a:t>
            </a:fld>
            <a:endParaRPr/>
          </a:p>
        </p:txBody>
      </p:sp>
    </p:spTree>
    <p:extLst>
      <p:ext uri="{BB962C8B-B14F-4D97-AF65-F5344CB8AC3E}">
        <p14:creationId xmlns:p14="http://schemas.microsoft.com/office/powerpoint/2010/main" val="23057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63</a:t>
            </a:fld>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36915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64</a:t>
            </a:fld>
            <a:endParaRPr/>
          </a:p>
        </p:txBody>
      </p:sp>
      <p:sp>
        <p:nvSpPr>
          <p:cNvPr id="298" name="Shape 298"/>
          <p:cNvSpPr/>
          <p:nvPr/>
        </p:nvSpPr>
        <p:spPr>
          <a:xfrm>
            <a:off x="2477559" y="2802803"/>
            <a:ext cx="3579282" cy="40551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90375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65</a:t>
            </a:fld>
            <a:endParaRPr/>
          </a:p>
        </p:txBody>
      </p:sp>
    </p:spTree>
    <p:extLst>
      <p:ext uri="{BB962C8B-B14F-4D97-AF65-F5344CB8AC3E}">
        <p14:creationId xmlns:p14="http://schemas.microsoft.com/office/powerpoint/2010/main" val="377896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66</a:t>
            </a:fld>
            <a:endParaRPr lang="cs-CZ"/>
          </a:p>
        </p:txBody>
      </p:sp>
    </p:spTree>
    <p:extLst>
      <p:ext uri="{BB962C8B-B14F-4D97-AF65-F5344CB8AC3E}">
        <p14:creationId xmlns:p14="http://schemas.microsoft.com/office/powerpoint/2010/main" val="2915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solidFill>
                  <a:srgbClr val="FF0000"/>
                </a:solidFill>
              </a:rPr>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67</a:t>
            </a:fld>
            <a:endParaRPr lang="en-US"/>
          </a:p>
        </p:txBody>
      </p:sp>
    </p:spTree>
    <p:extLst>
      <p:ext uri="{BB962C8B-B14F-4D97-AF65-F5344CB8AC3E}">
        <p14:creationId xmlns:p14="http://schemas.microsoft.com/office/powerpoint/2010/main" val="4061764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Q:Why do so many colleges and grad schools teach p =0.05?</a:t>
            </a:r>
          </a:p>
          <a:p>
            <a:r>
              <a:rPr lang="en-US" dirty="0"/>
              <a:t>A: Because that’s still what the scientific community and journal editors use.</a:t>
            </a:r>
            <a:br>
              <a:rPr lang="en-US" dirty="0"/>
            </a:br>
            <a:endParaRPr lang="en-US" dirty="0"/>
          </a:p>
          <a:p>
            <a:r>
              <a:rPr lang="en-US" dirty="0"/>
              <a:t>Q:Why do so many people still use p = 0.05?</a:t>
            </a:r>
          </a:p>
          <a:p>
            <a:r>
              <a:rPr lang="en-US" dirty="0"/>
              <a:t>A:Because that’s what they were taught in college or grad school.</a:t>
            </a:r>
          </a:p>
          <a:p>
            <a:endParaRPr lang="en-US" dirty="0"/>
          </a:p>
          <a:p>
            <a:r>
              <a:rPr lang="en-US" dirty="0">
                <a:hlinkClick r:id="rId2"/>
              </a:rPr>
              <a:t>ASA statement</a:t>
            </a:r>
            <a:endParaRPr lang="en-US" dirty="0"/>
          </a:p>
          <a:p>
            <a:pPr>
              <a:buNone/>
            </a:pPr>
            <a:endParaRPr lang="en-US" dirty="0"/>
          </a:p>
          <a:p>
            <a:r>
              <a:rPr lang="en-US" sz="2000" dirty="0"/>
              <a:t>- George Cobb, Professor Emeritus of Mathematics and Statistics - Mt </a:t>
            </a:r>
            <a:r>
              <a:rPr lang="en-US" sz="2000" dirty="0" err="1"/>
              <a:t>Holyhoke</a:t>
            </a:r>
            <a:r>
              <a:rPr lang="en-US" sz="2000" dirty="0"/>
              <a:t> College</a:t>
            </a:r>
          </a:p>
          <a:p>
            <a:endParaRPr lang="en-US" dirty="0"/>
          </a:p>
        </p:txBody>
      </p:sp>
      <p:sp>
        <p:nvSpPr>
          <p:cNvPr id="2" name="Title 1"/>
          <p:cNvSpPr>
            <a:spLocks noGrp="1"/>
          </p:cNvSpPr>
          <p:nvPr>
            <p:ph type="title"/>
          </p:nvPr>
        </p:nvSpPr>
        <p:spPr>
          <a:xfrm>
            <a:off x="168443" y="152718"/>
            <a:ext cx="8895347" cy="1371600"/>
          </a:xfrm>
        </p:spPr>
        <p:txBody>
          <a:bodyPr>
            <a:normAutofit fontScale="90000"/>
          </a:bodyPr>
          <a:lstStyle/>
          <a:p>
            <a:r>
              <a:rPr lang="en-US" dirty="0"/>
              <a:t>American Statistical Association Statement on p-Values</a:t>
            </a:r>
          </a:p>
        </p:txBody>
      </p:sp>
    </p:spTree>
    <p:extLst>
      <p:ext uri="{BB962C8B-B14F-4D97-AF65-F5344CB8AC3E}">
        <p14:creationId xmlns:p14="http://schemas.microsoft.com/office/powerpoint/2010/main" val="413935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_values.png"/>
          <p:cNvPicPr>
            <a:picLocks noGrp="1" noChangeAspect="1"/>
          </p:cNvPicPr>
          <p:nvPr>
            <p:ph idx="1"/>
          </p:nvPr>
        </p:nvPicPr>
        <p:blipFill>
          <a:blip r:embed="rId2" cstate="print"/>
          <a:stretch>
            <a:fillRect/>
          </a:stretch>
        </p:blipFill>
        <p:spPr>
          <a:xfrm>
            <a:off x="4441470" y="1754071"/>
            <a:ext cx="3461459" cy="4878118"/>
          </a:xfrm>
        </p:spPr>
      </p:pic>
      <p:sp>
        <p:nvSpPr>
          <p:cNvPr id="3" name="Title 2"/>
          <p:cNvSpPr>
            <a:spLocks noGrp="1"/>
          </p:cNvSpPr>
          <p:nvPr>
            <p:ph type="title"/>
          </p:nvPr>
        </p:nvSpPr>
        <p:spPr/>
        <p:txBody>
          <a:bodyPr/>
          <a:lstStyle/>
          <a:p>
            <a:r>
              <a:rPr lang="en-US" dirty="0"/>
              <a:t>What is a p-value? </a:t>
            </a:r>
          </a:p>
        </p:txBody>
      </p:sp>
      <p:pic>
        <p:nvPicPr>
          <p:cNvPr id="5" name="Picture 4" descr="hN4lW.png"/>
          <p:cNvPicPr>
            <a:picLocks noChangeAspect="1"/>
          </p:cNvPicPr>
          <p:nvPr/>
        </p:nvPicPr>
        <p:blipFill>
          <a:blip r:embed="rId3" cstate="print"/>
          <a:stretch>
            <a:fillRect/>
          </a:stretch>
        </p:blipFill>
        <p:spPr>
          <a:xfrm>
            <a:off x="685800" y="1810807"/>
            <a:ext cx="3200400" cy="4821382"/>
          </a:xfrm>
          <a:prstGeom prst="rect">
            <a:avLst/>
          </a:prstGeom>
        </p:spPr>
      </p:pic>
    </p:spTree>
    <p:extLst>
      <p:ext uri="{BB962C8B-B14F-4D97-AF65-F5344CB8AC3E}">
        <p14:creationId xmlns:p14="http://schemas.microsoft.com/office/powerpoint/2010/main" val="233401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lstStyle/>
          <a:p>
            <a:r>
              <a:rPr lang="en-US" dirty="0" err="1"/>
              <a:t>RecaLl</a:t>
            </a:r>
            <a:r>
              <a:rPr lang="en-US" dirty="0"/>
              <a:t>: Normal Distribution</a:t>
            </a:r>
          </a:p>
        </p:txBody>
      </p:sp>
      <p:sp>
        <p:nvSpPr>
          <p:cNvPr id="3" name="Content Placeholder 2"/>
          <p:cNvSpPr>
            <a:spLocks noGrp="1"/>
          </p:cNvSpPr>
          <p:nvPr>
            <p:ph idx="1"/>
          </p:nvPr>
        </p:nvSpPr>
        <p:spPr>
          <a:xfrm>
            <a:off x="4527029" y="2093975"/>
            <a:ext cx="4436377" cy="4022011"/>
          </a:xfrm>
        </p:spPr>
        <p:txBody>
          <a:bodyPr>
            <a:normAutofit/>
          </a:bodyPr>
          <a:lstStyle/>
          <a:p>
            <a:r>
              <a:rPr lang="en-US" dirty="0"/>
              <a:t>99.7% values will fall within 3 standard deviations (around the mean) </a:t>
            </a:r>
          </a:p>
          <a:p>
            <a:pPr lvl="1"/>
            <a:r>
              <a:rPr lang="en-US" dirty="0"/>
              <a:t>95% for 2 standard deviations; 68% for 1</a:t>
            </a:r>
          </a:p>
          <a:p>
            <a:r>
              <a:rPr lang="en-US" b="1" dirty="0"/>
              <a:t>Central Limit Theorem</a:t>
            </a:r>
            <a:r>
              <a:rPr lang="en-US" dirty="0"/>
              <a:t>: As sample size approaches infinity, distribution of sample means will follow a normal distribution irrespective of the original distribution</a:t>
            </a:r>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pic>
        <p:nvPicPr>
          <p:cNvPr id="1026" name="Picture 2" descr="orma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594" y="2093975"/>
            <a:ext cx="4182256" cy="290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000" dirty="0"/>
              <a:t>The </a:t>
            </a:r>
            <a:r>
              <a:rPr lang="en-US" sz="2000" i="1" dirty="0"/>
              <a:t>p</a:t>
            </a:r>
            <a:r>
              <a:rPr lang="en-US" sz="2000" dirty="0"/>
              <a:t>-value is </a:t>
            </a:r>
            <a:r>
              <a:rPr lang="en-US" sz="2000" i="1" dirty="0"/>
              <a:t>not</a:t>
            </a:r>
            <a:r>
              <a:rPr lang="en-US" sz="2000" dirty="0"/>
              <a:t> the probability that the null hypothesis is true or the probability that the alternative hypothesis is false. It is not connected to either. </a:t>
            </a:r>
          </a:p>
          <a:p>
            <a:r>
              <a:rPr lang="en-US" sz="2000" dirty="0"/>
              <a:t>The </a:t>
            </a:r>
            <a:r>
              <a:rPr lang="en-US" sz="2000" i="1" dirty="0"/>
              <a:t>p</a:t>
            </a:r>
            <a:r>
              <a:rPr lang="en-US" sz="2000" dirty="0"/>
              <a:t>-value is </a:t>
            </a:r>
            <a:r>
              <a:rPr lang="en-US" sz="2000" i="1" dirty="0"/>
              <a:t>not</a:t>
            </a:r>
            <a:r>
              <a:rPr lang="en-US" sz="2000" dirty="0"/>
              <a:t> the probability that a finding is "merely a fluke." </a:t>
            </a:r>
          </a:p>
          <a:p>
            <a:r>
              <a:rPr lang="en-US" sz="2000" dirty="0"/>
              <a:t>The </a:t>
            </a:r>
            <a:r>
              <a:rPr lang="en-US" sz="2000" i="1" dirty="0"/>
              <a:t>p</a:t>
            </a:r>
            <a:r>
              <a:rPr lang="en-US" sz="2000" dirty="0"/>
              <a:t>-value is </a:t>
            </a:r>
            <a:r>
              <a:rPr lang="en-US" sz="2000" i="1" dirty="0"/>
              <a:t>not</a:t>
            </a:r>
            <a:r>
              <a:rPr lang="en-US" sz="2000" dirty="0"/>
              <a:t> the probability of falsely rejecting the null hypothesis. </a:t>
            </a:r>
          </a:p>
          <a:p>
            <a:r>
              <a:rPr lang="en-US" sz="2000" dirty="0"/>
              <a:t>The </a:t>
            </a:r>
            <a:r>
              <a:rPr lang="en-US" sz="2000" i="1" dirty="0"/>
              <a:t>p</a:t>
            </a:r>
            <a:r>
              <a:rPr lang="en-US" sz="2000" dirty="0"/>
              <a:t>-value is </a:t>
            </a:r>
            <a:r>
              <a:rPr lang="en-US" sz="2000" i="1" dirty="0"/>
              <a:t>not</a:t>
            </a:r>
            <a:r>
              <a:rPr lang="en-US" sz="2000" dirty="0"/>
              <a:t> the probability that replicating the experiment would yield the same conclusion.</a:t>
            </a:r>
          </a:p>
          <a:p>
            <a:r>
              <a:rPr lang="en-US" sz="2000" dirty="0"/>
              <a:t>The significance level, such as 0.05, is not determined by the </a:t>
            </a:r>
            <a:r>
              <a:rPr lang="en-US" sz="2000" i="1" dirty="0"/>
              <a:t>p</a:t>
            </a:r>
            <a:r>
              <a:rPr lang="en-US" sz="2000" dirty="0"/>
              <a:t>-value. </a:t>
            </a:r>
          </a:p>
          <a:p>
            <a:r>
              <a:rPr lang="en-US" sz="2000" dirty="0"/>
              <a:t>The </a:t>
            </a:r>
            <a:r>
              <a:rPr lang="en-US" sz="2000" i="1" dirty="0"/>
              <a:t>p</a:t>
            </a:r>
            <a:r>
              <a:rPr lang="en-US" sz="2000" dirty="0"/>
              <a:t>-value does not indicate the size or importance of the observed effect. </a:t>
            </a:r>
          </a:p>
          <a:p>
            <a:r>
              <a:rPr lang="en-US" sz="2000" dirty="0">
                <a:hlinkClick r:id="rId2"/>
              </a:rPr>
              <a:t>Misconceptions about p-value has its own Wikipedia page</a:t>
            </a:r>
            <a:endParaRPr lang="en-US" sz="2000" dirty="0"/>
          </a:p>
          <a:p>
            <a:endParaRPr lang="en-US" sz="2000" dirty="0"/>
          </a:p>
        </p:txBody>
      </p:sp>
      <p:sp>
        <p:nvSpPr>
          <p:cNvPr id="3" name="Title 2"/>
          <p:cNvSpPr>
            <a:spLocks noGrp="1"/>
          </p:cNvSpPr>
          <p:nvPr>
            <p:ph type="title"/>
          </p:nvPr>
        </p:nvSpPr>
        <p:spPr/>
        <p:txBody>
          <a:bodyPr>
            <a:normAutofit/>
          </a:bodyPr>
          <a:lstStyle/>
          <a:p>
            <a:r>
              <a:rPr lang="en-US" dirty="0"/>
              <a:t>Misconceptions about the p-value</a:t>
            </a:r>
          </a:p>
        </p:txBody>
      </p:sp>
    </p:spTree>
    <p:extLst>
      <p:ext uri="{BB962C8B-B14F-4D97-AF65-F5344CB8AC3E}">
        <p14:creationId xmlns:p14="http://schemas.microsoft.com/office/powerpoint/2010/main" val="296240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Informally, a p-value is the probability under a specified statistical model that a statistical summary of the data (e.g., the sample mean difference between two compared groups) would be equal to or more extreme than its observed value.</a:t>
            </a:r>
          </a:p>
          <a:p>
            <a:endParaRPr lang="en-US" dirty="0"/>
          </a:p>
        </p:txBody>
      </p:sp>
      <p:sp>
        <p:nvSpPr>
          <p:cNvPr id="2" name="Title 1"/>
          <p:cNvSpPr>
            <a:spLocks noGrp="1"/>
          </p:cNvSpPr>
          <p:nvPr>
            <p:ph type="title"/>
          </p:nvPr>
        </p:nvSpPr>
        <p:spPr/>
        <p:txBody>
          <a:bodyPr/>
          <a:lstStyle/>
          <a:p>
            <a:r>
              <a:rPr lang="en-US" dirty="0"/>
              <a:t>What is a p-value?</a:t>
            </a:r>
          </a:p>
        </p:txBody>
      </p:sp>
    </p:spTree>
    <p:extLst>
      <p:ext uri="{BB962C8B-B14F-4D97-AF65-F5344CB8AC3E}">
        <p14:creationId xmlns:p14="http://schemas.microsoft.com/office/powerpoint/2010/main" val="28360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P-values can indicate how incompatible the data are with a specified statistical model.</a:t>
            </a:r>
          </a:p>
          <a:p>
            <a:pPr>
              <a:buNone/>
            </a:pPr>
            <a:endParaRPr lang="en-US" b="1" dirty="0"/>
          </a:p>
          <a:p>
            <a:r>
              <a:rPr lang="en-US" sz="2400" dirty="0"/>
              <a:t>The smaller the p-value, the greater the statistical incompatibility of the data with the null hypothesis, if the underlying assumptions used to calculate the p-value hold. </a:t>
            </a:r>
          </a:p>
          <a:p>
            <a:endParaRPr lang="en-US" sz="2400" dirty="0"/>
          </a:p>
          <a:p>
            <a:r>
              <a:rPr lang="en-US" sz="2400" dirty="0"/>
              <a:t>This incompatibility can be interpreted as casting doubt on or providing evidence against the null hypothesis or the underlying assumptions.</a:t>
            </a:r>
          </a:p>
        </p:txBody>
      </p:sp>
      <p:sp>
        <p:nvSpPr>
          <p:cNvPr id="2" name="Title 1"/>
          <p:cNvSpPr>
            <a:spLocks noGrp="1"/>
          </p:cNvSpPr>
          <p:nvPr>
            <p:ph type="title"/>
          </p:nvPr>
        </p:nvSpPr>
        <p:spPr/>
        <p:txBody>
          <a:bodyPr/>
          <a:lstStyle/>
          <a:p>
            <a:r>
              <a:rPr lang="en-US" dirty="0"/>
              <a:t>Principle 1</a:t>
            </a:r>
          </a:p>
        </p:txBody>
      </p:sp>
    </p:spTree>
    <p:extLst>
      <p:ext uri="{BB962C8B-B14F-4D97-AF65-F5344CB8AC3E}">
        <p14:creationId xmlns:p14="http://schemas.microsoft.com/office/powerpoint/2010/main" val="5085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P-values do not measure the probability that the studied hypothesis is true, or the probability that the data were produced by random chance alone.</a:t>
            </a:r>
            <a:br>
              <a:rPr lang="en-US" dirty="0"/>
            </a:br>
            <a:endParaRPr lang="en-US" dirty="0"/>
          </a:p>
          <a:p>
            <a:r>
              <a:rPr lang="en-US" dirty="0"/>
              <a:t>The p-value is a statement about data in relation to a specified hypothetical explanation, and is not a statement about the explanation itself.</a:t>
            </a:r>
          </a:p>
        </p:txBody>
      </p:sp>
      <p:sp>
        <p:nvSpPr>
          <p:cNvPr id="2" name="Title 1"/>
          <p:cNvSpPr>
            <a:spLocks noGrp="1"/>
          </p:cNvSpPr>
          <p:nvPr>
            <p:ph type="title"/>
          </p:nvPr>
        </p:nvSpPr>
        <p:spPr/>
        <p:txBody>
          <a:bodyPr/>
          <a:lstStyle/>
          <a:p>
            <a:r>
              <a:rPr lang="en-US" dirty="0"/>
              <a:t>Principle 2</a:t>
            </a:r>
          </a:p>
        </p:txBody>
      </p:sp>
    </p:spTree>
    <p:extLst>
      <p:ext uri="{BB962C8B-B14F-4D97-AF65-F5344CB8AC3E}">
        <p14:creationId xmlns:p14="http://schemas.microsoft.com/office/powerpoint/2010/main" val="367281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800" dirty="0"/>
          </a:p>
          <a:p>
            <a:endParaRPr lang="en-US" sz="2800" dirty="0"/>
          </a:p>
          <a:p>
            <a:r>
              <a:rPr lang="en-US" sz="2800" dirty="0"/>
              <a:t>p-value is not </a:t>
            </a:r>
            <a:br>
              <a:rPr lang="en-US" sz="2800" dirty="0"/>
            </a:br>
            <a:r>
              <a:rPr lang="en-US" sz="2800" b="1" dirty="0"/>
              <a:t>P(Ho is true | getting data this extreme)</a:t>
            </a:r>
          </a:p>
          <a:p>
            <a:pPr>
              <a:buNone/>
            </a:pPr>
            <a:endParaRPr lang="en-US" sz="2800" dirty="0"/>
          </a:p>
          <a:p>
            <a:r>
              <a:rPr lang="en-US" sz="2800" dirty="0"/>
              <a:t>p-value is </a:t>
            </a:r>
            <a:br>
              <a:rPr lang="en-US" sz="2800" dirty="0"/>
            </a:br>
            <a:r>
              <a:rPr lang="en-US" sz="2800" b="1" dirty="0"/>
              <a:t>P(getting data this extreme | Ho is true)</a:t>
            </a:r>
          </a:p>
        </p:txBody>
      </p:sp>
      <p:sp>
        <p:nvSpPr>
          <p:cNvPr id="2" name="Title 1"/>
          <p:cNvSpPr>
            <a:spLocks noGrp="1"/>
          </p:cNvSpPr>
          <p:nvPr>
            <p:ph type="title"/>
          </p:nvPr>
        </p:nvSpPr>
        <p:spPr/>
        <p:txBody>
          <a:bodyPr>
            <a:normAutofit fontScale="90000"/>
          </a:bodyPr>
          <a:lstStyle/>
          <a:p>
            <a:r>
              <a:rPr lang="en-US" dirty="0"/>
              <a:t>Principle 2 – Don’t flip the conditionality</a:t>
            </a:r>
          </a:p>
        </p:txBody>
      </p:sp>
    </p:spTree>
    <p:extLst>
      <p:ext uri="{BB962C8B-B14F-4D97-AF65-F5344CB8AC3E}">
        <p14:creationId xmlns:p14="http://schemas.microsoft.com/office/powerpoint/2010/main" val="16877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2404872"/>
          </a:xfrm>
        </p:spPr>
        <p:txBody>
          <a:bodyPr/>
          <a:lstStyle/>
          <a:p>
            <a:r>
              <a:rPr lang="en-US" dirty="0"/>
              <a:t>Suppose there is a 5% probability that a research hypothesis (Ha) is true (prior).</a:t>
            </a:r>
          </a:p>
          <a:p>
            <a:r>
              <a:rPr lang="en-US" dirty="0"/>
              <a:t>You conduct the test with 90% power.</a:t>
            </a:r>
          </a:p>
          <a:p>
            <a:r>
              <a:rPr lang="en-US" dirty="0"/>
              <a:t>The p-value of the test is 0.04</a:t>
            </a:r>
          </a:p>
          <a:p>
            <a:r>
              <a:rPr lang="en-US" dirty="0"/>
              <a:t>Using </a:t>
            </a:r>
            <a:r>
              <a:rPr lang="en-US" dirty="0" err="1"/>
              <a:t>Bayes</a:t>
            </a:r>
            <a:r>
              <a:rPr lang="en-US" dirty="0"/>
              <a:t>’ Rule: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Illustrative Example (Bayesian)</a:t>
            </a:r>
          </a:p>
        </p:txBody>
      </p:sp>
      <p:graphicFrame>
        <p:nvGraphicFramePr>
          <p:cNvPr id="5" name="Object 4"/>
          <p:cNvGraphicFramePr>
            <a:graphicFrameLocks noChangeAspect="1"/>
          </p:cNvGraphicFramePr>
          <p:nvPr/>
        </p:nvGraphicFramePr>
        <p:xfrm>
          <a:off x="914399" y="3886200"/>
          <a:ext cx="6755027" cy="1219200"/>
        </p:xfrm>
        <a:graphic>
          <a:graphicData uri="http://schemas.openxmlformats.org/presentationml/2006/ole">
            <mc:AlternateContent xmlns:mc="http://schemas.openxmlformats.org/markup-compatibility/2006">
              <mc:Choice xmlns:v="urn:schemas-microsoft-com:vml" Requires="v">
                <p:oleObj spid="_x0000_s50183" name="Equation" r:id="rId3" imgW="2603160" imgH="469800" progId="Equation.DSMT4">
                  <p:embed/>
                </p:oleObj>
              </mc:Choice>
              <mc:Fallback>
                <p:oleObj name="Equation" r:id="rId3" imgW="2603160" imgH="4698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886200"/>
                        <a:ext cx="6755027"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06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b="1" dirty="0"/>
              <a:t>Scientific conclusions and business or policy decisions should not be based only on whether a p-value passes a specific threshold</a:t>
            </a:r>
            <a:br>
              <a:rPr lang="en-US" sz="2400" dirty="0"/>
            </a:br>
            <a:endParaRPr lang="en-US" sz="2400" dirty="0"/>
          </a:p>
          <a:p>
            <a:r>
              <a:rPr lang="en-US" sz="2000" dirty="0"/>
              <a:t>A conclusion does not immediately become “true” on one side of the divide and “false” on the other.</a:t>
            </a:r>
            <a:br>
              <a:rPr lang="en-US" sz="2000" dirty="0"/>
            </a:br>
            <a:endParaRPr lang="en-US" sz="2000" dirty="0"/>
          </a:p>
          <a:p>
            <a:r>
              <a:rPr lang="en-US" sz="2000" dirty="0"/>
              <a:t>Researchers should bring </a:t>
            </a:r>
            <a:r>
              <a:rPr lang="en-US" sz="2000" b="1" dirty="0"/>
              <a:t>many contextual factors </a:t>
            </a:r>
            <a:r>
              <a:rPr lang="en-US" sz="2000" dirty="0"/>
              <a:t>into play to derive scientific inferences, including the design of a study, the quality of the measurements, the external evidence for the phenomenon under study, and the validity of assumptions that underlie the data analysis. </a:t>
            </a:r>
          </a:p>
        </p:txBody>
      </p:sp>
      <p:sp>
        <p:nvSpPr>
          <p:cNvPr id="2" name="Title 1"/>
          <p:cNvSpPr>
            <a:spLocks noGrp="1"/>
          </p:cNvSpPr>
          <p:nvPr>
            <p:ph type="title"/>
          </p:nvPr>
        </p:nvSpPr>
        <p:spPr/>
        <p:txBody>
          <a:bodyPr/>
          <a:lstStyle/>
          <a:p>
            <a:r>
              <a:rPr lang="en-US" dirty="0"/>
              <a:t>Principle 3</a:t>
            </a:r>
          </a:p>
        </p:txBody>
      </p:sp>
    </p:spTree>
    <p:extLst>
      <p:ext uri="{BB962C8B-B14F-4D97-AF65-F5344CB8AC3E}">
        <p14:creationId xmlns:p14="http://schemas.microsoft.com/office/powerpoint/2010/main" val="11328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Proper inference requires full reporting and transparency</a:t>
            </a:r>
          </a:p>
          <a:p>
            <a:r>
              <a:rPr lang="en-US" sz="2400" dirty="0"/>
              <a:t>p-values and related analyses should not be reported selectively.</a:t>
            </a:r>
          </a:p>
          <a:p>
            <a:r>
              <a:rPr lang="en-US" sz="2200" dirty="0"/>
              <a:t>Cherry picking promising findings, also known by such terms as data dredging, significance chasing, significance questing, selective inference, and </a:t>
            </a:r>
            <a:br>
              <a:rPr lang="en-US" sz="2200" dirty="0"/>
            </a:br>
            <a:r>
              <a:rPr lang="en-US" sz="2200" dirty="0"/>
              <a:t>“p-hacking,” leads to a spurious excess of statistically significant results in the published literature and should be vigorously avoided.</a:t>
            </a:r>
          </a:p>
          <a:p>
            <a:r>
              <a:rPr lang="en-US" sz="2000" dirty="0">
                <a:hlinkClick r:id="rId2"/>
              </a:rPr>
              <a:t>Example of p-hacking (from </a:t>
            </a:r>
            <a:r>
              <a:rPr lang="en-US" sz="2000" dirty="0" err="1">
                <a:hlinkClick r:id="rId2"/>
              </a:rPr>
              <a:t>xkcd</a:t>
            </a:r>
            <a:r>
              <a:rPr lang="en-US" sz="2000" dirty="0">
                <a:hlinkClick r:id="rId2"/>
              </a:rPr>
              <a:t>)</a:t>
            </a:r>
            <a:endParaRPr lang="en-US" sz="2000" dirty="0"/>
          </a:p>
          <a:p>
            <a:endParaRPr lang="en-US" sz="2200" dirty="0"/>
          </a:p>
        </p:txBody>
      </p:sp>
      <p:sp>
        <p:nvSpPr>
          <p:cNvPr id="3" name="Title 2"/>
          <p:cNvSpPr>
            <a:spLocks noGrp="1"/>
          </p:cNvSpPr>
          <p:nvPr>
            <p:ph type="title"/>
          </p:nvPr>
        </p:nvSpPr>
        <p:spPr/>
        <p:txBody>
          <a:bodyPr/>
          <a:lstStyle/>
          <a:p>
            <a:r>
              <a:rPr lang="en-US" dirty="0"/>
              <a:t>Principle 4</a:t>
            </a:r>
          </a:p>
        </p:txBody>
      </p:sp>
    </p:spTree>
    <p:extLst>
      <p:ext uri="{BB962C8B-B14F-4D97-AF65-F5344CB8AC3E}">
        <p14:creationId xmlns:p14="http://schemas.microsoft.com/office/powerpoint/2010/main" val="127100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t>A p-value, or statistical significance, does not measure the size of an effect or the importance of a result.</a:t>
            </a:r>
          </a:p>
          <a:p>
            <a:endParaRPr lang="en-US" b="1" dirty="0"/>
          </a:p>
          <a:p>
            <a:r>
              <a:rPr lang="en-US" sz="2400" dirty="0"/>
              <a:t>Statistical significance is not equivalent to scientific, human, or economic significance.</a:t>
            </a:r>
          </a:p>
          <a:p>
            <a:endParaRPr lang="en-US" sz="2400" dirty="0"/>
          </a:p>
          <a:p>
            <a:r>
              <a:rPr lang="en-US" sz="2400" dirty="0"/>
              <a:t>Smaller p-values do not necessarily imply the presence of larger or more important effects, and larger p-values do not imply a lack of importance or even lack of effect.</a:t>
            </a:r>
          </a:p>
          <a:p>
            <a:endParaRPr lang="en-US" sz="2400" dirty="0"/>
          </a:p>
          <a:p>
            <a:r>
              <a:rPr lang="en-US" sz="2400" dirty="0">
                <a:hlinkClick r:id="rId2"/>
              </a:rPr>
              <a:t>Some research journals no longer look at p-values, but instead look at effect sizes.</a:t>
            </a:r>
            <a:endParaRPr lang="en-US" sz="2400" dirty="0"/>
          </a:p>
        </p:txBody>
      </p:sp>
      <p:sp>
        <p:nvSpPr>
          <p:cNvPr id="3" name="Title 2"/>
          <p:cNvSpPr>
            <a:spLocks noGrp="1"/>
          </p:cNvSpPr>
          <p:nvPr>
            <p:ph type="title"/>
          </p:nvPr>
        </p:nvSpPr>
        <p:spPr/>
        <p:txBody>
          <a:bodyPr/>
          <a:lstStyle/>
          <a:p>
            <a:r>
              <a:rPr lang="en-US" dirty="0"/>
              <a:t>Principle 5</a:t>
            </a:r>
          </a:p>
        </p:txBody>
      </p:sp>
    </p:spTree>
    <p:extLst>
      <p:ext uri="{BB962C8B-B14F-4D97-AF65-F5344CB8AC3E}">
        <p14:creationId xmlns:p14="http://schemas.microsoft.com/office/powerpoint/2010/main" val="106586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By itself, a p-value does not provide a good measure of evidence regarding a model or hypothesis.</a:t>
            </a:r>
          </a:p>
          <a:p>
            <a:r>
              <a:rPr lang="en-US" sz="2400" dirty="0"/>
              <a:t>Researchers should recognize that a p-value without context or other evidence provides limited information.</a:t>
            </a:r>
          </a:p>
          <a:p>
            <a:r>
              <a:rPr lang="en-US" sz="2400" dirty="0"/>
              <a:t>A relatively large p-value does not imply evidence in favor of the null hypothesis; many other hypotheses may be equally or more consistent with the observed data.</a:t>
            </a:r>
          </a:p>
          <a:p>
            <a:endParaRPr lang="en-US" b="1" dirty="0"/>
          </a:p>
        </p:txBody>
      </p:sp>
      <p:sp>
        <p:nvSpPr>
          <p:cNvPr id="3" name="Title 2"/>
          <p:cNvSpPr>
            <a:spLocks noGrp="1"/>
          </p:cNvSpPr>
          <p:nvPr>
            <p:ph type="title"/>
          </p:nvPr>
        </p:nvSpPr>
        <p:spPr>
          <a:xfrm>
            <a:off x="533400" y="304800"/>
            <a:ext cx="8229600" cy="1143000"/>
          </a:xfrm>
        </p:spPr>
        <p:txBody>
          <a:bodyPr/>
          <a:lstStyle/>
          <a:p>
            <a:r>
              <a:rPr lang="en-US" dirty="0"/>
              <a:t>Principle 6</a:t>
            </a:r>
          </a:p>
        </p:txBody>
      </p:sp>
    </p:spTree>
    <p:extLst>
      <p:ext uri="{BB962C8B-B14F-4D97-AF65-F5344CB8AC3E}">
        <p14:creationId xmlns:p14="http://schemas.microsoft.com/office/powerpoint/2010/main" val="12294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p:txBody>
          <a:bodyPr/>
          <a:lstStyle/>
          <a:p>
            <a:r>
              <a:rPr lang="en-US" dirty="0"/>
              <a:t>Accepting or rejecting a </a:t>
            </a:r>
            <a:r>
              <a:rPr lang="en-US" dirty="0">
                <a:solidFill>
                  <a:schemeClr val="tx2"/>
                </a:solidFill>
              </a:rPr>
              <a:t>statistical hypothesis about a population</a:t>
            </a:r>
          </a:p>
          <a:p>
            <a:endParaRPr lang="en-US" dirty="0"/>
          </a:p>
          <a:p>
            <a:r>
              <a:rPr lang="en-US" dirty="0"/>
              <a:t>H_0: null hypothesis, and H_1: the alternative hypothesis </a:t>
            </a:r>
          </a:p>
          <a:p>
            <a:pPr lvl="1"/>
            <a:r>
              <a:rPr lang="en-US" dirty="0"/>
              <a:t>Mutually exclusive and exhaustive</a:t>
            </a:r>
          </a:p>
          <a:p>
            <a:pPr lvl="1"/>
            <a:r>
              <a:rPr lang="en-US" dirty="0"/>
              <a:t>H_0 can never be proven to be true, but can be rejected</a:t>
            </a:r>
          </a:p>
          <a:p>
            <a:pPr lvl="1"/>
            <a:r>
              <a:rPr lang="en-US" dirty="0"/>
              <a:t>Sometimes don’t have H_1 at all (Fisher’s test)</a:t>
            </a:r>
          </a:p>
          <a:p>
            <a:r>
              <a:rPr lang="en-US" dirty="0"/>
              <a:t>Statistical significance: probability that the result is not due to chance</a:t>
            </a:r>
          </a:p>
          <a:p>
            <a:r>
              <a:rPr lang="en-US" dirty="0"/>
              <a:t>Example: Deciding if a coin is fair</a:t>
            </a:r>
          </a:p>
          <a:p>
            <a:pPr lvl="1"/>
            <a:r>
              <a:rPr lang="en-US" dirty="0"/>
              <a:t>http://20bits.com/article/hypothesis-testing-the-basics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345509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Methods that emphasize estimation over testing, such as confidence, credibility, or prediction intervals</a:t>
            </a:r>
          </a:p>
          <a:p>
            <a:r>
              <a:rPr lang="en-US" dirty="0"/>
              <a:t>Bayesian methods</a:t>
            </a:r>
          </a:p>
          <a:p>
            <a:r>
              <a:rPr lang="en-US" dirty="0"/>
              <a:t>Alternative measures of evidence, such as likelihood ratios or </a:t>
            </a:r>
            <a:r>
              <a:rPr lang="en-US" dirty="0" err="1"/>
              <a:t>Bayes</a:t>
            </a:r>
            <a:r>
              <a:rPr lang="en-US" dirty="0"/>
              <a:t> Factors</a:t>
            </a:r>
          </a:p>
          <a:p>
            <a:r>
              <a:rPr lang="en-US" dirty="0"/>
              <a:t>Other approaches such as decision-theoretic modeling and false discovery rates</a:t>
            </a:r>
          </a:p>
        </p:txBody>
      </p:sp>
      <p:sp>
        <p:nvSpPr>
          <p:cNvPr id="3" name="Title 2"/>
          <p:cNvSpPr>
            <a:spLocks noGrp="1"/>
          </p:cNvSpPr>
          <p:nvPr>
            <p:ph type="title"/>
          </p:nvPr>
        </p:nvSpPr>
        <p:spPr/>
        <p:txBody>
          <a:bodyPr/>
          <a:lstStyle/>
          <a:p>
            <a:r>
              <a:rPr lang="en-US" dirty="0"/>
              <a:t>Other Approaches</a:t>
            </a:r>
          </a:p>
        </p:txBody>
      </p:sp>
    </p:spTree>
    <p:extLst>
      <p:ext uri="{BB962C8B-B14F-4D97-AF65-F5344CB8AC3E}">
        <p14:creationId xmlns:p14="http://schemas.microsoft.com/office/powerpoint/2010/main" val="40590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False-Positives are Easy </a:t>
            </a:r>
            <a:endParaRPr lang="en-US" dirty="0"/>
          </a:p>
        </p:txBody>
      </p:sp>
      <p:sp>
        <p:nvSpPr>
          <p:cNvPr id="3" name="Content Placeholder 2"/>
          <p:cNvSpPr>
            <a:spLocks noGrp="1"/>
          </p:cNvSpPr>
          <p:nvPr>
            <p:ph idx="1"/>
          </p:nvPr>
        </p:nvSpPr>
        <p:spPr/>
        <p:txBody>
          <a:bodyPr>
            <a:normAutofit/>
          </a:bodyPr>
          <a:lstStyle/>
          <a:p>
            <a:r>
              <a:rPr lang="en-US" dirty="0"/>
              <a:t>It is common practice in all sciences to report less than everything. </a:t>
            </a:r>
          </a:p>
          <a:p>
            <a:pPr lvl="1"/>
            <a:r>
              <a:rPr lang="en-US" dirty="0"/>
              <a:t>So people only report the good stuff. We call this </a:t>
            </a:r>
            <a:r>
              <a:rPr lang="en-US" i="1" dirty="0"/>
              <a:t>p</a:t>
            </a:r>
            <a:r>
              <a:rPr lang="en-US" dirty="0"/>
              <a:t>-Hacking. </a:t>
            </a:r>
          </a:p>
          <a:p>
            <a:pPr lvl="1"/>
            <a:r>
              <a:rPr lang="en-US" dirty="0"/>
              <a:t>Accordingly, what we see is too “good” to be true. </a:t>
            </a:r>
          </a:p>
          <a:p>
            <a:pPr lvl="1"/>
            <a:endParaRPr lang="en-US" dirty="0"/>
          </a:p>
          <a:p>
            <a:r>
              <a:rPr lang="en-US" dirty="0"/>
              <a:t>We identify six ways in which people do that. </a:t>
            </a: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spTree>
    <p:extLst>
      <p:ext uri="{BB962C8B-B14F-4D97-AF65-F5344CB8AC3E}">
        <p14:creationId xmlns:p14="http://schemas.microsoft.com/office/powerpoint/2010/main" val="37326417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Six Ways to p-Hack </a:t>
            </a:r>
            <a:endParaRPr lang="en-US" dirty="0"/>
          </a:p>
        </p:txBody>
      </p:sp>
      <p:sp>
        <p:nvSpPr>
          <p:cNvPr id="3" name="Content Placeholder 2"/>
          <p:cNvSpPr>
            <a:spLocks noGrp="1"/>
          </p:cNvSpPr>
          <p:nvPr>
            <p:ph idx="1"/>
          </p:nvPr>
        </p:nvSpPr>
        <p:spPr/>
        <p:txBody>
          <a:bodyPr>
            <a:normAutofit/>
          </a:bodyPr>
          <a:lstStyle/>
          <a:p>
            <a:r>
              <a:rPr lang="en-US" dirty="0"/>
              <a:t>Stop collecting data once </a:t>
            </a:r>
            <a:r>
              <a:rPr lang="en-US" i="1" dirty="0"/>
              <a:t>p</a:t>
            </a:r>
            <a:r>
              <a:rPr lang="en-US" dirty="0"/>
              <a:t>&lt;.05 </a:t>
            </a:r>
          </a:p>
          <a:p>
            <a:r>
              <a:rPr lang="en-US" dirty="0"/>
              <a:t>Analyze many </a:t>
            </a:r>
            <a:r>
              <a:rPr lang="en-US" dirty="0" err="1"/>
              <a:t>measures,but</a:t>
            </a:r>
            <a:r>
              <a:rPr lang="en-US" dirty="0"/>
              <a:t> report only those with </a:t>
            </a:r>
            <a:r>
              <a:rPr lang="en-US" i="1" dirty="0"/>
              <a:t>p</a:t>
            </a:r>
            <a:r>
              <a:rPr lang="en-US" dirty="0"/>
              <a:t>&lt;.05. </a:t>
            </a:r>
          </a:p>
          <a:p>
            <a:r>
              <a:rPr lang="en-US" dirty="0"/>
              <a:t>Collect and analyze many conditions, but only report those with </a:t>
            </a:r>
            <a:r>
              <a:rPr lang="en-US" i="1" dirty="0"/>
              <a:t>p</a:t>
            </a:r>
            <a:r>
              <a:rPr lang="en-US" dirty="0"/>
              <a:t>&lt;.05. </a:t>
            </a:r>
          </a:p>
          <a:p>
            <a:r>
              <a:rPr lang="en-US" dirty="0"/>
              <a:t>Use covariates to get </a:t>
            </a:r>
            <a:r>
              <a:rPr lang="en-US" i="1" dirty="0"/>
              <a:t>p </a:t>
            </a:r>
            <a:r>
              <a:rPr lang="en-US" dirty="0"/>
              <a:t>&lt; .05. </a:t>
            </a:r>
          </a:p>
          <a:p>
            <a:r>
              <a:rPr lang="en-US" dirty="0"/>
              <a:t>Exclude participants to get </a:t>
            </a:r>
            <a:r>
              <a:rPr lang="en-US" i="1" dirty="0"/>
              <a:t>p</a:t>
            </a:r>
            <a:r>
              <a:rPr lang="en-US" dirty="0"/>
              <a:t>&lt;.05. </a:t>
            </a:r>
          </a:p>
          <a:p>
            <a:r>
              <a:rPr lang="en-US" dirty="0"/>
              <a:t>Transform the data to get </a:t>
            </a:r>
            <a:r>
              <a:rPr lang="en-US" i="1" dirty="0"/>
              <a:t>p</a:t>
            </a:r>
            <a:r>
              <a:rPr lang="en-US" dirty="0"/>
              <a:t>&lt;.05. </a:t>
            </a:r>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1843374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OK, but does that matter very much? </a:t>
            </a:r>
            <a:endParaRPr lang="en-US" dirty="0"/>
          </a:p>
        </p:txBody>
      </p:sp>
      <p:sp>
        <p:nvSpPr>
          <p:cNvPr id="3" name="Content Placeholder 2"/>
          <p:cNvSpPr>
            <a:spLocks noGrp="1"/>
          </p:cNvSpPr>
          <p:nvPr>
            <p:ph idx="1"/>
          </p:nvPr>
        </p:nvSpPr>
        <p:spPr/>
        <p:txBody>
          <a:bodyPr>
            <a:normAutofit/>
          </a:bodyPr>
          <a:lstStyle/>
          <a:p>
            <a:r>
              <a:rPr lang="en-US" dirty="0"/>
              <a:t>As a field we have agreed on </a:t>
            </a:r>
            <a:r>
              <a:rPr lang="en-US" i="1" dirty="0"/>
              <a:t>p</a:t>
            </a:r>
            <a:r>
              <a:rPr lang="en-US" dirty="0"/>
              <a:t>&lt;.05. (i.e., a 5% false positive rate). </a:t>
            </a:r>
          </a:p>
          <a:p>
            <a:r>
              <a:rPr lang="en-US" dirty="0"/>
              <a:t>If we allow p-hacking, then that false positive rate is actually 61%. </a:t>
            </a:r>
          </a:p>
          <a:p>
            <a:r>
              <a:rPr lang="en-US" dirty="0"/>
              <a:t>Conclusion: p-hacking is a potential catastrophe to scientific inference. </a:t>
            </a:r>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3734319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p:txBody>
          <a:bodyPr>
            <a:normAutofit/>
          </a:bodyPr>
          <a:lstStyle/>
          <a:p>
            <a:r>
              <a:rPr lang="en-US" sz="2400" dirty="0"/>
              <a:t>Solution 1:</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spTree>
    <p:extLst>
      <p:ext uri="{BB962C8B-B14F-4D97-AF65-F5344CB8AC3E}">
        <p14:creationId xmlns:p14="http://schemas.microsoft.com/office/powerpoint/2010/main" val="980476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a:xfrm>
            <a:off x="685800" y="1642437"/>
            <a:ext cx="7772400" cy="4050792"/>
          </a:xfrm>
        </p:spPr>
        <p:txBody>
          <a:bodyPr>
            <a:normAutofit/>
          </a:bodyPr>
          <a:lstStyle/>
          <a:p>
            <a:r>
              <a:rPr lang="en-US" sz="2400" dirty="0"/>
              <a:t>Solution 2:</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85</a:t>
            </a:fld>
            <a:endParaRPr lang="en-US"/>
          </a:p>
        </p:txBody>
      </p:sp>
      <p:pic>
        <p:nvPicPr>
          <p:cNvPr id="5" name="Picture 4"/>
          <p:cNvPicPr>
            <a:picLocks noChangeAspect="1"/>
          </p:cNvPicPr>
          <p:nvPr/>
        </p:nvPicPr>
        <p:blipFill>
          <a:blip r:embed="rId3"/>
          <a:stretch>
            <a:fillRect/>
          </a:stretch>
        </p:blipFill>
        <p:spPr>
          <a:xfrm>
            <a:off x="685800" y="1987095"/>
            <a:ext cx="7195457" cy="4957846"/>
          </a:xfrm>
          <a:prstGeom prst="rect">
            <a:avLst/>
          </a:prstGeom>
        </p:spPr>
      </p:pic>
    </p:spTree>
    <p:extLst>
      <p:ext uri="{BB962C8B-B14F-4D97-AF65-F5344CB8AC3E}">
        <p14:creationId xmlns:p14="http://schemas.microsoft.com/office/powerpoint/2010/main" val="2648772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Good statistical practice, as an essential component of good scientific practice, emphasizes:</a:t>
            </a:r>
          </a:p>
          <a:p>
            <a:pPr lvl="1"/>
            <a:r>
              <a:rPr lang="en-US" dirty="0"/>
              <a:t>principles of good study design and conduct</a:t>
            </a:r>
          </a:p>
          <a:p>
            <a:pPr lvl="1"/>
            <a:r>
              <a:rPr lang="en-US" dirty="0"/>
              <a:t>a variety of numerical and graphical summaries of data </a:t>
            </a:r>
          </a:p>
          <a:p>
            <a:pPr lvl="1"/>
            <a:r>
              <a:rPr lang="en-US" dirty="0"/>
              <a:t>understanding of the phenomenon under study</a:t>
            </a:r>
          </a:p>
          <a:p>
            <a:pPr lvl="1"/>
            <a:r>
              <a:rPr lang="en-US" dirty="0"/>
              <a:t>Interpretation of results in context </a:t>
            </a:r>
          </a:p>
          <a:p>
            <a:pPr lvl="1"/>
            <a:r>
              <a:rPr lang="en-US" dirty="0"/>
              <a:t>complete reporting </a:t>
            </a:r>
          </a:p>
          <a:p>
            <a:pPr lvl="1"/>
            <a:r>
              <a:rPr lang="en-US" dirty="0"/>
              <a:t>Proper logical and quantitative understanding of what data summaries mean </a:t>
            </a:r>
          </a:p>
          <a:p>
            <a:r>
              <a:rPr lang="en-US" dirty="0"/>
              <a:t>No single index should substitute for scientific reasoning.</a:t>
            </a:r>
          </a:p>
        </p:txBody>
      </p:sp>
      <p:sp>
        <p:nvSpPr>
          <p:cNvPr id="3" name="Title 2"/>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6479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solidFill>
                  <a:srgbClr val="FF0000"/>
                </a:solidFill>
              </a:rPr>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270818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lnSpcReduction="10000"/>
          </a:bodyPr>
          <a:lstStyle/>
          <a:p>
            <a:r>
              <a:rPr lang="en-US" dirty="0"/>
              <a:t>Consider your “biography”</a:t>
            </a:r>
          </a:p>
          <a:p>
            <a:pPr lvl="1"/>
            <a:r>
              <a:rPr lang="en-US" dirty="0"/>
              <a:t>About you, but is it yours?</a:t>
            </a:r>
          </a:p>
          <a:p>
            <a:pPr lvl="1"/>
            <a:r>
              <a:rPr lang="en-US" dirty="0"/>
              <a:t>No, the authors owns the copyright </a:t>
            </a:r>
            <a:r>
              <a:rPr lang="mr-IN" dirty="0"/>
              <a:t>–</a:t>
            </a:r>
            <a:r>
              <a:rPr lang="en-US" dirty="0"/>
              <a:t> not much you can do </a:t>
            </a:r>
          </a:p>
          <a:p>
            <a:pPr lvl="2"/>
            <a:endParaRPr lang="en-US" dirty="0"/>
          </a:p>
          <a:p>
            <a:r>
              <a:rPr lang="en-US" dirty="0"/>
              <a:t>If someone takes your photo, they own it</a:t>
            </a:r>
          </a:p>
          <a:p>
            <a:pPr lvl="1"/>
            <a:r>
              <a:rPr lang="en-US" dirty="0"/>
              <a:t>Limits on taking photos in private areas</a:t>
            </a:r>
          </a:p>
          <a:p>
            <a:pPr lvl="1"/>
            <a:r>
              <a:rPr lang="en-US" dirty="0"/>
              <a:t>Can’t use the photo in certain ways, e.g., as implied endorsement or implied libel</a:t>
            </a:r>
          </a:p>
          <a:p>
            <a:pPr lvl="1"/>
            <a:endParaRPr lang="en-US" dirty="0"/>
          </a:p>
          <a:p>
            <a:r>
              <a:rPr lang="en-US" dirty="0"/>
              <a:t>Intellectual Property Basics:</a:t>
            </a:r>
          </a:p>
          <a:p>
            <a:pPr lvl="1"/>
            <a:r>
              <a:rPr lang="en-US" dirty="0"/>
              <a:t>Copyright vs Patent vs Trade Secret</a:t>
            </a:r>
          </a:p>
          <a:p>
            <a:pPr lvl="1"/>
            <a:r>
              <a:rPr lang="en-US" dirty="0"/>
              <a:t>Derivative works</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2921361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a:bodyPr>
          <a:lstStyle/>
          <a:p>
            <a:r>
              <a:rPr lang="en-US" dirty="0"/>
              <a:t>Data Collection and Curation takes a lot of effort, and whoever does this usually owns the data “asset”</a:t>
            </a:r>
          </a:p>
          <a:p>
            <a:r>
              <a:rPr lang="en-US" dirty="0"/>
              <a:t>Crowdsourced data typically belongs to the facilitator</a:t>
            </a:r>
          </a:p>
          <a:p>
            <a:pPr lvl="1"/>
            <a:r>
              <a:rPr lang="en-US" dirty="0"/>
              <a:t>Rotten tomatoes, yelp, etc.</a:t>
            </a:r>
          </a:p>
          <a:p>
            <a:r>
              <a:rPr lang="en-US" dirty="0"/>
              <a:t>What about personal data though?</a:t>
            </a:r>
          </a:p>
          <a:p>
            <a:pPr lvl="1"/>
            <a:r>
              <a:rPr lang="en-US" dirty="0"/>
              <a:t>e.g., videos of you walking around a store, </a:t>
            </a:r>
            <a:r>
              <a:rPr lang="en-US" dirty="0" err="1"/>
              <a:t>etc</a:t>
            </a:r>
            <a:r>
              <a:rPr lang="en-US" dirty="0"/>
              <a:t>?</a:t>
            </a:r>
          </a:p>
          <a:p>
            <a:pPr lvl="1"/>
            <a:r>
              <a:rPr lang="en-US" dirty="0"/>
              <a:t>Written contracts in some cases, but not always</a:t>
            </a:r>
          </a:p>
          <a:p>
            <a:pPr lvl="1"/>
            <a:endParaRPr lang="en-US" dirty="0"/>
          </a:p>
          <a:p>
            <a:r>
              <a:rPr lang="en-US" dirty="0"/>
              <a:t>New regulations likely to come up allowing customers to have more control over what happens with their data (e.g., GDPR)</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2215764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a:xfrm>
            <a:off x="685800" y="1798820"/>
            <a:ext cx="7772400" cy="5059180"/>
          </a:xfrm>
        </p:spPr>
        <p:txBody>
          <a:bodyPr>
            <a:normAutofit fontScale="85000" lnSpcReduction="20000"/>
          </a:bodyPr>
          <a:lstStyle/>
          <a:p>
            <a:r>
              <a:rPr lang="en-US" dirty="0"/>
              <a:t>H</a:t>
            </a:r>
            <a:r>
              <a:rPr lang="en-US" baseline="-25000" dirty="0"/>
              <a:t>0</a:t>
            </a:r>
            <a:r>
              <a:rPr lang="en-US" dirty="0"/>
              <a:t>: </a:t>
            </a:r>
            <a:r>
              <a:rPr lang="en-US" i="1" dirty="0"/>
              <a:t>null hypothesis</a:t>
            </a:r>
            <a:r>
              <a:rPr lang="en-US" dirty="0"/>
              <a:t>, and H</a:t>
            </a:r>
            <a:r>
              <a:rPr lang="en-US" baseline="-25000" dirty="0"/>
              <a:t>1</a:t>
            </a:r>
            <a:r>
              <a:rPr lang="en-US" dirty="0"/>
              <a:t>: the </a:t>
            </a:r>
            <a:r>
              <a:rPr lang="en-US" i="1" dirty="0"/>
              <a:t>alternative hypothesis</a:t>
            </a:r>
            <a:r>
              <a:rPr lang="en-US" dirty="0"/>
              <a:t> </a:t>
            </a:r>
          </a:p>
          <a:p>
            <a:pPr marL="342900" indent="-342900">
              <a:buFont typeface="Arial" panose="020B0604020202020204" pitchFamily="34" charset="0"/>
              <a:buChar char="•"/>
            </a:pPr>
            <a:r>
              <a:rPr lang="en-US" b="0" dirty="0"/>
              <a:t>Mutually exclusive and exhaustive</a:t>
            </a:r>
          </a:p>
          <a:p>
            <a:pPr marL="342900" indent="-342900">
              <a:buFont typeface="Arial" panose="020B0604020202020204" pitchFamily="34" charset="0"/>
              <a:buChar char="•"/>
            </a:pPr>
            <a:r>
              <a:rPr lang="en-US" b="0" dirty="0"/>
              <a:t>H</a:t>
            </a:r>
            <a:r>
              <a:rPr lang="en-US" b="0" baseline="-25000" dirty="0"/>
              <a:t>0</a:t>
            </a:r>
            <a:r>
              <a:rPr lang="en-US" b="0" dirty="0"/>
              <a:t> can never be proven to be tru</a:t>
            </a:r>
            <a:r>
              <a:rPr lang="en-US" dirty="0"/>
              <a:t>e</a:t>
            </a:r>
          </a:p>
          <a:p>
            <a:r>
              <a:rPr lang="en-US" dirty="0"/>
              <a:t>Statistical significance: probability that the result is not due to chance</a:t>
            </a:r>
          </a:p>
          <a:p>
            <a:r>
              <a:rPr lang="en-US" dirty="0"/>
              <a:t>Process: </a:t>
            </a:r>
          </a:p>
          <a:p>
            <a:pPr marL="160020" indent="-342900">
              <a:buFont typeface="Arial" panose="020B0604020202020204" pitchFamily="34" charset="0"/>
              <a:buChar char="•"/>
            </a:pPr>
            <a:r>
              <a:rPr lang="en-US" b="0" dirty="0"/>
              <a:t>Decide on H</a:t>
            </a:r>
            <a:r>
              <a:rPr lang="en-US" b="0" baseline="-25000" dirty="0"/>
              <a:t>0</a:t>
            </a:r>
            <a:r>
              <a:rPr lang="en-US" b="0" dirty="0"/>
              <a:t> and H</a:t>
            </a:r>
            <a:r>
              <a:rPr lang="en-US" b="0" baseline="-25000" dirty="0"/>
              <a:t>1</a:t>
            </a:r>
          </a:p>
          <a:p>
            <a:pPr marL="160020" indent="-342900">
              <a:buFont typeface="Arial" panose="020B0604020202020204" pitchFamily="34" charset="0"/>
              <a:buChar char="•"/>
            </a:pPr>
            <a:r>
              <a:rPr lang="en-US" b="0" dirty="0"/>
              <a:t>Decide which </a:t>
            </a:r>
            <a:r>
              <a:rPr lang="en-US" b="0" i="1" dirty="0"/>
              <a:t>test statistic</a:t>
            </a:r>
            <a:r>
              <a:rPr lang="en-US" b="0" dirty="0"/>
              <a:t> is appropriate </a:t>
            </a:r>
          </a:p>
          <a:p>
            <a:pPr marL="571500" lvl="1" indent="-342900"/>
            <a:r>
              <a:rPr lang="en-US" dirty="0"/>
              <a:t>Roughly, how well does my sample agree with the null hypothesis?</a:t>
            </a:r>
          </a:p>
          <a:p>
            <a:pPr marL="571500" lvl="1" indent="-342900"/>
            <a:r>
              <a:rPr lang="en-US" dirty="0"/>
              <a:t>Key question: what is the distribution of the test statistic over samples?</a:t>
            </a:r>
          </a:p>
          <a:p>
            <a:pPr marL="160020" indent="-342900">
              <a:buFont typeface="Arial" panose="020B0604020202020204" pitchFamily="34" charset="0"/>
              <a:buChar char="•"/>
            </a:pPr>
            <a:r>
              <a:rPr lang="en-US" b="0" dirty="0"/>
              <a:t>Select a significance level (sigma), a probability threshold below which the null hypothesis will be rejected -- typically 5% or 1%.</a:t>
            </a:r>
          </a:p>
          <a:p>
            <a:pPr marL="160020" indent="-342900">
              <a:buFont typeface="Arial" panose="020B0604020202020204" pitchFamily="34" charset="0"/>
              <a:buChar char="•"/>
            </a:pPr>
            <a:r>
              <a:rPr lang="en-US" b="0" dirty="0"/>
              <a:t>Compute the observed value of the test statistic </a:t>
            </a:r>
            <a:r>
              <a:rPr lang="en-US" b="0" dirty="0" err="1"/>
              <a:t>t</a:t>
            </a:r>
            <a:r>
              <a:rPr lang="en-US" b="0" baseline="-25000" dirty="0" err="1"/>
              <a:t>obs</a:t>
            </a:r>
            <a:r>
              <a:rPr lang="en-US" b="0" dirty="0"/>
              <a:t> from the sample</a:t>
            </a:r>
          </a:p>
          <a:p>
            <a:pPr marL="160020" indent="-342900">
              <a:buFont typeface="Arial" panose="020B0604020202020204" pitchFamily="34" charset="0"/>
              <a:buChar char="•"/>
            </a:pPr>
            <a:r>
              <a:rPr lang="en-US" b="0" dirty="0"/>
              <a:t>Compute p-value: the probability that the test statistic took that value by chance </a:t>
            </a:r>
          </a:p>
          <a:p>
            <a:pPr marL="571500" lvl="1" indent="-342900"/>
            <a:r>
              <a:rPr lang="en-US" dirty="0"/>
              <a:t>Use the distribution above to compute the </a:t>
            </a:r>
            <a:r>
              <a:rPr lang="en-US" i="1" dirty="0"/>
              <a:t>p-value</a:t>
            </a:r>
            <a:endParaRPr lang="en-US" dirty="0"/>
          </a:p>
          <a:p>
            <a:pPr marL="160020" indent="-342900">
              <a:buFont typeface="Arial" panose="020B0604020202020204" pitchFamily="34" charset="0"/>
              <a:buChar char="•"/>
            </a:pPr>
            <a:r>
              <a:rPr lang="en-US" b="0" dirty="0"/>
              <a:t>Reject the null hypothesis if the </a:t>
            </a:r>
            <a:r>
              <a:rPr lang="en-US" b="0" i="1" dirty="0"/>
              <a:t>p-value &lt; \sigma</a:t>
            </a:r>
            <a:endParaRPr lang="en-US" b="0"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278576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solidFill>
                  <a:srgbClr val="FF0000"/>
                </a:solidFill>
              </a:rPr>
              <a:t>Privacy &amp; Anonymity</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spTree>
    <p:extLst>
      <p:ext uri="{BB962C8B-B14F-4D97-AF65-F5344CB8AC3E}">
        <p14:creationId xmlns:p14="http://schemas.microsoft.com/office/powerpoint/2010/main" val="36251050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a:t>
            </a:r>
          </a:p>
        </p:txBody>
      </p:sp>
      <p:sp>
        <p:nvSpPr>
          <p:cNvPr id="3" name="Content Placeholder 2"/>
          <p:cNvSpPr>
            <a:spLocks noGrp="1"/>
          </p:cNvSpPr>
          <p:nvPr>
            <p:ph idx="1"/>
          </p:nvPr>
        </p:nvSpPr>
        <p:spPr/>
        <p:txBody>
          <a:bodyPr/>
          <a:lstStyle/>
          <a:p>
            <a:r>
              <a:rPr lang="en-US" dirty="0"/>
              <a:t>First concern that comes to mind</a:t>
            </a:r>
          </a:p>
          <a:p>
            <a:pPr lvl="1"/>
            <a:r>
              <a:rPr lang="en-US" dirty="0"/>
              <a:t>How to avoid the harms that can occur due to data being collected, linked, analyzed, and propagated?</a:t>
            </a:r>
          </a:p>
          <a:p>
            <a:pPr lvl="1"/>
            <a:r>
              <a:rPr lang="en-US" dirty="0"/>
              <a:t>Reasonable rules ?</a:t>
            </a:r>
          </a:p>
          <a:p>
            <a:pPr lvl="1"/>
            <a:r>
              <a:rPr lang="en-US" dirty="0"/>
              <a:t>Tradeoffs?</a:t>
            </a:r>
          </a:p>
          <a:p>
            <a:r>
              <a:rPr lang="en-US" dirty="0"/>
              <a:t>No option to exit</a:t>
            </a:r>
          </a:p>
          <a:p>
            <a:pPr lvl="1"/>
            <a:r>
              <a:rPr lang="en-US" dirty="0"/>
              <a:t>In the past, could get a fresh start by moving to a new place, waiting till the past fades</a:t>
            </a:r>
          </a:p>
          <a:p>
            <a:pPr lvl="1"/>
            <a:r>
              <a:rPr lang="en-US" dirty="0"/>
              <a:t>big data is universal and never forgets</a:t>
            </a:r>
          </a:p>
          <a:p>
            <a:pPr lvl="1"/>
            <a:r>
              <a:rPr lang="en-US" dirty="0"/>
              <a:t>Data science results in major asymmetries in knowledge</a:t>
            </a:r>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spTree>
    <p:extLst>
      <p:ext uri="{BB962C8B-B14F-4D97-AF65-F5344CB8AC3E}">
        <p14:creationId xmlns:p14="http://schemas.microsoft.com/office/powerpoint/2010/main" val="21020833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machines</a:t>
            </a:r>
          </a:p>
        </p:txBody>
      </p:sp>
      <p:sp>
        <p:nvSpPr>
          <p:cNvPr id="3" name="Content Placeholder 2"/>
          <p:cNvSpPr>
            <a:spLocks noGrp="1"/>
          </p:cNvSpPr>
          <p:nvPr>
            <p:ph idx="1"/>
          </p:nvPr>
        </p:nvSpPr>
        <p:spPr/>
        <p:txBody>
          <a:bodyPr/>
          <a:lstStyle/>
          <a:p>
            <a:r>
              <a:rPr lang="en-US" dirty="0"/>
              <a:t>Archives pages on the web (https://</a:t>
            </a:r>
            <a:r>
              <a:rPr lang="en-US" dirty="0" err="1"/>
              <a:t>archive.org</a:t>
            </a:r>
            <a:r>
              <a:rPr lang="en-US" dirty="0"/>
              <a:t>/web/ - 300 billion pages saved over time) </a:t>
            </a:r>
          </a:p>
          <a:p>
            <a:pPr lvl="1"/>
            <a:r>
              <a:rPr lang="en-US" dirty="0"/>
              <a:t>almost everything that is accessible </a:t>
            </a:r>
          </a:p>
          <a:p>
            <a:pPr lvl="1"/>
            <a:r>
              <a:rPr lang="en-US" dirty="0"/>
              <a:t>should be retained forever </a:t>
            </a:r>
          </a:p>
          <a:p>
            <a:r>
              <a:rPr lang="en-US" dirty="0"/>
              <a:t>If you have an unflattering page written about you, it will survive for ever in the archive (even if the original is removed)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92</a:t>
            </a:fld>
            <a:endParaRPr lang="en-US"/>
          </a:p>
        </p:txBody>
      </p:sp>
    </p:spTree>
    <p:extLst>
      <p:ext uri="{BB962C8B-B14F-4D97-AF65-F5344CB8AC3E}">
        <p14:creationId xmlns:p14="http://schemas.microsoft.com/office/powerpoint/2010/main" val="4547375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be forgotten</a:t>
            </a:r>
          </a:p>
        </p:txBody>
      </p:sp>
      <p:sp>
        <p:nvSpPr>
          <p:cNvPr id="3" name="Content Placeholder 2"/>
          <p:cNvSpPr>
            <a:spLocks noGrp="1"/>
          </p:cNvSpPr>
          <p:nvPr>
            <p:ph idx="1"/>
          </p:nvPr>
        </p:nvSpPr>
        <p:spPr/>
        <p:txBody>
          <a:bodyPr/>
          <a:lstStyle/>
          <a:p>
            <a:r>
              <a:rPr lang="en-US" dirty="0"/>
              <a:t>Laws are often written to clear a person’s record Law in EU and Argentina since 2006 after some years. </a:t>
            </a:r>
          </a:p>
          <a:p>
            <a:r>
              <a:rPr lang="en-US" dirty="0"/>
              <a:t>impacts search engines (not removed completely, but hard to find) </a:t>
            </a:r>
          </a:p>
          <a:p>
            <a:endParaRPr lang="en-US" dirty="0">
              <a:effectLst/>
            </a:endParaRPr>
          </a:p>
          <a:p>
            <a:r>
              <a:rPr lang="en-US" dirty="0">
                <a:effectLst/>
              </a:rPr>
              <a:t>Collection vs Use</a:t>
            </a:r>
          </a:p>
          <a:p>
            <a:pPr lvl="1"/>
            <a:r>
              <a:rPr lang="en-US" dirty="0"/>
              <a:t>Privacy usually harmed upon use of data</a:t>
            </a:r>
          </a:p>
          <a:p>
            <a:pPr lvl="1"/>
            <a:r>
              <a:rPr lang="en-US" dirty="0">
                <a:effectLst/>
              </a:rPr>
              <a:t>Sometimes collection without use may be okay</a:t>
            </a:r>
          </a:p>
          <a:p>
            <a:pPr lvl="1"/>
            <a:r>
              <a:rPr lang="en-US" dirty="0" err="1"/>
              <a:t>Survenillance</a:t>
            </a:r>
            <a:r>
              <a:rPr lang="en-US" dirty="0"/>
              <a:t>:</a:t>
            </a:r>
          </a:p>
          <a:p>
            <a:pPr lvl="2"/>
            <a:r>
              <a:rPr lang="en-US" dirty="0">
                <a:effectLst/>
              </a:rPr>
              <a:t>By the time you know what you need, it is too late to go back and get it</a:t>
            </a:r>
          </a:p>
        </p:txBody>
      </p:sp>
      <p:sp>
        <p:nvSpPr>
          <p:cNvPr id="4" name="Slide Number Placeholder 3"/>
          <p:cNvSpPr>
            <a:spLocks noGrp="1"/>
          </p:cNvSpPr>
          <p:nvPr>
            <p:ph type="sldNum" sz="quarter" idx="12"/>
          </p:nvPr>
        </p:nvSpPr>
        <p:spPr/>
        <p:txBody>
          <a:bodyPr/>
          <a:lstStyle/>
          <a:p>
            <a:fld id="{A2EF37A0-74FC-AB4F-AE4C-D9BFC6719E9F}" type="slidenum">
              <a:rPr lang="en-US" smtClean="0"/>
              <a:t>93</a:t>
            </a:fld>
            <a:endParaRPr lang="en-US"/>
          </a:p>
        </p:txBody>
      </p:sp>
    </p:spTree>
    <p:extLst>
      <p:ext uri="{BB962C8B-B14F-4D97-AF65-F5344CB8AC3E}">
        <p14:creationId xmlns:p14="http://schemas.microsoft.com/office/powerpoint/2010/main" val="30054660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0"/>
            <a:ext cx="5791200" cy="1371600"/>
          </a:xfrm>
        </p:spPr>
        <p:txBody>
          <a:bodyPr/>
          <a:lstStyle/>
          <a:p>
            <a:pPr eaLnBrk="1" hangingPunct="1"/>
            <a:r>
              <a:rPr lang="en-US" altLang="x-none" dirty="0"/>
              <a:t>Why Privacy?</a:t>
            </a:r>
          </a:p>
        </p:txBody>
      </p:sp>
      <p:sp>
        <p:nvSpPr>
          <p:cNvPr id="569347" name="Rectangle 3"/>
          <p:cNvSpPr>
            <a:spLocks noGrp="1" noChangeArrowheads="1"/>
          </p:cNvSpPr>
          <p:nvPr>
            <p:ph type="body" idx="1"/>
          </p:nvPr>
        </p:nvSpPr>
        <p:spPr>
          <a:xfrm>
            <a:off x="457200" y="1524000"/>
            <a:ext cx="8686800" cy="4247317"/>
          </a:xfrm>
        </p:spPr>
        <p:txBody>
          <a:bodyPr>
            <a:normAutofit fontScale="85000" lnSpcReduction="20000"/>
          </a:bodyPr>
          <a:lstStyle/>
          <a:p>
            <a:pPr eaLnBrk="1" hangingPunct="1"/>
            <a:r>
              <a:rPr lang="en-US" altLang="x-none" dirty="0"/>
              <a:t>Data subjects have inherent right and expectation of privacy</a:t>
            </a:r>
          </a:p>
          <a:p>
            <a:pPr eaLnBrk="1" hangingPunct="1"/>
            <a:endParaRPr lang="en-US" altLang="x-none" dirty="0"/>
          </a:p>
          <a:p>
            <a:pPr eaLnBrk="1" hangingPunct="1"/>
            <a:r>
              <a:rPr lang="en-US" altLang="x-none" dirty="0"/>
              <a:t>“</a:t>
            </a:r>
            <a:r>
              <a:rPr lang="en-US" altLang="x-none" dirty="0">
                <a:solidFill>
                  <a:srgbClr val="CC3300"/>
                </a:solidFill>
              </a:rPr>
              <a:t>Privacy</a:t>
            </a:r>
            <a:r>
              <a:rPr lang="en-US" altLang="x-none" dirty="0"/>
              <a:t>” is a complex concept </a:t>
            </a:r>
          </a:p>
          <a:p>
            <a:pPr lvl="1" eaLnBrk="1" hangingPunct="1"/>
            <a:r>
              <a:rPr lang="en-US" altLang="x-none" dirty="0">
                <a:solidFill>
                  <a:srgbClr val="CC3300"/>
                </a:solidFill>
              </a:rPr>
              <a:t>What </a:t>
            </a:r>
            <a:r>
              <a:rPr lang="en-US" altLang="x-none" dirty="0"/>
              <a:t>exactly does “privacy” mean?  </a:t>
            </a:r>
            <a:r>
              <a:rPr lang="en-US" altLang="x-none" dirty="0">
                <a:solidFill>
                  <a:srgbClr val="CC3300"/>
                </a:solidFill>
              </a:rPr>
              <a:t>When</a:t>
            </a:r>
            <a:r>
              <a:rPr lang="en-US" altLang="x-none" dirty="0"/>
              <a:t> does it apply?</a:t>
            </a:r>
          </a:p>
          <a:p>
            <a:pPr lvl="1" eaLnBrk="1" hangingPunct="1"/>
            <a:r>
              <a:rPr lang="en-US" altLang="x-none" dirty="0"/>
              <a:t>Could there exist societies without a concept of privacy?</a:t>
            </a:r>
          </a:p>
          <a:p>
            <a:pPr eaLnBrk="1" hangingPunct="1"/>
            <a:endParaRPr lang="en-US" altLang="x-none" dirty="0"/>
          </a:p>
          <a:p>
            <a:pPr eaLnBrk="1" hangingPunct="1"/>
            <a:r>
              <a:rPr lang="en-US" altLang="x-none" dirty="0"/>
              <a:t>Concretely: at collection “small print” outlines privacy rules</a:t>
            </a:r>
          </a:p>
          <a:p>
            <a:pPr lvl="1" eaLnBrk="1" hangingPunct="1"/>
            <a:r>
              <a:rPr lang="en-US" altLang="x-none" dirty="0"/>
              <a:t>Most companies have adopted a </a:t>
            </a:r>
            <a:r>
              <a:rPr lang="en-US" altLang="x-none" dirty="0">
                <a:solidFill>
                  <a:srgbClr val="CC3300"/>
                </a:solidFill>
              </a:rPr>
              <a:t>privacy policy</a:t>
            </a:r>
          </a:p>
          <a:p>
            <a:pPr lvl="1" eaLnBrk="1" hangingPunct="1"/>
            <a:r>
              <a:rPr lang="en-US" altLang="x-none" dirty="0"/>
              <a:t>E.g. AT&amp;T privacy policy</a:t>
            </a:r>
            <a:r>
              <a:rPr lang="en-US" altLang="x-none" dirty="0">
                <a:solidFill>
                  <a:srgbClr val="CC3300"/>
                </a:solidFill>
              </a:rPr>
              <a:t> </a:t>
            </a:r>
            <a:r>
              <a:rPr lang="en-US" altLang="x-none" sz="1600" dirty="0" err="1">
                <a:solidFill>
                  <a:schemeClr val="bg2"/>
                </a:solidFill>
                <a:latin typeface="Arial Narrow" charset="0"/>
              </a:rPr>
              <a:t>att.com</a:t>
            </a:r>
            <a:r>
              <a:rPr lang="en-US" altLang="x-none" sz="1600" dirty="0">
                <a:solidFill>
                  <a:schemeClr val="bg2"/>
                </a:solidFill>
                <a:latin typeface="Arial Narrow" charset="0"/>
              </a:rPr>
              <a:t>/gen/</a:t>
            </a:r>
            <a:r>
              <a:rPr lang="en-US" altLang="x-none" sz="1600" dirty="0" err="1">
                <a:solidFill>
                  <a:schemeClr val="bg2"/>
                </a:solidFill>
                <a:latin typeface="Arial Narrow" charset="0"/>
              </a:rPr>
              <a:t>privacy-policy?pid</a:t>
            </a:r>
            <a:r>
              <a:rPr lang="en-US" altLang="x-none" sz="1600" dirty="0">
                <a:solidFill>
                  <a:schemeClr val="bg2"/>
                </a:solidFill>
                <a:latin typeface="Arial Narrow" charset="0"/>
              </a:rPr>
              <a:t>=2506</a:t>
            </a:r>
          </a:p>
          <a:p>
            <a:pPr eaLnBrk="1" hangingPunct="1"/>
            <a:endParaRPr lang="en-US" altLang="x-none" dirty="0"/>
          </a:p>
          <a:p>
            <a:pPr eaLnBrk="1" hangingPunct="1"/>
            <a:r>
              <a:rPr lang="en-US" altLang="x-none" dirty="0"/>
              <a:t>Significant legal framework relating to privacy </a:t>
            </a:r>
          </a:p>
          <a:p>
            <a:pPr lvl="1" eaLnBrk="1" hangingPunct="1"/>
            <a:r>
              <a:rPr lang="en-US" altLang="x-none" dirty="0"/>
              <a:t>UN Declaration of Human Rights, US Constitution</a:t>
            </a:r>
          </a:p>
          <a:p>
            <a:pPr lvl="1" eaLnBrk="1" hangingPunct="1"/>
            <a:r>
              <a:rPr lang="en-US" altLang="x-none" dirty="0"/>
              <a:t>HIPAA, Video Privacy Protection, Data Protection Acts</a:t>
            </a:r>
          </a:p>
        </p:txBody>
      </p:sp>
      <p:pic>
        <p:nvPicPr>
          <p:cNvPr id="569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5150" y="4800600"/>
            <a:ext cx="22288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115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9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934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934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4" name="object 4"/>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9" name="object 9"/>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0" name="object 10"/>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1" name="object 11"/>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2" name="object 12"/>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3" name="object 13"/>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5" name="object 15"/>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6" name="object 16"/>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8" name="object 18"/>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19" name="object 19"/>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3" name="object 23"/>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5" name="object 25"/>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7" name="object 27"/>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1" name="object 31"/>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2" name="object 32"/>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4" name="object 34"/>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5" name="object 35"/>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7" name="object 37"/>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8" name="object 38"/>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39" name="object 39"/>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0" name="object 40"/>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1" name="object 41"/>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2" name="object 42"/>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3" name="object 43"/>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4" name="object 44"/>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6" name="object 46"/>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48" name="object 48"/>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49" name="object 49"/>
          <p:cNvSpPr txBox="1">
            <a:spLocks noGrp="1"/>
          </p:cNvSpPr>
          <p:nvPr>
            <p:ph type="title"/>
          </p:nvPr>
        </p:nvSpPr>
        <p:spPr>
          <a:xfrm>
            <a:off x="117987" y="1456655"/>
            <a:ext cx="3425313" cy="2039020"/>
          </a:xfrm>
          <a:prstGeom prst="rect">
            <a:avLst/>
          </a:prstGeom>
          <a:solidFill>
            <a:srgbClr val="000000"/>
          </a:solidFill>
        </p:spPr>
        <p:txBody>
          <a:bodyPr vert="horz" wrap="square" lIns="0" tIns="190500" rIns="0" bIns="0" rtlCol="0">
            <a:spAutoFit/>
          </a:bodyPr>
          <a:lstStyle/>
          <a:p>
            <a:pPr marL="275590" marR="182245" algn="ctr">
              <a:lnSpc>
                <a:spcPct val="99700"/>
              </a:lnSpc>
              <a:spcBef>
                <a:spcPts val="1500"/>
              </a:spcBef>
            </a:pPr>
            <a:r>
              <a:rPr sz="2400" dirty="0">
                <a:solidFill>
                  <a:srgbClr val="FFFFFF"/>
                </a:solidFill>
              </a:rPr>
              <a:t>Release</a:t>
            </a:r>
            <a:r>
              <a:rPr lang="en-US" sz="2400" dirty="0">
                <a:solidFill>
                  <a:srgbClr val="FFFFFF"/>
                </a:solidFill>
              </a:rPr>
              <a:t> </a:t>
            </a:r>
            <a:r>
              <a:rPr sz="2400" dirty="0">
                <a:solidFill>
                  <a:srgbClr val="FFFFFF"/>
                </a:solidFill>
              </a:rPr>
              <a:t>the</a:t>
            </a:r>
            <a:r>
              <a:rPr lang="en-US" sz="2400" dirty="0">
                <a:solidFill>
                  <a:srgbClr val="FFFFFF"/>
                </a:solidFill>
              </a:rPr>
              <a:t> </a:t>
            </a:r>
            <a:r>
              <a:rPr sz="2400" dirty="0">
                <a:solidFill>
                  <a:srgbClr val="FFFFFF"/>
                </a:solidFill>
              </a:rPr>
              <a:t>data</a:t>
            </a:r>
            <a:r>
              <a:rPr lang="en-US" sz="2400" dirty="0">
                <a:solidFill>
                  <a:srgbClr val="FFFFFF"/>
                </a:solidFill>
              </a:rPr>
              <a:t> </a:t>
            </a:r>
            <a:r>
              <a:rPr sz="2400" dirty="0">
                <a:solidFill>
                  <a:srgbClr val="FFFFFF"/>
                </a:solidFill>
              </a:rPr>
              <a:t>  “</a:t>
            </a:r>
            <a:r>
              <a:rPr sz="2400" spc="-5" dirty="0">
                <a:solidFill>
                  <a:srgbClr val="FFFFFF"/>
                </a:solidFill>
              </a:rPr>
              <a:t>a</a:t>
            </a:r>
            <a:r>
              <a:rPr sz="2400" dirty="0">
                <a:solidFill>
                  <a:srgbClr val="FFFFFF"/>
                </a:solidFill>
              </a:rPr>
              <a:t>n</a:t>
            </a:r>
            <a:r>
              <a:rPr sz="2400" spc="-5" dirty="0">
                <a:solidFill>
                  <a:srgbClr val="FFFFFF"/>
                </a:solidFill>
              </a:rPr>
              <a:t>o</a:t>
            </a:r>
            <a:r>
              <a:rPr sz="2400" dirty="0">
                <a:solidFill>
                  <a:srgbClr val="FFFFFF"/>
                </a:solidFill>
              </a:rPr>
              <a:t>n</a:t>
            </a:r>
            <a:r>
              <a:rPr sz="2400" spc="-5" dirty="0">
                <a:solidFill>
                  <a:srgbClr val="FFFFFF"/>
                </a:solidFill>
              </a:rPr>
              <a:t>ymo</a:t>
            </a:r>
            <a:r>
              <a:rPr sz="2400" dirty="0">
                <a:solidFill>
                  <a:srgbClr val="FFFFFF"/>
                </a:solidFill>
              </a:rPr>
              <a:t>u</a:t>
            </a:r>
            <a:r>
              <a:rPr sz="2400" spc="-5" dirty="0">
                <a:solidFill>
                  <a:srgbClr val="FFFFFF"/>
                </a:solidFill>
              </a:rPr>
              <a:t>s</a:t>
            </a:r>
            <a:r>
              <a:rPr sz="2400" dirty="0">
                <a:solidFill>
                  <a:srgbClr val="FFFFFF"/>
                </a:solidFill>
              </a:rPr>
              <a:t>l</a:t>
            </a:r>
            <a:r>
              <a:rPr sz="2400" spc="-5" dirty="0">
                <a:solidFill>
                  <a:srgbClr val="FFFFFF"/>
                </a:solidFill>
              </a:rPr>
              <a:t>y</a:t>
            </a:r>
            <a:r>
              <a:rPr sz="2400" dirty="0">
                <a:solidFill>
                  <a:srgbClr val="FFFFFF"/>
                </a:solidFill>
              </a:rPr>
              <a:t>”</a:t>
            </a:r>
            <a:r>
              <a:rPr lang="en-US" sz="2400" spc="10" dirty="0">
                <a:solidFill>
                  <a:srgbClr val="FFFFFF"/>
                </a:solidFill>
              </a:rPr>
              <a:t> </a:t>
            </a:r>
            <a:r>
              <a:rPr sz="2400" spc="-5" dirty="0">
                <a:solidFill>
                  <a:srgbClr val="FFFFFF"/>
                </a:solidFill>
              </a:rPr>
              <a:t>or</a:t>
            </a:r>
            <a:r>
              <a:rPr lang="en-US" sz="2400" spc="10" dirty="0">
                <a:solidFill>
                  <a:srgbClr val="FFFFFF"/>
                </a:solidFill>
              </a:rPr>
              <a:t> </a:t>
            </a:r>
            <a:r>
              <a:rPr sz="2400" spc="10" dirty="0">
                <a:solidFill>
                  <a:srgbClr val="FFFFFF"/>
                </a:solidFill>
              </a:rPr>
              <a:t>  </a:t>
            </a:r>
            <a:r>
              <a:rPr sz="2400" dirty="0">
                <a:solidFill>
                  <a:srgbClr val="FFFFFF"/>
                </a:solidFill>
              </a:rPr>
              <a:t>release</a:t>
            </a:r>
            <a:r>
              <a:rPr lang="en-US" sz="2400" dirty="0">
                <a:solidFill>
                  <a:srgbClr val="FFFFFF"/>
                </a:solidFill>
              </a:rPr>
              <a:t> </a:t>
            </a:r>
            <a:r>
              <a:rPr sz="2400" dirty="0">
                <a:solidFill>
                  <a:srgbClr val="FFFFFF"/>
                </a:solidFill>
              </a:rPr>
              <a:t>a</a:t>
            </a:r>
            <a:r>
              <a:rPr lang="en-US" sz="2400" dirty="0">
                <a:solidFill>
                  <a:srgbClr val="FFFFFF"/>
                </a:solidFill>
              </a:rPr>
              <a:t> </a:t>
            </a:r>
            <a:r>
              <a:rPr sz="2400" dirty="0">
                <a:solidFill>
                  <a:srgbClr val="FFFFFF"/>
                </a:solidFill>
              </a:rPr>
              <a:t>model</a:t>
            </a:r>
            <a:r>
              <a:rPr lang="en-US" sz="2400" dirty="0">
                <a:solidFill>
                  <a:srgbClr val="FFFFFF"/>
                </a:solidFill>
              </a:rPr>
              <a:t>? </a:t>
            </a:r>
            <a:endParaRPr sz="2400" dirty="0"/>
          </a:p>
        </p:txBody>
      </p:sp>
    </p:spTree>
    <p:extLst>
      <p:ext uri="{BB962C8B-B14F-4D97-AF65-F5344CB8AC3E}">
        <p14:creationId xmlns:p14="http://schemas.microsoft.com/office/powerpoint/2010/main" val="26740399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sp>
        <p:nvSpPr>
          <p:cNvPr id="566275" name="Rectangle 3"/>
          <p:cNvSpPr>
            <a:spLocks noGrp="1" noChangeArrowheads="1"/>
          </p:cNvSpPr>
          <p:nvPr>
            <p:ph type="body" idx="1"/>
          </p:nvPr>
        </p:nvSpPr>
        <p:spPr>
          <a:xfrm>
            <a:off x="457200" y="1524000"/>
            <a:ext cx="8458200" cy="3231654"/>
          </a:xfrm>
        </p:spPr>
        <p:txBody>
          <a:bodyPr>
            <a:normAutofit fontScale="92500" lnSpcReduction="20000"/>
          </a:bodyPr>
          <a:lstStyle/>
          <a:p>
            <a:pPr eaLnBrk="1" hangingPunct="1"/>
            <a:r>
              <a:rPr lang="en-US" altLang="x-none" dirty="0"/>
              <a:t>For </a:t>
            </a:r>
            <a:r>
              <a:rPr lang="en-US" altLang="x-none" dirty="0">
                <a:solidFill>
                  <a:srgbClr val="CC3300"/>
                </a:solidFill>
              </a:rPr>
              <a:t>Data Sharing</a:t>
            </a:r>
          </a:p>
          <a:p>
            <a:pPr lvl="1" eaLnBrk="1" hangingPunct="1"/>
            <a:r>
              <a:rPr lang="en-US" altLang="x-none" dirty="0"/>
              <a:t>Give real(</a:t>
            </a:r>
            <a:r>
              <a:rPr lang="en-US" altLang="x-none" dirty="0" err="1"/>
              <a:t>istic</a:t>
            </a:r>
            <a:r>
              <a:rPr lang="en-US" altLang="x-none" dirty="0"/>
              <a:t>) data to others to study without compromising privacy of individuals in the data</a:t>
            </a:r>
          </a:p>
          <a:p>
            <a:pPr lvl="1" eaLnBrk="1" hangingPunct="1"/>
            <a:r>
              <a:rPr lang="en-US" altLang="x-none" dirty="0"/>
              <a:t>Allows third-parties to try new analysis and mining techniques not thought of by the data owner</a:t>
            </a:r>
          </a:p>
          <a:p>
            <a:pPr lvl="1" eaLnBrk="1" hangingPunct="1"/>
            <a:endParaRPr lang="en-US" altLang="x-none" dirty="0"/>
          </a:p>
          <a:p>
            <a:pPr eaLnBrk="1" hangingPunct="1"/>
            <a:r>
              <a:rPr lang="en-US" altLang="x-none" dirty="0"/>
              <a:t>For </a:t>
            </a:r>
            <a:r>
              <a:rPr lang="en-US" altLang="x-none" dirty="0">
                <a:solidFill>
                  <a:srgbClr val="CC3300"/>
                </a:solidFill>
              </a:rPr>
              <a:t>Data Retention and Usage</a:t>
            </a:r>
          </a:p>
          <a:p>
            <a:pPr lvl="1" eaLnBrk="1" hangingPunct="1"/>
            <a:r>
              <a:rPr lang="en-US" altLang="x-none" dirty="0"/>
              <a:t>Various requirements prevent companies from retaining customer information indefinitely </a:t>
            </a:r>
          </a:p>
          <a:p>
            <a:pPr lvl="1" eaLnBrk="1" hangingPunct="1"/>
            <a:r>
              <a:rPr lang="en-US" altLang="x-none" dirty="0"/>
              <a:t>E.g. Google progressively anonymizes IP addresses in search logs</a:t>
            </a:r>
          </a:p>
          <a:p>
            <a:pPr lvl="1" eaLnBrk="1" hangingPunct="1"/>
            <a:r>
              <a:rPr lang="en-US" altLang="x-none" dirty="0"/>
              <a:t>Internal sharing across departments (e.g. billing </a:t>
            </a:r>
            <a:r>
              <a:rPr lang="en-US" altLang="x-none" dirty="0">
                <a:latin typeface="Symbol" charset="2"/>
                <a:sym typeface="Symbol" charset="2"/>
              </a:rPr>
              <a:t></a:t>
            </a:r>
            <a:r>
              <a:rPr lang="en-US" altLang="x-none" dirty="0"/>
              <a:t> marketing)</a:t>
            </a:r>
          </a:p>
        </p:txBody>
      </p:sp>
    </p:spTree>
    <p:extLst>
      <p:ext uri="{BB962C8B-B14F-4D97-AF65-F5344CB8AC3E}">
        <p14:creationId xmlns:p14="http://schemas.microsoft.com/office/powerpoint/2010/main" val="3623967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6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6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6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6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pic>
        <p:nvPicPr>
          <p:cNvPr id="2" name="Picture 1"/>
          <p:cNvPicPr>
            <a:picLocks noChangeAspect="1"/>
          </p:cNvPicPr>
          <p:nvPr/>
        </p:nvPicPr>
        <p:blipFill>
          <a:blip r:embed="rId3"/>
          <a:stretch>
            <a:fillRect/>
          </a:stretch>
        </p:blipFill>
        <p:spPr>
          <a:xfrm>
            <a:off x="0" y="1828800"/>
            <a:ext cx="8727233" cy="3505200"/>
          </a:xfrm>
          <a:prstGeom prst="rect">
            <a:avLst/>
          </a:prstGeom>
        </p:spPr>
      </p:pic>
    </p:spTree>
    <p:extLst>
      <p:ext uri="{BB962C8B-B14F-4D97-AF65-F5344CB8AC3E}">
        <p14:creationId xmlns:p14="http://schemas.microsoft.com/office/powerpoint/2010/main" val="35060550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7598" y="304800"/>
            <a:ext cx="5232401"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latin typeface="Calibri"/>
                <a:cs typeface="Calibri"/>
              </a:rPr>
              <a:t>Releasing</a:t>
            </a:r>
            <a:r>
              <a:rPr lang="en-US" sz="4000" dirty="0">
                <a:solidFill>
                  <a:srgbClr val="1F497D"/>
                </a:solidFill>
                <a:latin typeface="Calibri"/>
                <a:cs typeface="Calibri"/>
              </a:rPr>
              <a:t> </a:t>
            </a:r>
            <a:r>
              <a:rPr sz="4000" dirty="0">
                <a:solidFill>
                  <a:srgbClr val="1F497D"/>
                </a:solidFill>
                <a:latin typeface="Calibri"/>
                <a:cs typeface="Calibri"/>
              </a:rPr>
              <a:t>data</a:t>
            </a:r>
            <a:r>
              <a:rPr lang="en-US" sz="4000" dirty="0">
                <a:solidFill>
                  <a:srgbClr val="1F497D"/>
                </a:solidFill>
                <a:latin typeface="Calibri"/>
                <a:cs typeface="Calibri"/>
              </a:rPr>
              <a:t> </a:t>
            </a:r>
            <a:r>
              <a:rPr sz="4000" dirty="0">
                <a:solidFill>
                  <a:srgbClr val="1F497D"/>
                </a:solidFill>
                <a:latin typeface="Calibri"/>
                <a:cs typeface="Calibri"/>
              </a:rPr>
              <a:t>is</a:t>
            </a:r>
            <a:r>
              <a:rPr lang="en-US" sz="4000" dirty="0">
                <a:solidFill>
                  <a:srgbClr val="1F497D"/>
                </a:solidFill>
                <a:latin typeface="Calibri"/>
                <a:cs typeface="Calibri"/>
              </a:rPr>
              <a:t> </a:t>
            </a:r>
            <a:r>
              <a:rPr sz="4000" dirty="0">
                <a:solidFill>
                  <a:srgbClr val="1F497D"/>
                </a:solidFill>
                <a:latin typeface="Calibri"/>
                <a:cs typeface="Calibri"/>
              </a:rPr>
              <a:t>bad</a:t>
            </a:r>
            <a:r>
              <a:rPr lang="en-US" sz="4000" dirty="0">
                <a:solidFill>
                  <a:srgbClr val="1F497D"/>
                </a:solidFill>
                <a:latin typeface="Calibri"/>
                <a:cs typeface="Calibri"/>
              </a:rPr>
              <a:t>? </a:t>
            </a:r>
            <a:endParaRPr sz="4000" dirty="0">
              <a:latin typeface="Calibri"/>
              <a:cs typeface="Calibri"/>
            </a:endParaRPr>
          </a:p>
        </p:txBody>
      </p:sp>
      <p:sp>
        <p:nvSpPr>
          <p:cNvPr id="4" name="object 4"/>
          <p:cNvSpPr/>
          <p:nvPr/>
        </p:nvSpPr>
        <p:spPr>
          <a:xfrm>
            <a:off x="1295400" y="1707178"/>
            <a:ext cx="6648448" cy="2933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26231" y="4986020"/>
            <a:ext cx="3800475" cy="566420"/>
          </a:xfrm>
          <a:prstGeom prst="rect">
            <a:avLst/>
          </a:prstGeom>
        </p:spPr>
        <p:txBody>
          <a:bodyPr vert="horz" wrap="square" lIns="0" tIns="27939" rIns="0" bIns="0" rtlCol="0">
            <a:spAutoFit/>
          </a:bodyPr>
          <a:lstStyle/>
          <a:p>
            <a:pPr marL="454659" marR="5080" indent="-442595">
              <a:lnSpc>
                <a:spcPts val="2100"/>
              </a:lnSpc>
              <a:spcBef>
                <a:spcPts val="219"/>
              </a:spcBef>
            </a:pPr>
            <a:r>
              <a:rPr sz="1800" i="1" spc="-35" dirty="0">
                <a:latin typeface="Calibri"/>
                <a:cs typeface="Calibri"/>
              </a:rPr>
              <a:t>What</a:t>
            </a:r>
            <a:r>
              <a:rPr lang="en-US" sz="1800" i="1" spc="-35" dirty="0">
                <a:latin typeface="Calibri"/>
                <a:cs typeface="Calibri"/>
              </a:rPr>
              <a:t> </a:t>
            </a:r>
            <a:r>
              <a:rPr sz="1800" i="1" spc="-35" dirty="0">
                <a:latin typeface="Calibri"/>
                <a:cs typeface="Calibri"/>
              </a:rPr>
              <a:t>if</a:t>
            </a:r>
            <a:r>
              <a:rPr lang="en-US" sz="1800" i="1" spc="-35" dirty="0">
                <a:latin typeface="Calibri"/>
                <a:cs typeface="Calibri"/>
              </a:rPr>
              <a:t> </a:t>
            </a:r>
            <a:r>
              <a:rPr sz="1800" i="1" spc="-35" dirty="0">
                <a:latin typeface="Calibri"/>
                <a:cs typeface="Calibri"/>
              </a:rPr>
              <a:t>we</a:t>
            </a:r>
            <a:r>
              <a:rPr lang="en-US" sz="1800" i="1" spc="-35" dirty="0">
                <a:latin typeface="Calibri"/>
                <a:cs typeface="Calibri"/>
              </a:rPr>
              <a:t> </a:t>
            </a:r>
            <a:r>
              <a:rPr sz="1800" i="1" spc="-35" dirty="0">
                <a:latin typeface="Calibri"/>
                <a:cs typeface="Calibri"/>
              </a:rPr>
              <a:t>ensure</a:t>
            </a:r>
            <a:r>
              <a:rPr lang="en-US" sz="1800" i="1" spc="-35" dirty="0">
                <a:latin typeface="Calibri"/>
                <a:cs typeface="Calibri"/>
              </a:rPr>
              <a:t> </a:t>
            </a:r>
            <a:r>
              <a:rPr sz="1800" i="1" spc="-35" dirty="0">
                <a:latin typeface="Calibri"/>
                <a:cs typeface="Calibri"/>
              </a:rPr>
              <a:t>our</a:t>
            </a:r>
            <a:r>
              <a:rPr lang="en-US" sz="1800" i="1" spc="-35" dirty="0">
                <a:latin typeface="Calibri"/>
                <a:cs typeface="Calibri"/>
              </a:rPr>
              <a:t> </a:t>
            </a:r>
            <a:r>
              <a:rPr sz="1800" i="1" spc="-35" dirty="0">
                <a:latin typeface="Calibri"/>
                <a:cs typeface="Calibri"/>
              </a:rPr>
              <a:t>names</a:t>
            </a:r>
            <a:r>
              <a:rPr lang="en-US" sz="1800" i="1" spc="-35" dirty="0">
                <a:latin typeface="Calibri"/>
                <a:cs typeface="Calibri"/>
              </a:rPr>
              <a:t> </a:t>
            </a:r>
            <a:r>
              <a:rPr sz="1800" i="1" spc="-35" dirty="0">
                <a:latin typeface="Calibri"/>
                <a:cs typeface="Calibri"/>
              </a:rPr>
              <a:t>and</a:t>
            </a:r>
            <a:r>
              <a:rPr lang="en-US" sz="1800" i="1" spc="-35" dirty="0">
                <a:latin typeface="Calibri"/>
                <a:cs typeface="Calibri"/>
              </a:rPr>
              <a:t> </a:t>
            </a:r>
            <a:r>
              <a:rPr sz="1800" i="1" spc="-35" dirty="0">
                <a:latin typeface="Calibri"/>
                <a:cs typeface="Calibri"/>
              </a:rPr>
              <a:t>other</a:t>
            </a:r>
            <a:r>
              <a:rPr lang="en-US" sz="1800" i="1" spc="-35" dirty="0">
                <a:latin typeface="Calibri"/>
                <a:cs typeface="Calibri"/>
              </a:rPr>
              <a:t> </a:t>
            </a:r>
            <a:r>
              <a:rPr sz="1800" i="1" spc="-35" dirty="0">
                <a:latin typeface="Calibri"/>
                <a:cs typeface="Calibri"/>
              </a:rPr>
              <a:t>  </a:t>
            </a:r>
            <a:r>
              <a:rPr sz="1800" i="1" spc="-30" dirty="0">
                <a:latin typeface="Calibri"/>
                <a:cs typeface="Calibri"/>
              </a:rPr>
              <a:t>iden</a:t>
            </a:r>
            <a:r>
              <a:rPr lang="en-US" sz="1800" i="1" spc="-30" dirty="0">
                <a:latin typeface="Calibri"/>
                <a:cs typeface="Calibri"/>
              </a:rPr>
              <a:t>ti</a:t>
            </a:r>
            <a:r>
              <a:rPr sz="1800" i="1" spc="-30" dirty="0">
                <a:latin typeface="Calibri"/>
                <a:cs typeface="Calibri"/>
              </a:rPr>
              <a:t>ﬁers</a:t>
            </a:r>
            <a:r>
              <a:rPr lang="en-US" sz="1800" i="1" spc="-30" dirty="0">
                <a:latin typeface="Calibri"/>
                <a:cs typeface="Calibri"/>
              </a:rPr>
              <a:t> </a:t>
            </a:r>
            <a:r>
              <a:rPr sz="1800" i="1" spc="-30" dirty="0">
                <a:latin typeface="Calibri"/>
                <a:cs typeface="Calibri"/>
              </a:rPr>
              <a:t>are</a:t>
            </a:r>
            <a:r>
              <a:rPr lang="en-US" sz="1800" i="1" spc="-30" dirty="0">
                <a:latin typeface="Calibri"/>
                <a:cs typeface="Calibri"/>
              </a:rPr>
              <a:t> </a:t>
            </a:r>
            <a:r>
              <a:rPr sz="1800" i="1" spc="-30" dirty="0">
                <a:latin typeface="Calibri"/>
                <a:cs typeface="Calibri"/>
              </a:rPr>
              <a:t>never</a:t>
            </a:r>
            <a:r>
              <a:rPr lang="en-US" sz="1800" i="1" spc="-30" dirty="0">
                <a:latin typeface="Calibri"/>
                <a:cs typeface="Calibri"/>
              </a:rPr>
              <a:t> </a:t>
            </a:r>
            <a:r>
              <a:rPr sz="1800" i="1" spc="-30" dirty="0">
                <a:latin typeface="Calibri"/>
                <a:cs typeface="Calibri"/>
              </a:rPr>
              <a:t>released?</a:t>
            </a:r>
            <a:endParaRPr sz="1800" dirty="0">
              <a:latin typeface="Calibri"/>
              <a:cs typeface="Calibri"/>
            </a:endParaRPr>
          </a:p>
        </p:txBody>
      </p:sp>
    </p:spTree>
    <p:extLst>
      <p:ext uri="{BB962C8B-B14F-4D97-AF65-F5344CB8AC3E}">
        <p14:creationId xmlns:p14="http://schemas.microsoft.com/office/powerpoint/2010/main" val="1391835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altLang="x-none"/>
              <a:t>Case Study: US Census</a:t>
            </a:r>
          </a:p>
        </p:txBody>
      </p:sp>
      <p:sp>
        <p:nvSpPr>
          <p:cNvPr id="570371" name="Rectangle 3"/>
          <p:cNvSpPr>
            <a:spLocks noGrp="1" noChangeArrowheads="1"/>
          </p:cNvSpPr>
          <p:nvPr>
            <p:ph type="body" idx="1"/>
          </p:nvPr>
        </p:nvSpPr>
        <p:spPr>
          <a:xfrm>
            <a:off x="457200" y="1524000"/>
            <a:ext cx="8229600" cy="4800600"/>
          </a:xfrm>
        </p:spPr>
        <p:txBody>
          <a:bodyPr/>
          <a:lstStyle/>
          <a:p>
            <a:pPr eaLnBrk="1" hangingPunct="1"/>
            <a:r>
              <a:rPr lang="en-US" altLang="x-none" dirty="0">
                <a:solidFill>
                  <a:srgbClr val="CC3300"/>
                </a:solidFill>
              </a:rPr>
              <a:t>Raw data</a:t>
            </a:r>
            <a:r>
              <a:rPr lang="en-US" altLang="x-none" dirty="0"/>
              <a:t>: information about every US household</a:t>
            </a:r>
          </a:p>
          <a:p>
            <a:pPr lvl="1" eaLnBrk="1" hangingPunct="1"/>
            <a:r>
              <a:rPr lang="en-US" altLang="x-none" dirty="0"/>
              <a:t>Who, where; age, gender, racial, income and educational data</a:t>
            </a:r>
          </a:p>
          <a:p>
            <a:pPr eaLnBrk="1" hangingPunct="1"/>
            <a:r>
              <a:rPr lang="en-US" altLang="x-none" dirty="0">
                <a:solidFill>
                  <a:srgbClr val="CC3300"/>
                </a:solidFill>
              </a:rPr>
              <a:t>Why released</a:t>
            </a:r>
            <a:r>
              <a:rPr lang="en-US" altLang="x-none" dirty="0"/>
              <a:t>: determine representation, planning</a:t>
            </a:r>
          </a:p>
          <a:p>
            <a:pPr eaLnBrk="1" hangingPunct="1"/>
            <a:r>
              <a:rPr lang="en-US" altLang="x-none" dirty="0">
                <a:solidFill>
                  <a:srgbClr val="CC3300"/>
                </a:solidFill>
              </a:rPr>
              <a:t>How anonymized</a:t>
            </a:r>
            <a:r>
              <a:rPr lang="en-US" altLang="x-none" dirty="0"/>
              <a:t>: aggregated to geographic areas (Zip code)</a:t>
            </a:r>
          </a:p>
          <a:p>
            <a:pPr lvl="1" eaLnBrk="1" hangingPunct="1"/>
            <a:r>
              <a:rPr lang="en-US" altLang="x-none" dirty="0"/>
              <a:t>Broken down by various combinations of dimensions</a:t>
            </a:r>
          </a:p>
          <a:p>
            <a:pPr lvl="1" eaLnBrk="1" hangingPunct="1"/>
            <a:r>
              <a:rPr lang="en-US" altLang="x-none" dirty="0"/>
              <a:t>Released in full after 72 years</a:t>
            </a:r>
          </a:p>
          <a:p>
            <a:pPr eaLnBrk="1" hangingPunct="1"/>
            <a:r>
              <a:rPr lang="en-US" altLang="x-none" dirty="0">
                <a:solidFill>
                  <a:srgbClr val="CC3300"/>
                </a:solidFill>
              </a:rPr>
              <a:t>Attacks</a:t>
            </a:r>
            <a:r>
              <a:rPr lang="en-US" altLang="x-none" dirty="0"/>
              <a:t>: no reports of successful </a:t>
            </a:r>
            <a:r>
              <a:rPr lang="en-US" altLang="x-none" dirty="0" err="1"/>
              <a:t>deanonymization</a:t>
            </a:r>
            <a:endParaRPr lang="en-US" altLang="x-none" dirty="0"/>
          </a:p>
          <a:p>
            <a:pPr lvl="1" eaLnBrk="1" hangingPunct="1"/>
            <a:r>
              <a:rPr lang="en-US" altLang="x-none" dirty="0"/>
              <a:t>Recent attempts by FBI to access raw data rebuffed</a:t>
            </a:r>
          </a:p>
          <a:p>
            <a:pPr eaLnBrk="1" hangingPunct="1"/>
            <a:r>
              <a:rPr lang="en-US" altLang="x-none" dirty="0">
                <a:solidFill>
                  <a:srgbClr val="CC3300"/>
                </a:solidFill>
              </a:rPr>
              <a:t>Consequences</a:t>
            </a:r>
            <a:r>
              <a:rPr lang="en-US" altLang="x-none" dirty="0"/>
              <a:t>: greater understanding of US population</a:t>
            </a:r>
          </a:p>
          <a:p>
            <a:pPr lvl="1" eaLnBrk="1" hangingPunct="1"/>
            <a:r>
              <a:rPr lang="en-US" altLang="x-none" dirty="0"/>
              <a:t>Affects representation, funding of civil projects</a:t>
            </a:r>
          </a:p>
          <a:p>
            <a:pPr lvl="1" eaLnBrk="1" hangingPunct="1"/>
            <a:r>
              <a:rPr lang="en-US" altLang="x-none" dirty="0"/>
              <a:t>Rich source of data for future historians and genealogists</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81000"/>
            <a:ext cx="1828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355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0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0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0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0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3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0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0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0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0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0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16948</TotalTime>
  <Words>10024</Words>
  <Application>Microsoft Macintosh PowerPoint</Application>
  <PresentationFormat>On-screen Show (4:3)</PresentationFormat>
  <Paragraphs>1653</Paragraphs>
  <Slides>176</Slides>
  <Notes>50</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176</vt:i4>
      </vt:variant>
    </vt:vector>
  </HeadingPairs>
  <TitlesOfParts>
    <vt:vector size="192" baseType="lpstr">
      <vt:lpstr>Arial</vt:lpstr>
      <vt:lpstr>Arial Black</vt:lpstr>
      <vt:lpstr>Arial Narrow</vt:lpstr>
      <vt:lpstr>Arial Rounded MT Bold</vt:lpstr>
      <vt:lpstr>Britannic Bold</vt:lpstr>
      <vt:lpstr>Calibri</vt:lpstr>
      <vt:lpstr>Calibri-BoldItalic</vt:lpstr>
      <vt:lpstr>Cambria Math</vt:lpstr>
      <vt:lpstr>Courier New</vt:lpstr>
      <vt:lpstr>Georgia</vt:lpstr>
      <vt:lpstr>Helvetica</vt:lpstr>
      <vt:lpstr>Symbol</vt:lpstr>
      <vt:lpstr>Times New Roman</vt:lpstr>
      <vt:lpstr>Trebuchet MS</vt:lpstr>
      <vt:lpstr>Essential</vt:lpstr>
      <vt:lpstr>Equation</vt:lpstr>
      <vt:lpstr>Introduction to  Data Science</vt:lpstr>
      <vt:lpstr>Announcements</vt:lpstr>
      <vt:lpstr>Today’s Lecture</vt:lpstr>
      <vt:lpstr>Statistical Inference</vt:lpstr>
      <vt:lpstr>Basic Probability I</vt:lpstr>
      <vt:lpstr>Basic Probability II</vt:lpstr>
      <vt:lpstr>RecaLl: Normal Distribution</vt:lpstr>
      <vt:lpstr>Hypothesis Testing</vt:lpstr>
      <vt:lpstr>Hypothesis Testing</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 Statistical Errors</vt:lpstr>
      <vt:lpstr>Sampling Biases</vt:lpstr>
      <vt:lpstr>Some Potential Sources of Biases</vt:lpstr>
      <vt:lpstr>Some Potential Sources of Biases</vt:lpstr>
      <vt:lpstr>Determining Causation</vt:lpstr>
      <vt:lpstr>Misuse of Statistics</vt:lpstr>
      <vt:lpstr>Beware of Charts !</vt:lpstr>
      <vt:lpstr>Beware of Charts !</vt:lpstr>
      <vt:lpstr>Newspapers even more</vt:lpstr>
      <vt:lpstr>Next up</vt:lpstr>
      <vt:lpstr>Outline</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Outline</vt:lpstr>
      <vt:lpstr>The Reproducibility Challenge</vt:lpstr>
      <vt:lpstr>PowerPoint Presentation</vt:lpstr>
      <vt:lpstr>PowerPoint Presentation</vt:lpstr>
      <vt:lpstr>PowerPoint Presentation</vt:lpstr>
      <vt:lpstr>Challenges to Rigor and Transparency in Reporting Science</vt:lpstr>
      <vt:lpstr>Factors that “Short Circuit”  Self-Correction</vt:lpstr>
      <vt:lpstr>Factors that “Short Circuit”  Self-Correction</vt:lpstr>
      <vt:lpstr>Factors that “Short Circuit”  Self-Correction</vt:lpstr>
      <vt:lpstr>Reproducibility</vt:lpstr>
      <vt:lpstr>Practical Tips</vt:lpstr>
      <vt:lpstr>Practical Tips</vt:lpstr>
      <vt:lpstr>Think like an experimentalist</vt:lpstr>
      <vt:lpstr>Think like an experimentalist</vt:lpstr>
      <vt:lpstr>Think like an experimentalist</vt:lpstr>
      <vt:lpstr>Think like an experimentalist</vt:lpstr>
      <vt:lpstr>Outline</vt:lpstr>
      <vt:lpstr>American Statistical Association Statement on p-Values</vt:lpstr>
      <vt:lpstr>What is a p-value? </vt:lpstr>
      <vt:lpstr>Misconceptions about the p-value</vt:lpstr>
      <vt:lpstr>What is a p-value?</vt:lpstr>
      <vt:lpstr>Principle 1</vt:lpstr>
      <vt:lpstr>Principle 2</vt:lpstr>
      <vt:lpstr>Principle 2 – Don’t flip the conditionality</vt:lpstr>
      <vt:lpstr>Illustrative Example (Bayesian)</vt:lpstr>
      <vt:lpstr>Principle 3</vt:lpstr>
      <vt:lpstr>Principle 4</vt:lpstr>
      <vt:lpstr>Principle 5</vt:lpstr>
      <vt:lpstr>Principle 6</vt:lpstr>
      <vt:lpstr>Other Approaches</vt:lpstr>
      <vt:lpstr>False-Positives are Easy </vt:lpstr>
      <vt:lpstr>Six Ways to p-Hack </vt:lpstr>
      <vt:lpstr>OK, but does that matter very much? </vt:lpstr>
      <vt:lpstr>Transparent Reporting </vt:lpstr>
      <vt:lpstr>Transparent Reporting </vt:lpstr>
      <vt:lpstr>Conclusion</vt:lpstr>
      <vt:lpstr>Outline</vt:lpstr>
      <vt:lpstr>Data ownership</vt:lpstr>
      <vt:lpstr>Data ownership</vt:lpstr>
      <vt:lpstr>Outline</vt:lpstr>
      <vt:lpstr>Privacy </vt:lpstr>
      <vt:lpstr>Wayback machines</vt:lpstr>
      <vt:lpstr>Right to be forgotten</vt:lpstr>
      <vt:lpstr>Why Privacy?</vt:lpstr>
      <vt:lpstr>Release the data   “anonymously” or   release a model? </vt:lpstr>
      <vt:lpstr>Why Anonymize?</vt:lpstr>
      <vt:lpstr>Why Anonymize?</vt:lpstr>
      <vt:lpstr>PowerPoint Presentation</vt:lpstr>
      <vt:lpstr>Case Study: US Census</vt:lpstr>
      <vt:lpstr>Case Study: Netflix Prize</vt:lpstr>
      <vt:lpstr>The Massachusetts Governor    Privacy Breach [Sweeney IJUFKS 2002] </vt:lpstr>
      <vt:lpstr>PowerPoint Presentation</vt:lpstr>
      <vt:lpstr>PowerPoint Presentation</vt:lpstr>
      <vt:lpstr>PowerPoint Presentation</vt:lpstr>
      <vt:lpstr>AOL data publishing fiasco …</vt:lpstr>
      <vt:lpstr>AOL data publishing fiasco …</vt:lpstr>
      <vt:lpstr>PowerPoint Presentation</vt:lpstr>
      <vt:lpstr>Case Study: AOL Search Data</vt:lpstr>
      <vt:lpstr>Can we release a model alone? </vt:lpstr>
      <vt:lpstr>Releasing a model can also be bad </vt:lpstr>
      <vt:lpstr>PowerPoint Presentation</vt:lpstr>
      <vt:lpstr>Models of Anonymization</vt:lpstr>
      <vt:lpstr>Objectives for Anonymization</vt:lpstr>
      <vt:lpstr>Utility</vt:lpstr>
      <vt:lpstr>Privacy is not Anonymity</vt:lpstr>
      <vt:lpstr>Privacy Definitions</vt:lpstr>
      <vt:lpstr>No Free Lunch</vt:lpstr>
      <vt:lpstr>randomized Response Model</vt:lpstr>
      <vt:lpstr>PowerPoint Presentation</vt:lpstr>
      <vt:lpstr>Sample Microdata</vt:lpstr>
      <vt:lpstr>Removing SSN …</vt:lpstr>
      <vt:lpstr>Linkage Attacks</vt:lpstr>
      <vt:lpstr>K-Anonymity</vt:lpstr>
      <vt:lpstr>Example: Generalization (Coarsening)</vt:lpstr>
      <vt:lpstr>K-anonymity through Microaggregation</vt:lpstr>
      <vt:lpstr>DiFFerential Privacy </vt:lpstr>
      <vt:lpstr>DiFFerential Privacy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dream</vt:lpstr>
      <vt:lpstr>Outline</vt:lpstr>
      <vt:lpstr>Data Science Lifecycle: An Alternate View</vt:lpstr>
      <vt:lpstr>Combating bias</vt:lpstr>
      <vt:lpstr>Combating bias</vt:lpstr>
      <vt:lpstr>Combating bias</vt:lpstr>
      <vt:lpstr>Combating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Outline</vt:lpstr>
      <vt:lpstr>data validity/Provenance</vt:lpstr>
      <vt:lpstr>Interpretability/Explainability</vt:lpstr>
      <vt:lpstr>Interpretability/Explainability</vt:lpstr>
      <vt:lpstr>Interpretability/Explainability</vt:lpstr>
      <vt:lpstr>Outline</vt:lpstr>
      <vt:lpstr>What is a data scientist?</vt:lpstr>
      <vt:lpstr>Key differences</vt:lpstr>
      <vt:lpstr>Finding a job</vt:lpstr>
      <vt:lpstr>“Requirements”</vt:lpstr>
      <vt:lpstr>Interviewing</vt:lpstr>
      <vt:lpstr>Graduate school, Academia, R&amp;D,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Paul Dickerson</cp:lastModifiedBy>
  <cp:revision>2030</cp:revision>
  <cp:lastPrinted>2019-09-11T18:15:05Z</cp:lastPrinted>
  <dcterms:created xsi:type="dcterms:W3CDTF">2013-03-05T15:39:19Z</dcterms:created>
  <dcterms:modified xsi:type="dcterms:W3CDTF">2020-12-03T23:30:21Z</dcterms:modified>
</cp:coreProperties>
</file>