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42" r:id="rId2"/>
    <p:sldMasterId id="2147483755" r:id="rId3"/>
    <p:sldMasterId id="2147483769" r:id="rId4"/>
  </p:sldMasterIdLst>
  <p:notesMasterIdLst>
    <p:notesMasterId r:id="rId94"/>
  </p:notesMasterIdLst>
  <p:handoutMasterIdLst>
    <p:handoutMasterId r:id="rId95"/>
  </p:handoutMasterIdLst>
  <p:sldIdLst>
    <p:sldId id="256" r:id="rId5"/>
    <p:sldId id="423" r:id="rId6"/>
    <p:sldId id="588" r:id="rId7"/>
    <p:sldId id="626" r:id="rId8"/>
    <p:sldId id="668" r:id="rId9"/>
    <p:sldId id="768" r:id="rId10"/>
    <p:sldId id="673" r:id="rId11"/>
    <p:sldId id="674" r:id="rId12"/>
    <p:sldId id="667" r:id="rId13"/>
    <p:sldId id="515" r:id="rId14"/>
    <p:sldId id="408" r:id="rId15"/>
    <p:sldId id="496" r:id="rId16"/>
    <p:sldId id="571" r:id="rId17"/>
    <p:sldId id="572" r:id="rId18"/>
    <p:sldId id="411" r:id="rId19"/>
    <p:sldId id="538" r:id="rId20"/>
    <p:sldId id="498" r:id="rId21"/>
    <p:sldId id="389" r:id="rId22"/>
    <p:sldId id="390" r:id="rId23"/>
    <p:sldId id="391" r:id="rId24"/>
    <p:sldId id="392" r:id="rId25"/>
    <p:sldId id="409" r:id="rId26"/>
    <p:sldId id="517" r:id="rId27"/>
    <p:sldId id="393" r:id="rId28"/>
    <p:sldId id="410" r:id="rId29"/>
    <p:sldId id="529" r:id="rId30"/>
    <p:sldId id="530" r:id="rId31"/>
    <p:sldId id="531" r:id="rId32"/>
    <p:sldId id="532" r:id="rId33"/>
    <p:sldId id="499" r:id="rId34"/>
    <p:sldId id="518" r:id="rId35"/>
    <p:sldId id="519" r:id="rId36"/>
    <p:sldId id="501" r:id="rId37"/>
    <p:sldId id="502" r:id="rId38"/>
    <p:sldId id="521" r:id="rId39"/>
    <p:sldId id="503" r:id="rId40"/>
    <p:sldId id="451" r:id="rId41"/>
    <p:sldId id="457" r:id="rId42"/>
    <p:sldId id="505" r:id="rId43"/>
    <p:sldId id="414" r:id="rId44"/>
    <p:sldId id="412" r:id="rId45"/>
    <p:sldId id="507" r:id="rId46"/>
    <p:sldId id="508" r:id="rId47"/>
    <p:sldId id="509" r:id="rId48"/>
    <p:sldId id="413" r:id="rId49"/>
    <p:sldId id="452" r:id="rId50"/>
    <p:sldId id="399" r:id="rId51"/>
    <p:sldId id="400" r:id="rId52"/>
    <p:sldId id="455" r:id="rId53"/>
    <p:sldId id="527" r:id="rId54"/>
    <p:sldId id="429" r:id="rId55"/>
    <p:sldId id="511" r:id="rId56"/>
    <p:sldId id="533" r:id="rId57"/>
    <p:sldId id="534" r:id="rId58"/>
    <p:sldId id="535" r:id="rId59"/>
    <p:sldId id="536" r:id="rId60"/>
    <p:sldId id="537" r:id="rId61"/>
    <p:sldId id="590" r:id="rId62"/>
    <p:sldId id="591" r:id="rId63"/>
    <p:sldId id="592" r:id="rId64"/>
    <p:sldId id="593" r:id="rId65"/>
    <p:sldId id="594" r:id="rId66"/>
    <p:sldId id="528" r:id="rId67"/>
    <p:sldId id="526" r:id="rId68"/>
    <p:sldId id="540" r:id="rId69"/>
    <p:sldId id="542" r:id="rId70"/>
    <p:sldId id="543" r:id="rId71"/>
    <p:sldId id="544" r:id="rId72"/>
    <p:sldId id="545" r:id="rId73"/>
    <p:sldId id="573" r:id="rId74"/>
    <p:sldId id="574" r:id="rId75"/>
    <p:sldId id="577" r:id="rId76"/>
    <p:sldId id="575" r:id="rId77"/>
    <p:sldId id="546" r:id="rId78"/>
    <p:sldId id="564" r:id="rId79"/>
    <p:sldId id="566" r:id="rId80"/>
    <p:sldId id="584" r:id="rId81"/>
    <p:sldId id="582" r:id="rId82"/>
    <p:sldId id="578" r:id="rId83"/>
    <p:sldId id="579" r:id="rId84"/>
    <p:sldId id="568" r:id="rId85"/>
    <p:sldId id="569" r:id="rId86"/>
    <p:sldId id="595" r:id="rId87"/>
    <p:sldId id="596" r:id="rId88"/>
    <p:sldId id="597" r:id="rId89"/>
    <p:sldId id="598" r:id="rId90"/>
    <p:sldId id="599" r:id="rId91"/>
    <p:sldId id="600" r:id="rId92"/>
    <p:sldId id="601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1270" autoAdjust="0"/>
  </p:normalViewPr>
  <p:slideViewPr>
    <p:cSldViewPr snapToGrid="0" snapToObjects="1">
      <p:cViewPr varScale="1">
        <p:scale>
          <a:sx n="87" d="100"/>
          <a:sy n="87" d="100"/>
        </p:scale>
        <p:origin x="12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43995-BE1E-CE4F-B85C-54FC05E0CA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Goal: Decouple algorithm testing from real-world process time constraints</a:t>
            </a:r>
          </a:p>
          <a:p>
            <a:r>
              <a:rPr lang="en-US"/>
              <a:t>Example: Drug effectiveness prediction (some problems with non iid for spam and stock)</a:t>
            </a:r>
          </a:p>
        </p:txBody>
      </p:sp>
    </p:spTree>
    <p:extLst>
      <p:ext uri="{BB962C8B-B14F-4D97-AF65-F5344CB8AC3E}">
        <p14:creationId xmlns:p14="http://schemas.microsoft.com/office/powerpoint/2010/main" val="246225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4928DE-4535-664D-A657-30A40ED16A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64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2E606-55D3-364F-AF55-8DD823EE53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4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7D6B2-2661-9F44-8E41-9DC0887288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  <p:extLst>
      <p:ext uri="{BB962C8B-B14F-4D97-AF65-F5344CB8AC3E}">
        <p14:creationId xmlns:p14="http://schemas.microsoft.com/office/powerpoint/2010/main" val="975639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DFD8B-A8A7-6744-B03A-49017F179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93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60F84-B8F5-4D48-938B-A5E2B4570C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A4940-C790-8347-A00C-6FD0A09FC1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1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86975-1F8B-EB46-A22F-EBDA9934B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5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91E4A2-1AEA-B942-A324-5E4A1F00AC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3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F638D-FF50-0446-A2C0-FF6E2B54A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71BD-ED82-4A47-BCCC-21C6C27723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6D4F1-02C7-7940-8102-B26676C48A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69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16E27-3390-DA49-9ABC-B7AED05B16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8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0F789-BC41-F84C-B61C-313B216D0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1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28B83-5565-A245-A3D2-FBE1770221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330C1-535B-4845-8024-C143A8E44A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0ACE9B-5545-6041-AE8A-A44C669347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1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1C180-4790-674F-985F-055D482AD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4856A-C2E7-574E-A127-C2DA1A9802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Trivial Tree: Full tree with full depth, just label the nodes.</a:t>
            </a:r>
          </a:p>
        </p:txBody>
      </p:sp>
    </p:spTree>
    <p:extLst>
      <p:ext uri="{BB962C8B-B14F-4D97-AF65-F5344CB8AC3E}">
        <p14:creationId xmlns:p14="http://schemas.microsoft.com/office/powerpoint/2010/main" val="36337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2012A4-DBF2-8647-9010-4146706359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  <p:extLst>
      <p:ext uri="{BB962C8B-B14F-4D97-AF65-F5344CB8AC3E}">
        <p14:creationId xmlns:p14="http://schemas.microsoft.com/office/powerpoint/2010/main" val="376042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915AE-5993-0949-9A38-315AE73F7B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In practice, sometimes too difficult,</a:t>
            </a:r>
          </a:p>
          <a:p>
            <a:r>
              <a:rPr lang="en-US">
                <a:solidFill>
                  <a:schemeClr val="accent2"/>
                </a:solidFill>
              </a:rPr>
              <a:t>So people continue to run experiments on tainted data sets…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5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2871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08625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26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2800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33684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2382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775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60001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5035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925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8207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6329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0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14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  <p:extLst>
      <p:ext uri="{BB962C8B-B14F-4D97-AF65-F5344CB8AC3E}">
        <p14:creationId xmlns:p14="http://schemas.microsoft.com/office/powerpoint/2010/main" val="4133537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4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5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95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520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70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95149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2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20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#21 – 11/10/2020</a:t>
            </a:r>
          </a:p>
          <a:p>
            <a:r>
              <a:rPr lang="en-US" sz="1600" b="1" dirty="0"/>
              <a:t>Lecture #22 – 11/12/2020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Picture of Learning   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r>
              <a:rPr lang="en-US"/>
              <a:t>Learning can be seen as </a:t>
            </a:r>
            <a:r>
              <a:rPr lang="en-US">
                <a:solidFill>
                  <a:schemeClr val="accent2"/>
                </a:solidFill>
              </a:rPr>
              <a:t>fitting a function</a:t>
            </a:r>
            <a:r>
              <a:rPr lang="en-US"/>
              <a:t> to the data. We can consider </a:t>
            </a:r>
          </a:p>
          <a:p>
            <a:r>
              <a:rPr lang="en-US">
                <a:solidFill>
                  <a:schemeClr val="accent2"/>
                </a:solidFill>
              </a:rPr>
              <a:t>different  target functions</a:t>
            </a:r>
            <a:r>
              <a:rPr lang="en-US"/>
              <a:t> and therefore different hypothesis spaces. </a:t>
            </a:r>
          </a:p>
          <a:p>
            <a:r>
              <a:rPr lang="en-US"/>
              <a:t>Examples:</a:t>
            </a:r>
          </a:p>
          <a:p>
            <a:r>
              <a:rPr lang="en-US"/>
              <a:t>Propositional if-then rules</a:t>
            </a:r>
          </a:p>
          <a:p>
            <a:r>
              <a:rPr lang="en-US"/>
              <a:t>Decision Trees</a:t>
            </a:r>
          </a:p>
          <a:p>
            <a:r>
              <a:rPr lang="en-US"/>
              <a:t>First-order if-then rules </a:t>
            </a:r>
          </a:p>
          <a:p>
            <a:r>
              <a:rPr lang="en-US"/>
              <a:t>First-order logic  theory</a:t>
            </a:r>
          </a:p>
          <a:p>
            <a:r>
              <a:rPr lang="en-US"/>
              <a:t>Linear functions</a:t>
            </a:r>
          </a:p>
          <a:p>
            <a:r>
              <a:rPr lang="en-US"/>
              <a:t>Polynomials of  degree at most k</a:t>
            </a:r>
          </a:p>
          <a:p>
            <a:r>
              <a:rPr lang="en-US"/>
              <a:t>Neural networks </a:t>
            </a:r>
          </a:p>
          <a:p>
            <a:r>
              <a:rPr lang="en-US"/>
              <a:t>Java programs</a:t>
            </a:r>
          </a:p>
          <a:p>
            <a:r>
              <a:rPr lang="en-US"/>
              <a:t>Turing machine</a:t>
            </a:r>
          </a:p>
          <a:p>
            <a:r>
              <a:rPr lang="en-US"/>
              <a:t>Etc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3276600" y="5181600"/>
            <a:ext cx="54625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Tradeoff between expressiveness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a hypothesis space and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complexity of finding simple, consistent hypotheses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within the space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4419600" y="2971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learning problem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realizable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if its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 space contains the true function.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610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41" grpId="0" uiExpand="1" build="allAtOnce"/>
      <p:bldP spid="9615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352800"/>
            <a:ext cx="7924800" cy="41148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1800" b="1"/>
              <a:t>Input:</a:t>
            </a:r>
            <a:r>
              <a:rPr lang="en-US" sz="1800"/>
              <a:t> an object or situation described by a set of attributes (or features)</a:t>
            </a:r>
          </a:p>
          <a:p>
            <a:r>
              <a:rPr lang="en-US" sz="1800"/>
              <a:t> </a:t>
            </a:r>
            <a:r>
              <a:rPr lang="en-US" sz="1800" b="1"/>
              <a:t>Output:</a:t>
            </a:r>
            <a:r>
              <a:rPr lang="en-US" sz="1800"/>
              <a:t> a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decision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– the predicts output value for the input.</a:t>
            </a:r>
          </a:p>
          <a:p>
            <a:endParaRPr lang="en-US" sz="1800"/>
          </a:p>
          <a:p>
            <a:r>
              <a:rPr lang="en-US" sz="1800"/>
              <a:t>The </a:t>
            </a:r>
            <a:r>
              <a:rPr lang="en-US" sz="1800">
                <a:solidFill>
                  <a:schemeClr val="accent2"/>
                </a:solidFill>
              </a:rPr>
              <a:t>input</a:t>
            </a:r>
            <a:r>
              <a:rPr lang="en-US" sz="1800"/>
              <a:t> attributes and the </a:t>
            </a:r>
            <a:r>
              <a:rPr lang="en-US" sz="1800">
                <a:solidFill>
                  <a:schemeClr val="accent2"/>
                </a:solidFill>
              </a:rPr>
              <a:t>outputs</a:t>
            </a:r>
            <a:r>
              <a:rPr lang="en-US" sz="1800"/>
              <a:t> can be </a:t>
            </a:r>
            <a:r>
              <a:rPr lang="en-US" sz="1800">
                <a:solidFill>
                  <a:schemeClr val="accent2"/>
                </a:solidFill>
              </a:rPr>
              <a:t>discrete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continuous</a:t>
            </a:r>
            <a:r>
              <a:rPr lang="en-US" sz="1800"/>
              <a:t>.</a:t>
            </a:r>
          </a:p>
          <a:p>
            <a:endParaRPr lang="en-US" sz="1800"/>
          </a:p>
          <a:p>
            <a:r>
              <a:rPr lang="en-US" sz="1800"/>
              <a:t>We will focus on decision trees for </a:t>
            </a:r>
            <a:r>
              <a:rPr lang="en-US" sz="1800">
                <a:solidFill>
                  <a:srgbClr val="FF0000"/>
                </a:solidFill>
              </a:rPr>
              <a:t>Boolean classification</a:t>
            </a:r>
            <a:r>
              <a:rPr lang="en-US" sz="1800"/>
              <a:t>: </a:t>
            </a:r>
          </a:p>
          <a:p>
            <a:r>
              <a:rPr lang="en-US" sz="1800"/>
              <a:t>	each example is classified as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negative.</a:t>
            </a:r>
          </a:p>
          <a:p>
            <a:endParaRPr lang="en-US" sz="1800"/>
          </a:p>
          <a:p>
            <a:r>
              <a:rPr lang="en-US" sz="1800"/>
              <a:t>	</a:t>
            </a:r>
            <a:endParaRPr lang="en-US" sz="1800">
              <a:solidFill>
                <a:srgbClr val="FF0000"/>
              </a:solidFill>
              <a:sym typeface="Wingdings" charset="0"/>
            </a:endParaRPr>
          </a:p>
        </p:txBody>
      </p:sp>
      <p:sp>
        <p:nvSpPr>
          <p:cNvPr id="764934" name="Rectangle 6"/>
          <p:cNvSpPr>
            <a:spLocks noChangeArrowheads="1"/>
          </p:cNvSpPr>
          <p:nvPr/>
        </p:nvSpPr>
        <p:spPr bwMode="auto">
          <a:xfrm>
            <a:off x="609600" y="1752600"/>
            <a:ext cx="7162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Task: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Given: collection of examples (x, f(x))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Return: a function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that approximates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h is a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</a:t>
            </a:r>
          </a:p>
        </p:txBody>
      </p:sp>
    </p:spTree>
    <p:extLst>
      <p:ext uri="{BB962C8B-B14F-4D97-AF65-F5344CB8AC3E}">
        <p14:creationId xmlns:p14="http://schemas.microsoft.com/office/powerpoint/2010/main" val="174002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4319477" cy="6858000"/>
          </a:xfrm>
          <a:prstGeom prst="rect">
            <a:avLst/>
          </a:prstGeom>
        </p:spPr>
      </p:pic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New York Times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April 16, 2008</a:t>
            </a:r>
          </a:p>
        </p:txBody>
      </p:sp>
      <p:sp>
        <p:nvSpPr>
          <p:cNvPr id="913414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we learn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counties vote?</a:t>
            </a:r>
          </a:p>
        </p:txBody>
      </p:sp>
      <p:sp>
        <p:nvSpPr>
          <p:cNvPr id="913416" name="Rectangle 8"/>
          <p:cNvSpPr>
            <a:spLocks noChangeArrowheads="1"/>
          </p:cNvSpPr>
          <p:nvPr/>
        </p:nvSpPr>
        <p:spPr bwMode="auto">
          <a:xfrm>
            <a:off x="152400" y="3810000"/>
            <a:ext cx="3810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sequence of tests.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Representation very natural for humans.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Style of many 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to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”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manuals and trouble-shooting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procedures.</a:t>
            </a:r>
          </a:p>
        </p:txBody>
      </p:sp>
    </p:spTree>
    <p:extLst>
      <p:ext uri="{BB962C8B-B14F-4D97-AF65-F5344CB8AC3E}">
        <p14:creationId xmlns:p14="http://schemas.microsoft.com/office/powerpoint/2010/main" val="38251276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40093"/>
            <a:ext cx="7810500" cy="12400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514600"/>
            <a:ext cx="29188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order of tests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matters (in general)!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When not?</a:t>
            </a:r>
          </a:p>
        </p:txBody>
      </p:sp>
    </p:spTree>
    <p:extLst>
      <p:ext uri="{BB962C8B-B14F-4D97-AF65-F5344CB8AC3E}">
        <p14:creationId xmlns:p14="http://schemas.microsoft.com/office/powerpoint/2010/main" val="259842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2941554"/>
            <a:ext cx="6172200" cy="979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362200"/>
            <a:ext cx="3230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learning approach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construct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(with test thresholds)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from example counties.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9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571500"/>
          </a:xfrm>
        </p:spPr>
        <p:txBody>
          <a:bodyPr/>
          <a:lstStyle/>
          <a:p>
            <a:r>
              <a:rPr lang="en-US" sz="2800"/>
              <a:t>Decision Tree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46482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sz="1600" b="1" dirty="0"/>
              <a:t>What is a decision tree?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A tree with two types of nodes: 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Decision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Leaf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Decision node:</a:t>
            </a:r>
            <a:r>
              <a:rPr lang="en-US" sz="1600" b="1" dirty="0"/>
              <a:t> Specifies a choice or  test of some attribute with 2 or more alternatives;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ym typeface="Wingdings" charset="0"/>
              </a:rPr>
              <a:t> every </a:t>
            </a:r>
            <a:r>
              <a:rPr lang="en-US" sz="1600" b="1" dirty="0">
                <a:solidFill>
                  <a:schemeClr val="accent2"/>
                </a:solidFill>
              </a:rPr>
              <a:t>decision  node is  part of a path to a leaf node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Leaf node:</a:t>
            </a:r>
            <a:r>
              <a:rPr lang="en-US" sz="1600" b="1" dirty="0"/>
              <a:t> Indicates classification of an example</a:t>
            </a:r>
          </a:p>
        </p:txBody>
      </p:sp>
      <p:pic>
        <p:nvPicPr>
          <p:cNvPr id="769028" name="Picture 4" descr="dtdia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343400" cy="426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28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/>
              <a:t>Inductive Learning Example</a:t>
            </a:r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09600" y="990600"/>
          <a:ext cx="8008938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" name="Document" r:id="rId4" imgW="5607880" imgH="1615283" progId="Word.Document.8">
                  <p:embed/>
                </p:oleObj>
              </mc:Choice>
              <mc:Fallback>
                <p:oleObj name="Document" r:id="rId4" imgW="5607880" imgH="1615283" progId="Word.Document.8">
                  <p:embed/>
                  <p:pic>
                    <p:nvPicPr>
                      <p:cNvPr id="91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8008938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381000" y="3429000"/>
            <a:ext cx="87630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Instance Space X: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all possible objects described by attributes 			(often called features).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Target Function f: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Mapping from Attributes to Target Feature 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	(often called label)  (f is unknown)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 Space H: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all classification rules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we allow.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 D: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instances labeled with Target Feature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243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133600"/>
            <a:ext cx="70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523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Decision Tree Example: “</a:t>
            </a:r>
            <a:r>
              <a:rPr lang="en-US" sz="2400" dirty="0" err="1">
                <a:solidFill>
                  <a:srgbClr val="FF0000"/>
                </a:solidFill>
              </a:rPr>
              <a:t>BigTip</a:t>
            </a:r>
            <a:r>
              <a:rPr lang="en-US" sz="2400" dirty="0">
                <a:solidFill>
                  <a:srgbClr val="FF0000"/>
                </a:solidFill>
              </a:rPr>
              <a:t>”</a:t>
            </a:r>
          </a:p>
        </p:txBody>
      </p:sp>
      <p:grpSp>
        <p:nvGrpSpPr>
          <p:cNvPr id="934915" name="Group 3"/>
          <p:cNvGrpSpPr>
            <a:grpSpLocks/>
          </p:cNvGrpSpPr>
          <p:nvPr/>
        </p:nvGrpSpPr>
        <p:grpSpPr bwMode="auto">
          <a:xfrm>
            <a:off x="152400" y="762000"/>
            <a:ext cx="7848600" cy="2743200"/>
            <a:chOff x="192" y="960"/>
            <a:chExt cx="4944" cy="1728"/>
          </a:xfrm>
        </p:grpSpPr>
        <p:sp>
          <p:nvSpPr>
            <p:cNvPr id="934916" name="Rectangle 4"/>
            <p:cNvSpPr>
              <a:spLocks noChangeArrowheads="1"/>
            </p:cNvSpPr>
            <p:nvPr/>
          </p:nvSpPr>
          <p:spPr bwMode="auto">
            <a:xfrm>
              <a:off x="2256" y="960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Food</a:t>
              </a:r>
            </a:p>
          </p:txBody>
        </p:sp>
        <p:sp>
          <p:nvSpPr>
            <p:cNvPr id="934917" name="Rectangle 5"/>
            <p:cNvSpPr>
              <a:spLocks noChangeArrowheads="1"/>
            </p:cNvSpPr>
            <p:nvPr/>
          </p:nvSpPr>
          <p:spPr bwMode="auto">
            <a:xfrm>
              <a:off x="1728" y="1920"/>
              <a:ext cx="1008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Price</a:t>
              </a:r>
            </a:p>
          </p:txBody>
        </p:sp>
        <p:sp>
          <p:nvSpPr>
            <p:cNvPr id="934918" name="Rectangle 6"/>
            <p:cNvSpPr>
              <a:spLocks noChangeArrowheads="1"/>
            </p:cNvSpPr>
            <p:nvPr/>
          </p:nvSpPr>
          <p:spPr bwMode="auto">
            <a:xfrm>
              <a:off x="768" y="1392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Speedy</a:t>
              </a:r>
            </a:p>
          </p:txBody>
        </p:sp>
        <p:sp>
          <p:nvSpPr>
            <p:cNvPr id="934919" name="Line 7"/>
            <p:cNvSpPr>
              <a:spLocks noChangeShapeType="1"/>
            </p:cNvSpPr>
            <p:nvPr/>
          </p:nvSpPr>
          <p:spPr bwMode="auto">
            <a:xfrm flipH="1">
              <a:off x="1152" y="1104"/>
              <a:ext cx="110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0" name="Line 8"/>
            <p:cNvSpPr>
              <a:spLocks noChangeShapeType="1"/>
            </p:cNvSpPr>
            <p:nvPr/>
          </p:nvSpPr>
          <p:spPr bwMode="auto">
            <a:xfrm>
              <a:off x="2640" y="1200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1" name="Line 9"/>
            <p:cNvSpPr>
              <a:spLocks noChangeShapeType="1"/>
            </p:cNvSpPr>
            <p:nvPr/>
          </p:nvSpPr>
          <p:spPr bwMode="auto">
            <a:xfrm flipH="1">
              <a:off x="624" y="1632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2" name="Line 10"/>
            <p:cNvSpPr>
              <a:spLocks noChangeShapeType="1"/>
            </p:cNvSpPr>
            <p:nvPr/>
          </p:nvSpPr>
          <p:spPr bwMode="auto">
            <a:xfrm flipH="1">
              <a:off x="1440" y="2160"/>
              <a:ext cx="5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3" name="Line 11"/>
            <p:cNvSpPr>
              <a:spLocks noChangeShapeType="1"/>
            </p:cNvSpPr>
            <p:nvPr/>
          </p:nvSpPr>
          <p:spPr bwMode="auto">
            <a:xfrm>
              <a:off x="1344" y="1632"/>
              <a:ext cx="912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4" name="Line 12"/>
            <p:cNvSpPr>
              <a:spLocks noChangeShapeType="1"/>
            </p:cNvSpPr>
            <p:nvPr/>
          </p:nvSpPr>
          <p:spPr bwMode="auto">
            <a:xfrm>
              <a:off x="2448" y="2160"/>
              <a:ext cx="52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5" name="Line 13"/>
            <p:cNvSpPr>
              <a:spLocks noChangeShapeType="1"/>
            </p:cNvSpPr>
            <p:nvPr/>
          </p:nvSpPr>
          <p:spPr bwMode="auto">
            <a:xfrm>
              <a:off x="2976" y="1104"/>
              <a:ext cx="18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6" name="Oval 14"/>
            <p:cNvSpPr>
              <a:spLocks noChangeArrowheads="1"/>
            </p:cNvSpPr>
            <p:nvPr/>
          </p:nvSpPr>
          <p:spPr bwMode="auto">
            <a:xfrm>
              <a:off x="3024" y="1488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27" name="Oval 15"/>
            <p:cNvSpPr>
              <a:spLocks noChangeArrowheads="1"/>
            </p:cNvSpPr>
            <p:nvPr/>
          </p:nvSpPr>
          <p:spPr bwMode="auto">
            <a:xfrm>
              <a:off x="1056" y="240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28" name="Oval 16"/>
            <p:cNvSpPr>
              <a:spLocks noChangeArrowheads="1"/>
            </p:cNvSpPr>
            <p:nvPr/>
          </p:nvSpPr>
          <p:spPr bwMode="auto">
            <a:xfrm>
              <a:off x="2832" y="2352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29" name="Oval 17"/>
            <p:cNvSpPr>
              <a:spLocks noChangeArrowheads="1"/>
            </p:cNvSpPr>
            <p:nvPr/>
          </p:nvSpPr>
          <p:spPr bwMode="auto">
            <a:xfrm>
              <a:off x="4560" y="144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30" name="Oval 18"/>
            <p:cNvSpPr>
              <a:spLocks noChangeArrowheads="1"/>
            </p:cNvSpPr>
            <p:nvPr/>
          </p:nvSpPr>
          <p:spPr bwMode="auto">
            <a:xfrm>
              <a:off x="192" y="192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31" name="Text Box 19"/>
            <p:cNvSpPr txBox="1">
              <a:spLocks noChangeArrowheads="1"/>
            </p:cNvSpPr>
            <p:nvPr/>
          </p:nvSpPr>
          <p:spPr bwMode="auto">
            <a:xfrm>
              <a:off x="1248" y="96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great</a:t>
              </a:r>
            </a:p>
          </p:txBody>
        </p:sp>
        <p:sp>
          <p:nvSpPr>
            <p:cNvPr id="934932" name="Text Box 20"/>
            <p:cNvSpPr txBox="1">
              <a:spLocks noChangeArrowheads="1"/>
            </p:cNvSpPr>
            <p:nvPr/>
          </p:nvSpPr>
          <p:spPr bwMode="auto">
            <a:xfrm>
              <a:off x="2400" y="1248"/>
              <a:ext cx="8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mediocre</a:t>
              </a:r>
            </a:p>
          </p:txBody>
        </p:sp>
        <p:sp>
          <p:nvSpPr>
            <p:cNvPr id="934933" name="Text Box 21"/>
            <p:cNvSpPr txBox="1">
              <a:spLocks noChangeArrowheads="1"/>
            </p:cNvSpPr>
            <p:nvPr/>
          </p:nvSpPr>
          <p:spPr bwMode="auto">
            <a:xfrm>
              <a:off x="3686" y="1034"/>
              <a:ext cx="4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yuck</a:t>
              </a:r>
            </a:p>
          </p:txBody>
        </p:sp>
        <p:sp>
          <p:nvSpPr>
            <p:cNvPr id="934934" name="Text Box 22"/>
            <p:cNvSpPr txBox="1">
              <a:spLocks noChangeArrowheads="1"/>
            </p:cNvSpPr>
            <p:nvPr/>
          </p:nvSpPr>
          <p:spPr bwMode="auto">
            <a:xfrm>
              <a:off x="710" y="1658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35" name="Text Box 23"/>
            <p:cNvSpPr txBox="1">
              <a:spLocks noChangeArrowheads="1"/>
            </p:cNvSpPr>
            <p:nvPr/>
          </p:nvSpPr>
          <p:spPr bwMode="auto">
            <a:xfrm>
              <a:off x="1718" y="1562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36" name="Text Box 24"/>
            <p:cNvSpPr txBox="1">
              <a:spLocks noChangeArrowheads="1"/>
            </p:cNvSpPr>
            <p:nvPr/>
          </p:nvSpPr>
          <p:spPr bwMode="auto">
            <a:xfrm>
              <a:off x="1680" y="2160"/>
              <a:ext cx="7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adequate</a:t>
              </a:r>
            </a:p>
          </p:txBody>
        </p:sp>
        <p:sp>
          <p:nvSpPr>
            <p:cNvPr id="934937" name="Text Box 25"/>
            <p:cNvSpPr txBox="1">
              <a:spLocks noChangeArrowheads="1"/>
            </p:cNvSpPr>
            <p:nvPr/>
          </p:nvSpPr>
          <p:spPr bwMode="auto">
            <a:xfrm>
              <a:off x="2736" y="2064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high</a:t>
              </a:r>
            </a:p>
          </p:txBody>
        </p:sp>
      </p:grpSp>
      <p:sp>
        <p:nvSpPr>
          <p:cNvPr id="934941" name="Text Box 29"/>
          <p:cNvSpPr txBox="1">
            <a:spLocks noChangeArrowheads="1"/>
          </p:cNvSpPr>
          <p:nvPr/>
        </p:nvSpPr>
        <p:spPr bwMode="auto">
          <a:xfrm>
            <a:off x="76200" y="4038600"/>
            <a:ext cx="5666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the decision tree we learned consistent?</a:t>
            </a:r>
          </a:p>
        </p:txBody>
      </p:sp>
      <p:sp>
        <p:nvSpPr>
          <p:cNvPr id="934942" name="Text Box 30"/>
          <p:cNvSpPr txBox="1">
            <a:spLocks noChangeArrowheads="1"/>
          </p:cNvSpPr>
          <p:nvPr/>
        </p:nvSpPr>
        <p:spPr bwMode="auto">
          <a:xfrm>
            <a:off x="381000" y="4648200"/>
            <a:ext cx="482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Yes, it agrees with all the examples!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38800" y="2129135"/>
            <a:ext cx="3346450" cy="4654252"/>
            <a:chOff x="5638800" y="2129135"/>
            <a:chExt cx="3346450" cy="4654252"/>
          </a:xfrm>
        </p:grpSpPr>
        <p:pic>
          <p:nvPicPr>
            <p:cNvPr id="934939" name="Picture 2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590800"/>
              <a:ext cx="3346450" cy="419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81800" y="2129135"/>
              <a:ext cx="1384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Our data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3400" y="5410200"/>
            <a:ext cx="40809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Data: Not all 2x2x3 = 12 tuples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Also, some repeats! These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literally “observations.”</a:t>
            </a:r>
          </a:p>
        </p:txBody>
      </p:sp>
    </p:spTree>
    <p:extLst>
      <p:ext uri="{BB962C8B-B14F-4D97-AF65-F5344CB8AC3E}">
        <p14:creationId xmlns:p14="http://schemas.microsoft.com/office/powerpoint/2010/main" val="24427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41" grpId="0"/>
      <p:bldP spid="93494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decision trees:</a:t>
            </a:r>
            <a:br>
              <a:rPr lang="en-US"/>
            </a:br>
            <a:r>
              <a:rPr lang="en-US"/>
              <a:t>An example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267200"/>
          </a:xfrm>
        </p:spPr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en-US" sz="1800" b="1" dirty="0"/>
              <a:t>Problem: decide whether to wait for a table at a restaurant. What </a:t>
            </a:r>
            <a:r>
              <a:rPr lang="en-US" sz="1800" b="1" dirty="0">
                <a:solidFill>
                  <a:schemeClr val="accent2"/>
                </a:solidFill>
              </a:rPr>
              <a:t>attributes</a:t>
            </a:r>
            <a:r>
              <a:rPr lang="en-US" sz="1800" b="1" dirty="0"/>
              <a:t> would you use?</a:t>
            </a:r>
          </a:p>
          <a:p>
            <a:pPr marL="381000" indent="-381000">
              <a:lnSpc>
                <a:spcPct val="90000"/>
              </a:lnSpc>
            </a:pPr>
            <a:endParaRPr lang="en-US" sz="1600" b="1" dirty="0"/>
          </a:p>
          <a:p>
            <a:pPr marL="381000" indent="-381000">
              <a:lnSpc>
                <a:spcPct val="90000"/>
              </a:lnSpc>
            </a:pPr>
            <a:r>
              <a:rPr lang="en-US" sz="1600" dirty="0"/>
              <a:t>Attributes used by R&amp;N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Alternate: is there an alternative restaurant nearby?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Bar: is there a comfortable bar area to wait in?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Fri/Sat: is today Friday or Saturday?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Hungry: are we hungry?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Patrons: number of people in the restaurant (None, Some, Full)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Price: price range ($, $$, $$$)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Raining: is it raining outside?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Reservation: have we made a reservation?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Type: kind of restaurant (French, Italian, Thai, Burger)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WaitEstimate</a:t>
            </a:r>
            <a:r>
              <a:rPr lang="en-US" sz="1600" dirty="0"/>
              <a:t>: estimated waiting time (0-10, 10-30, 30-60, &gt;60)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2041525" y="5527675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Goal predicate: WillWait?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6477000" y="2868613"/>
            <a:ext cx="2188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about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restaurant name?</a:t>
            </a:r>
          </a:p>
        </p:txBody>
      </p:sp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6680200" y="4191000"/>
            <a:ext cx="24304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 could be great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generating a small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5638800"/>
            <a:ext cx="247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 doesn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 generalize!</a:t>
            </a:r>
          </a:p>
        </p:txBody>
      </p:sp>
    </p:spTree>
    <p:extLst>
      <p:ext uri="{BB962C8B-B14F-4D97-AF65-F5344CB8AC3E}">
        <p14:creationId xmlns:p14="http://schemas.microsoft.com/office/powerpoint/2010/main" val="29900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5" grpId="0"/>
      <p:bldP spid="74240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0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Mini-Project #2 will be graded by the end of the week</a:t>
            </a:r>
          </a:p>
          <a:p>
            <a:r>
              <a:rPr lang="en-US" dirty="0"/>
              <a:t>Midterm is being graded now</a:t>
            </a:r>
          </a:p>
          <a:p>
            <a:r>
              <a:rPr lang="en-US" dirty="0"/>
              <a:t>Mini-Project #3 was released late last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Due slightly before Thanksgiving 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Please remember to put headings/subheadings in your .</a:t>
            </a:r>
            <a:r>
              <a:rPr lang="en-US" b="0" dirty="0" err="1"/>
              <a:t>ipynb</a:t>
            </a:r>
            <a:r>
              <a:rPr lang="en-US" b="0" dirty="0"/>
              <a:t> </a:t>
            </a:r>
            <a:r>
              <a:rPr lang="en-US" b="0" dirty="0">
                <a:sym typeface="Wingdings" pitchFamily="2" charset="2"/>
              </a:rPr>
              <a:t> </a:t>
            </a:r>
            <a:r>
              <a:rPr lang="en-US" b="0" dirty="0"/>
              <a:t>.pdf export corresponding to questions/problems.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791200" cy="4156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4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r>
              <a:rPr lang="en-US" sz="1600" dirty="0"/>
              <a:t>One possible representation for hypotheses</a:t>
            </a:r>
          </a:p>
          <a:p>
            <a:r>
              <a:rPr lang="en-US" sz="1600" dirty="0"/>
              <a:t>E.g., here is a tree for deciding whether to wait:</a:t>
            </a:r>
          </a:p>
        </p:txBody>
      </p:sp>
    </p:spTree>
    <p:extLst>
      <p:ext uri="{BB962C8B-B14F-4D97-AF65-F5344CB8AC3E}">
        <p14:creationId xmlns:p14="http://schemas.microsoft.com/office/powerpoint/2010/main" val="1458771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Decision Trees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762000" y="2133600"/>
            <a:ext cx="83616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Any particular decision tree hypothesis for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WillWait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goal predicate can  be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seen 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disjunction of a conjunction of tests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i.e., an assertion of the form: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s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WillWait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(s)  (P1(s)  P2(s)  … 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(s))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Where each condition Pi(s) 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conjunction of tests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corresponding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the path from the root of the tree to a leaf with a positive outcome.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Decision trees can </a:t>
            </a:r>
            <a:r>
              <a:rPr lang="en-US" sz="1800">
                <a:solidFill>
                  <a:srgbClr val="FF0000"/>
                </a:solidFill>
              </a:rPr>
              <a:t>express any Boolean  function</a:t>
            </a:r>
            <a:r>
              <a:rPr lang="en-US" sz="1800"/>
              <a:t> of the input attributes.</a:t>
            </a:r>
          </a:p>
          <a:p>
            <a:pPr>
              <a:lnSpc>
                <a:spcPct val="80000"/>
              </a:lnSpc>
            </a:pPr>
            <a:r>
              <a:rPr lang="en-US" sz="1800"/>
              <a:t>E.g., for Boolean functions, truth table row </a:t>
            </a:r>
            <a:r>
              <a:rPr lang="en-US" sz="1800">
                <a:cs typeface="Arial" charset="0"/>
              </a:rPr>
              <a:t>→ </a:t>
            </a:r>
            <a:r>
              <a:rPr lang="en-US" sz="1800"/>
              <a:t>path to leaf: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766980" name="Picture 4" descr="xor-decision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5181600" cy="1731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Number of Distinct Decision Trees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10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 with 10 propositional symbols</a:t>
            </a:r>
          </a:p>
          <a:p>
            <a:endParaRPr lang="en-US" dirty="0"/>
          </a:p>
          <a:p>
            <a:r>
              <a:rPr lang="en-US" dirty="0"/>
              <a:t>Input features		Output</a:t>
            </a:r>
          </a:p>
          <a:p>
            <a:endParaRPr lang="en-US" dirty="0"/>
          </a:p>
          <a:p>
            <a:r>
              <a:rPr lang="en-US" dirty="0"/>
              <a:t>0 0 0 0 0 0 0 0 0 0	0/1</a:t>
            </a:r>
          </a:p>
          <a:p>
            <a:r>
              <a:rPr lang="en-US" dirty="0"/>
              <a:t>0 0 0 0 0 0 0 0 0 1	0/1</a:t>
            </a:r>
          </a:p>
          <a:p>
            <a:r>
              <a:rPr lang="en-US" dirty="0"/>
              <a:t>0 0 0 0 0 0 0 0 1 0	0/1</a:t>
            </a:r>
          </a:p>
          <a:p>
            <a:r>
              <a:rPr lang="en-US" dirty="0"/>
              <a:t>0 0 0 0 0 0 0 1 0 0	0/1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1 1 1 1 1 1 1 1 1 1	0/1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64620" name="Group 12"/>
          <p:cNvGrpSpPr>
            <a:grpSpLocks/>
          </p:cNvGrpSpPr>
          <p:nvPr/>
        </p:nvGrpSpPr>
        <p:grpSpPr bwMode="auto">
          <a:xfrm>
            <a:off x="4800600" y="3657600"/>
            <a:ext cx="4298950" cy="2057400"/>
            <a:chOff x="3024" y="2496"/>
            <a:chExt cx="2708" cy="1296"/>
          </a:xfrm>
        </p:grpSpPr>
        <p:sp>
          <p:nvSpPr>
            <p:cNvPr id="964613" name="AutoShape 5"/>
            <p:cNvSpPr>
              <a:spLocks/>
            </p:cNvSpPr>
            <p:nvPr/>
          </p:nvSpPr>
          <p:spPr bwMode="auto">
            <a:xfrm>
              <a:off x="3024" y="2496"/>
              <a:ext cx="48" cy="1296"/>
            </a:xfrm>
            <a:prstGeom prst="rightBrace">
              <a:avLst>
                <a:gd name="adj1" fmla="val 2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4614" name="Text Box 6"/>
            <p:cNvSpPr txBox="1">
              <a:spLocks noChangeArrowheads="1"/>
            </p:cNvSpPr>
            <p:nvPr/>
          </p:nvSpPr>
          <p:spPr bwMode="auto">
            <a:xfrm>
              <a:off x="3168" y="2640"/>
              <a:ext cx="25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How many entries does this table have?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64615" name="Text Box 7"/>
          <p:cNvSpPr txBox="1">
            <a:spLocks noChangeArrowheads="1"/>
          </p:cNvSpPr>
          <p:nvPr/>
        </p:nvSpPr>
        <p:spPr bwMode="auto">
          <a:xfrm>
            <a:off x="6324600" y="4267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</a:t>
            </a:r>
          </a:p>
        </p:txBody>
      </p:sp>
      <p:sp>
        <p:nvSpPr>
          <p:cNvPr id="964617" name="Text Box 9"/>
          <p:cNvSpPr txBox="1">
            <a:spLocks noChangeArrowheads="1"/>
          </p:cNvSpPr>
          <p:nvPr/>
        </p:nvSpPr>
        <p:spPr bwMode="auto">
          <a:xfrm>
            <a:off x="4800116" y="4876800"/>
            <a:ext cx="42427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how many Boolean functions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with 10 Boolean attributes are there,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given that each entry can be 0/1?</a:t>
            </a:r>
          </a:p>
        </p:txBody>
      </p:sp>
      <p:sp>
        <p:nvSpPr>
          <p:cNvPr id="964619" name="Rectangle 11"/>
          <p:cNvSpPr>
            <a:spLocks noChangeArrowheads="1"/>
          </p:cNvSpPr>
          <p:nvPr/>
        </p:nvSpPr>
        <p:spPr bwMode="auto">
          <a:xfrm>
            <a:off x="6096000" y="6019800"/>
            <a:ext cx="898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= 2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6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95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5" grpId="0"/>
      <p:bldP spid="964617" grpId="0"/>
      <p:bldP spid="9646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Hypothesis spaces</a:t>
            </a:r>
          </a:p>
        </p:txBody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n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 number of distinct truth tables with 2</a:t>
            </a:r>
            <a:r>
              <a:rPr lang="en-US" baseline="30000" dirty="0"/>
              <a:t>n</a:t>
            </a:r>
            <a:r>
              <a:rPr lang="en-US" dirty="0"/>
              <a:t> rows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With 6 Boolean attributes, there are 18,446,744,073,709,551,616 possible trees!</a:t>
            </a: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5943600" y="3505200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= 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</a:p>
        </p:txBody>
      </p:sp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2270125" y="5680075"/>
            <a:ext cx="5935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Many calculators can’t handle 10 attributes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!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114800"/>
            <a:ext cx="739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E.g. how many Boolean functions on 6 attributes? A lot…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248400"/>
            <a:ext cx="588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There are even more decision trees! (see later)</a:t>
            </a:r>
          </a:p>
        </p:txBody>
      </p:sp>
    </p:spTree>
    <p:extLst>
      <p:ext uri="{BB962C8B-B14F-4D97-AF65-F5344CB8AC3E}">
        <p14:creationId xmlns:p14="http://schemas.microsoft.com/office/powerpoint/2010/main" val="913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1" grpId="0"/>
      <p:bldP spid="74650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9448800" cy="4191000"/>
          </a:xfrm>
        </p:spPr>
        <p:txBody>
          <a:bodyPr/>
          <a:lstStyle/>
          <a:p>
            <a:r>
              <a:rPr lang="en-US" b="1" dirty="0"/>
              <a:t>Decision trees can </a:t>
            </a:r>
            <a:r>
              <a:rPr lang="en-US" b="1" dirty="0">
                <a:solidFill>
                  <a:srgbClr val="FF0000"/>
                </a:solidFill>
              </a:rPr>
              <a:t>express any Boolean  function</a:t>
            </a:r>
            <a:r>
              <a:rPr lang="en-US" b="1" dirty="0"/>
              <a:t>. </a:t>
            </a:r>
          </a:p>
          <a:p>
            <a:r>
              <a:rPr lang="en-US" b="1" dirty="0"/>
              <a:t>Goal: Finding a </a:t>
            </a:r>
            <a:r>
              <a:rPr lang="en-US" b="1" dirty="0">
                <a:solidFill>
                  <a:schemeClr val="accent2"/>
                </a:solidFill>
              </a:rPr>
              <a:t>decision tree that agrees with training set</a:t>
            </a:r>
            <a:r>
              <a:rPr lang="en-US" b="1" dirty="0"/>
              <a:t>.</a:t>
            </a:r>
            <a:endParaRPr lang="en-US" b="1" dirty="0">
              <a:sym typeface="Wingdings" charset="0"/>
            </a:endParaRPr>
          </a:p>
          <a:p>
            <a:r>
              <a:rPr lang="en-US" b="1" dirty="0">
                <a:sym typeface="Wingdings" charset="0"/>
              </a:rPr>
              <a:t>	We could construct a decision tree that has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one path to a leaf for each example</a:t>
            </a:r>
            <a:r>
              <a:rPr lang="en-US" b="1" dirty="0">
                <a:sym typeface="Wingdings" charset="0"/>
              </a:rPr>
              <a:t>, where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path tests sets</a:t>
            </a:r>
            <a:r>
              <a:rPr lang="en-US" b="1" dirty="0">
                <a:sym typeface="Wingdings" charset="0"/>
              </a:rPr>
              <a:t> each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attribute value</a:t>
            </a:r>
            <a:r>
              <a:rPr lang="en-US" b="1" dirty="0">
                <a:sym typeface="Wingdings" charset="0"/>
              </a:rPr>
              <a:t> to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value of the example. </a:t>
            </a: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charset="0"/>
              </a:rPr>
              <a:t>Overall Goal:</a:t>
            </a:r>
            <a:r>
              <a:rPr lang="en-US" b="1" dirty="0">
                <a:sym typeface="Wingdings" charset="0"/>
              </a:rPr>
              <a:t> get a good  classification with a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small number of tests</a:t>
            </a:r>
            <a:r>
              <a:rPr lang="en-US" b="1" dirty="0">
                <a:sym typeface="Wingdings" charset="0"/>
              </a:rPr>
              <a:t>.</a:t>
            </a: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/>
          </a:p>
        </p:txBody>
      </p:sp>
      <p:sp>
        <p:nvSpPr>
          <p:cNvPr id="768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tree learning Algorithm </a:t>
            </a:r>
          </a:p>
        </p:txBody>
      </p:sp>
      <p:sp>
        <p:nvSpPr>
          <p:cNvPr id="768006" name="Rectangle 6"/>
          <p:cNvSpPr>
            <a:spLocks noChangeArrowheads="1"/>
          </p:cNvSpPr>
          <p:nvPr/>
        </p:nvSpPr>
        <p:spPr bwMode="auto">
          <a:xfrm>
            <a:off x="1752600" y="3810000"/>
            <a:ext cx="6248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Problem: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This approach would just memorize example. How to deal with new examples?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doesn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  <a:sym typeface="Wingdings" charset="0"/>
              </a:rPr>
              <a:t>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t generalize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  <a:sym typeface="Wingdings" charset="0"/>
            </a:endParaRPr>
          </a:p>
        </p:txBody>
      </p:sp>
      <p:sp>
        <p:nvSpPr>
          <p:cNvPr id="768007" name="Text Box 7"/>
          <p:cNvSpPr txBox="1">
            <a:spLocks noChangeArrowheads="1"/>
          </p:cNvSpPr>
          <p:nvPr/>
        </p:nvSpPr>
        <p:spPr bwMode="auto">
          <a:xfrm>
            <a:off x="609600" y="5334000"/>
            <a:ext cx="7040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want a compact/smallest tree.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finding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smallest tree consistent with the examples is NP-hard!</a:t>
            </a:r>
          </a:p>
        </p:txBody>
      </p:sp>
      <p:sp>
        <p:nvSpPr>
          <p:cNvPr id="768008" name="Rectangle 8"/>
          <p:cNvSpPr>
            <a:spLocks noChangeArrowheads="1"/>
          </p:cNvSpPr>
          <p:nvPr/>
        </p:nvSpPr>
        <p:spPr bwMode="auto">
          <a:xfrm>
            <a:off x="1676400" y="4572001"/>
            <a:ext cx="7467600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sometimes hard to avoid --- e.g. parity function, 1, if an even number of inputs, or majority function, 1, if more than half of the inputs are 1).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3272135"/>
            <a:ext cx="6808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is the problem with this from a learning point of view?</a:t>
            </a:r>
          </a:p>
        </p:txBody>
      </p:sp>
    </p:spTree>
    <p:extLst>
      <p:ext uri="{BB962C8B-B14F-4D97-AF65-F5344CB8AC3E}">
        <p14:creationId xmlns:p14="http://schemas.microsoft.com/office/powerpoint/2010/main" val="2768793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6" grpId="0"/>
      <p:bldP spid="76800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0772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Boolean Function with 2 attributes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3283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3284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3285" name="Text Box 5"/>
          <p:cNvSpPr txBox="1">
            <a:spLocks noChangeArrowheads="1"/>
          </p:cNvSpPr>
          <p:nvPr/>
        </p:nvSpPr>
        <p:spPr bwMode="auto">
          <a:xfrm>
            <a:off x="1379538" y="2716213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3286" name="Line 6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87" name="Line 7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88" name="Text Box 8"/>
          <p:cNvSpPr txBox="1">
            <a:spLocks noChangeArrowheads="1"/>
          </p:cNvSpPr>
          <p:nvPr/>
        </p:nvSpPr>
        <p:spPr bwMode="auto">
          <a:xfrm>
            <a:off x="11731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89" name="Text Box 9"/>
          <p:cNvSpPr txBox="1">
            <a:spLocks noChangeArrowheads="1"/>
          </p:cNvSpPr>
          <p:nvPr/>
        </p:nvSpPr>
        <p:spPr bwMode="auto">
          <a:xfrm>
            <a:off x="180181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0" name="Text Box 10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3" name="Line 13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4" name="Line 14"/>
          <p:cNvSpPr>
            <a:spLocks noChangeShapeType="1"/>
          </p:cNvSpPr>
          <p:nvPr/>
        </p:nvSpPr>
        <p:spPr bwMode="auto">
          <a:xfrm flipH="1">
            <a:off x="1379538" y="3155950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165417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7" name="Rectangle 17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8" name="Rectangle 18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9" name="Rectangle 19"/>
          <p:cNvSpPr>
            <a:spLocks noChangeArrowheads="1"/>
          </p:cNvSpPr>
          <p:nvPr/>
        </p:nvSpPr>
        <p:spPr bwMode="auto">
          <a:xfrm>
            <a:off x="1816100" y="3082925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300" name="Rectangle 20"/>
          <p:cNvSpPr>
            <a:spLocks noChangeArrowheads="1"/>
          </p:cNvSpPr>
          <p:nvPr/>
        </p:nvSpPr>
        <p:spPr bwMode="auto">
          <a:xfrm>
            <a:off x="1173163" y="3082925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301" name="Rectangle 21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993302" name="Group 22"/>
          <p:cNvGrpSpPr>
            <a:grpSpLocks/>
          </p:cNvGrpSpPr>
          <p:nvPr/>
        </p:nvGrpSpPr>
        <p:grpSpPr bwMode="auto">
          <a:xfrm>
            <a:off x="4876800" y="2057400"/>
            <a:ext cx="2092325" cy="1906218"/>
            <a:chOff x="48" y="1274"/>
            <a:chExt cx="1464" cy="1324"/>
          </a:xfrm>
        </p:grpSpPr>
        <p:sp>
          <p:nvSpPr>
            <p:cNvPr id="993303" name="Text Box 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04" name="Text Box 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07" name="Line 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08" name="Text Box 2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09" name="Text Box 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0" name="Text Box 30"/>
            <p:cNvSpPr txBox="1">
              <a:spLocks noChangeArrowheads="1"/>
            </p:cNvSpPr>
            <p:nvPr/>
          </p:nvSpPr>
          <p:spPr bwMode="auto">
            <a:xfrm>
              <a:off x="535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1" name="Text Box 31"/>
            <p:cNvSpPr txBox="1">
              <a:spLocks noChangeArrowheads="1"/>
            </p:cNvSpPr>
            <p:nvPr/>
          </p:nvSpPr>
          <p:spPr bwMode="auto">
            <a:xfrm>
              <a:off x="48" y="2280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2" name="Line 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3" name="Line 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4" name="Line 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5" name="Line 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6" name="Text Box 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7" name="Rectangle 3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8" name="Rectangle 3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9" name="Rectangle 3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20" name="Rectangle 4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21" name="Rectangle 4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22" name="Group 42"/>
          <p:cNvGrpSpPr>
            <a:grpSpLocks/>
          </p:cNvGrpSpPr>
          <p:nvPr/>
        </p:nvGrpSpPr>
        <p:grpSpPr bwMode="auto">
          <a:xfrm>
            <a:off x="2362200" y="1981200"/>
            <a:ext cx="2092325" cy="1957388"/>
            <a:chOff x="48" y="1274"/>
            <a:chExt cx="1464" cy="1281"/>
          </a:xfrm>
        </p:grpSpPr>
        <p:sp>
          <p:nvSpPr>
            <p:cNvPr id="993323" name="Text Box 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24" name="Text Box 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25" name="Text Box 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26" name="Line 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27" name="Line 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28" name="Text Box 4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29" name="Text Box 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30" name="Text Box 5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1" name="Text Box 5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2" name="Line 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3" name="Line 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4" name="Line 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5" name="Line 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6" name="Text Box 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7" name="Rectangle 5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38" name="Rectangle 5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9" name="Rectangle 5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40" name="Rectangle 6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41" name="Rectangle 6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42" name="Group 62"/>
          <p:cNvGrpSpPr>
            <a:grpSpLocks/>
          </p:cNvGrpSpPr>
          <p:nvPr/>
        </p:nvGrpSpPr>
        <p:grpSpPr bwMode="auto">
          <a:xfrm>
            <a:off x="152400" y="4648200"/>
            <a:ext cx="2095500" cy="1871663"/>
            <a:chOff x="48" y="1274"/>
            <a:chExt cx="1466" cy="1300"/>
          </a:xfrm>
        </p:grpSpPr>
        <p:sp>
          <p:nvSpPr>
            <p:cNvPr id="993343" name="Text Box 6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44" name="Text Box 6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45" name="Text Box 6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46" name="Line 6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47" name="Line 6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48" name="Text Box 6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49" name="Text Box 6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0" name="Text Box 7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51" name="Text Box 71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2" name="Line 7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3" name="Line 7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4" name="Line 7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5" name="Line 7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6" name="Text Box 7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7" name="Rectangle 7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58" name="Rectangle 7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9" name="Rectangle 7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60" name="Rectangle 8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61" name="Rectangle 8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62" name="Group 82"/>
          <p:cNvGrpSpPr>
            <a:grpSpLocks/>
          </p:cNvGrpSpPr>
          <p:nvPr/>
        </p:nvGrpSpPr>
        <p:grpSpPr bwMode="auto">
          <a:xfrm>
            <a:off x="7051675" y="1981200"/>
            <a:ext cx="2092325" cy="1957388"/>
            <a:chOff x="48" y="1274"/>
            <a:chExt cx="1464" cy="1281"/>
          </a:xfrm>
        </p:grpSpPr>
        <p:sp>
          <p:nvSpPr>
            <p:cNvPr id="993363" name="Text Box 8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64" name="Text Box 8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65" name="Text Box 8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66" name="Line 8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67" name="Line 8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68" name="Text Box 8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69" name="Text Box 8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70" name="Text Box 9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1" name="Text Box 9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2" name="Line 9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3" name="Line 9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4" name="Line 9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5" name="Line 9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6" name="Text Box 9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7" name="Rectangle 9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78" name="Rectangle 9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9" name="Rectangle 9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80" name="Rectangle 10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81" name="Rectangle 10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82" name="Group 102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3383" name="Text Box 10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84" name="Text Box 10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85" name="Text Box 10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86" name="Line 10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87" name="Line 10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88" name="Text Box 10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89" name="Text Box 10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0" name="Text Box 11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91" name="Text Box 11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2" name="Line 11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3" name="Line 11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4" name="Line 11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5" name="Line 11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6" name="Text Box 11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7" name="Rectangle 11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98" name="Rectangle 11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9" name="Rectangle 11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00" name="Rectangle 12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01" name="Rectangle 12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402" name="Group 122"/>
          <p:cNvGrpSpPr>
            <a:grpSpLocks/>
          </p:cNvGrpSpPr>
          <p:nvPr/>
        </p:nvGrpSpPr>
        <p:grpSpPr bwMode="auto">
          <a:xfrm>
            <a:off x="2438400" y="4572000"/>
            <a:ext cx="2095500" cy="1957388"/>
            <a:chOff x="48" y="1274"/>
            <a:chExt cx="1466" cy="1281"/>
          </a:xfrm>
        </p:grpSpPr>
        <p:sp>
          <p:nvSpPr>
            <p:cNvPr id="993403" name="Text Box 1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404" name="Text Box 1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05" name="Text Box 1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06" name="Line 1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07" name="Line 1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08" name="Text Box 12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09" name="Text Box 1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0" name="Text Box 13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1" name="Text Box 13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2" name="Line 1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3" name="Line 1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4" name="Line 1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5" name="Line 1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6" name="Text Box 1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7" name="Rectangle 13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8" name="Rectangle 13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9" name="Rectangle 13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20" name="Rectangle 14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21" name="Rectangle 14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422" name="Group 142"/>
          <p:cNvGrpSpPr>
            <a:grpSpLocks/>
          </p:cNvGrpSpPr>
          <p:nvPr/>
        </p:nvGrpSpPr>
        <p:grpSpPr bwMode="auto">
          <a:xfrm>
            <a:off x="7048500" y="4572000"/>
            <a:ext cx="2095500" cy="1871663"/>
            <a:chOff x="48" y="1274"/>
            <a:chExt cx="1466" cy="1300"/>
          </a:xfrm>
        </p:grpSpPr>
        <p:sp>
          <p:nvSpPr>
            <p:cNvPr id="993423" name="Text Box 1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424" name="Text Box 1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25" name="Text Box 1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26" name="Line 1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27" name="Line 1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28" name="Text Box 14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29" name="Text Box 1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0" name="Text Box 15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1" name="Text Box 15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2" name="Line 1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3" name="Line 1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4" name="Line 1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5" name="Line 1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6" name="Text Box 1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7" name="Rectangle 15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8" name="Rectangle 15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9" name="Rectangle 15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40" name="Rectangle 16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41" name="Rectangle 16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3442" name="Text Box 162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AND</a:t>
            </a:r>
          </a:p>
        </p:txBody>
      </p:sp>
      <p:sp>
        <p:nvSpPr>
          <p:cNvPr id="993443" name="Text Box 163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OR</a:t>
            </a:r>
          </a:p>
        </p:txBody>
      </p:sp>
      <p:sp>
        <p:nvSpPr>
          <p:cNvPr id="993444" name="Text Box 164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XOR</a:t>
            </a:r>
          </a:p>
        </p:txBody>
      </p:sp>
      <p:sp>
        <p:nvSpPr>
          <p:cNvPr id="993445" name="Text Box 165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grpSp>
        <p:nvGrpSpPr>
          <p:cNvPr id="993446" name="Group 166"/>
          <p:cNvGrpSpPr>
            <a:grpSpLocks/>
          </p:cNvGrpSpPr>
          <p:nvPr/>
        </p:nvGrpSpPr>
        <p:grpSpPr bwMode="auto">
          <a:xfrm>
            <a:off x="0" y="4492625"/>
            <a:ext cx="7581900" cy="442913"/>
            <a:chOff x="0" y="2830"/>
            <a:chExt cx="4776" cy="279"/>
          </a:xfrm>
        </p:grpSpPr>
        <p:sp>
          <p:nvSpPr>
            <p:cNvPr id="993447" name="Text Box 167"/>
            <p:cNvSpPr txBox="1">
              <a:spLocks noChangeArrowheads="1"/>
            </p:cNvSpPr>
            <p:nvPr/>
          </p:nvSpPr>
          <p:spPr bwMode="auto">
            <a:xfrm>
              <a:off x="0" y="2830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NAND</a:t>
              </a:r>
            </a:p>
          </p:txBody>
        </p:sp>
        <p:sp>
          <p:nvSpPr>
            <p:cNvPr id="993448" name="Text Box 168"/>
            <p:cNvSpPr txBox="1">
              <a:spLocks noChangeArrowheads="1"/>
            </p:cNvSpPr>
            <p:nvPr/>
          </p:nvSpPr>
          <p:spPr bwMode="auto">
            <a:xfrm>
              <a:off x="1392" y="2830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NOR</a:t>
              </a:r>
            </a:p>
          </p:txBody>
        </p:sp>
        <p:sp>
          <p:nvSpPr>
            <p:cNvPr id="993449" name="Text Box 169"/>
            <p:cNvSpPr txBox="1">
              <a:spLocks noChangeArrowheads="1"/>
            </p:cNvSpPr>
            <p:nvPr/>
          </p:nvSpPr>
          <p:spPr bwMode="auto">
            <a:xfrm>
              <a:off x="2832" y="287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XNOR</a:t>
              </a:r>
            </a:p>
          </p:txBody>
        </p:sp>
        <p:sp>
          <p:nvSpPr>
            <p:cNvPr id="993450" name="Text Box 170"/>
            <p:cNvSpPr txBox="1">
              <a:spLocks noChangeArrowheads="1"/>
            </p:cNvSpPr>
            <p:nvPr/>
          </p:nvSpPr>
          <p:spPr bwMode="auto">
            <a:xfrm>
              <a:off x="4224" y="2878"/>
              <a:ext cx="5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NOT A</a:t>
              </a:r>
            </a:p>
          </p:txBody>
        </p:sp>
      </p:grpSp>
      <p:sp>
        <p:nvSpPr>
          <p:cNvPr id="993451" name="Rectangle 171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843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42" grpId="0"/>
      <p:bldP spid="993443" grpId="0"/>
      <p:bldP spid="993444" grpId="0"/>
      <p:bldP spid="9934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2 attribute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08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09" name="Line 5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0" name="Line 6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1" name="Text Box 7"/>
          <p:cNvSpPr txBox="1">
            <a:spLocks noChangeArrowheads="1"/>
          </p:cNvSpPr>
          <p:nvPr/>
        </p:nvSpPr>
        <p:spPr bwMode="auto">
          <a:xfrm>
            <a:off x="1447800" y="27432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3" name="Text Box 9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4" name="Line 10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5" name="Line 11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6" name="Text Box 12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7" name="Rectangle 13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8" name="Rectangle 14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9" name="Rectangle 15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994320" name="Group 16"/>
          <p:cNvGrpSpPr>
            <a:grpSpLocks/>
          </p:cNvGrpSpPr>
          <p:nvPr/>
        </p:nvGrpSpPr>
        <p:grpSpPr bwMode="auto">
          <a:xfrm>
            <a:off x="4801053" y="2057400"/>
            <a:ext cx="2168072" cy="1906217"/>
            <a:chOff x="-5" y="1274"/>
            <a:chExt cx="1517" cy="1324"/>
          </a:xfrm>
        </p:grpSpPr>
        <p:sp>
          <p:nvSpPr>
            <p:cNvPr id="994321" name="Text Box 17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22" name="Text Box 18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23" name="Text Box 19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24" name="Line 20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25" name="Line 21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26" name="Text Box 22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27" name="Text Box 23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482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-5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0" name="Line 26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1" name="Line 27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2" name="Line 28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3" name="Line 29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4" name="Text Box 30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5" name="Rectangle 31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6" name="Rectangle 32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7" name="Rectangle 33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8" name="Rectangle 34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9" name="Rectangle 35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340" name="Text Box 36"/>
          <p:cNvSpPr txBox="1">
            <a:spLocks noChangeArrowheads="1"/>
          </p:cNvSpPr>
          <p:nvPr/>
        </p:nvSpPr>
        <p:spPr bwMode="auto">
          <a:xfrm>
            <a:off x="3240088" y="1981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41" name="Text Box 37"/>
          <p:cNvSpPr txBox="1">
            <a:spLocks noChangeArrowheads="1"/>
          </p:cNvSpPr>
          <p:nvPr/>
        </p:nvSpPr>
        <p:spPr bwMode="auto">
          <a:xfrm>
            <a:off x="3665538" y="26749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42" name="Line 38"/>
          <p:cNvSpPr>
            <a:spLocks noChangeShapeType="1"/>
          </p:cNvSpPr>
          <p:nvPr/>
        </p:nvSpPr>
        <p:spPr bwMode="auto">
          <a:xfrm flipH="1">
            <a:off x="2979738" y="24542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3" name="Line 39"/>
          <p:cNvSpPr>
            <a:spLocks noChangeShapeType="1"/>
          </p:cNvSpPr>
          <p:nvPr/>
        </p:nvSpPr>
        <p:spPr bwMode="auto">
          <a:xfrm>
            <a:off x="3597275" y="2454275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4" name="Text Box 40"/>
          <p:cNvSpPr txBox="1">
            <a:spLocks noChangeArrowheads="1"/>
          </p:cNvSpPr>
          <p:nvPr/>
        </p:nvSpPr>
        <p:spPr bwMode="auto">
          <a:xfrm>
            <a:off x="3459163" y="34813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45" name="Text Box 41"/>
          <p:cNvSpPr txBox="1">
            <a:spLocks noChangeArrowheads="1"/>
          </p:cNvSpPr>
          <p:nvPr/>
        </p:nvSpPr>
        <p:spPr bwMode="auto">
          <a:xfrm>
            <a:off x="4087813" y="3481388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46" name="Text Box 42"/>
          <p:cNvSpPr txBox="1">
            <a:spLocks noChangeArrowheads="1"/>
          </p:cNvSpPr>
          <p:nvPr/>
        </p:nvSpPr>
        <p:spPr bwMode="auto">
          <a:xfrm>
            <a:off x="2743200" y="26670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47" name="Line 43"/>
          <p:cNvSpPr>
            <a:spLocks noChangeShapeType="1"/>
          </p:cNvSpPr>
          <p:nvPr/>
        </p:nvSpPr>
        <p:spPr bwMode="auto">
          <a:xfrm flipH="1">
            <a:off x="3665538" y="3114675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8" name="Line 44"/>
          <p:cNvSpPr>
            <a:spLocks noChangeShapeType="1"/>
          </p:cNvSpPr>
          <p:nvPr/>
        </p:nvSpPr>
        <p:spPr bwMode="auto">
          <a:xfrm>
            <a:off x="3940175" y="31146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9" name="Text Box 45"/>
          <p:cNvSpPr txBox="1">
            <a:spLocks noChangeArrowheads="1"/>
          </p:cNvSpPr>
          <p:nvPr/>
        </p:nvSpPr>
        <p:spPr bwMode="auto">
          <a:xfrm>
            <a:off x="2827338" y="22748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0" name="Rectangle 46"/>
          <p:cNvSpPr>
            <a:spLocks noChangeArrowheads="1"/>
          </p:cNvSpPr>
          <p:nvPr/>
        </p:nvSpPr>
        <p:spPr bwMode="auto">
          <a:xfrm>
            <a:off x="3733800" y="23082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1" name="Rectangle 47"/>
          <p:cNvSpPr>
            <a:spLocks noChangeArrowheads="1"/>
          </p:cNvSpPr>
          <p:nvPr/>
        </p:nvSpPr>
        <p:spPr bwMode="auto">
          <a:xfrm>
            <a:off x="4102100" y="30416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2" name="Rectangle 48"/>
          <p:cNvSpPr>
            <a:spLocks noChangeArrowheads="1"/>
          </p:cNvSpPr>
          <p:nvPr/>
        </p:nvSpPr>
        <p:spPr bwMode="auto">
          <a:xfrm>
            <a:off x="3459163" y="3041650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3" name="Text Box 49"/>
          <p:cNvSpPr txBox="1">
            <a:spLocks noChangeArrowheads="1"/>
          </p:cNvSpPr>
          <p:nvPr/>
        </p:nvSpPr>
        <p:spPr bwMode="auto">
          <a:xfrm>
            <a:off x="1030288" y="4648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54" name="Text Box 50"/>
          <p:cNvSpPr txBox="1">
            <a:spLocks noChangeArrowheads="1"/>
          </p:cNvSpPr>
          <p:nvPr/>
        </p:nvSpPr>
        <p:spPr bwMode="auto">
          <a:xfrm>
            <a:off x="563563" y="53022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55" name="Line 51"/>
          <p:cNvSpPr>
            <a:spLocks noChangeShapeType="1"/>
          </p:cNvSpPr>
          <p:nvPr/>
        </p:nvSpPr>
        <p:spPr bwMode="auto">
          <a:xfrm flipH="1">
            <a:off x="769938" y="5094288"/>
            <a:ext cx="274637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56" name="Line 52"/>
          <p:cNvSpPr>
            <a:spLocks noChangeShapeType="1"/>
          </p:cNvSpPr>
          <p:nvPr/>
        </p:nvSpPr>
        <p:spPr bwMode="auto">
          <a:xfrm>
            <a:off x="1387475" y="5094288"/>
            <a:ext cx="206375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57" name="Text Box 53"/>
          <p:cNvSpPr txBox="1">
            <a:spLocks noChangeArrowheads="1"/>
          </p:cNvSpPr>
          <p:nvPr/>
        </p:nvSpPr>
        <p:spPr bwMode="auto">
          <a:xfrm>
            <a:off x="1524000" y="52578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8" name="Text Box 54"/>
          <p:cNvSpPr txBox="1">
            <a:spLocks noChangeArrowheads="1"/>
          </p:cNvSpPr>
          <p:nvPr/>
        </p:nvSpPr>
        <p:spPr bwMode="auto">
          <a:xfrm>
            <a:off x="152400" y="6062663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9" name="Text Box 55"/>
          <p:cNvSpPr txBox="1">
            <a:spLocks noChangeArrowheads="1"/>
          </p:cNvSpPr>
          <p:nvPr/>
        </p:nvSpPr>
        <p:spPr bwMode="auto">
          <a:xfrm>
            <a:off x="779463" y="6062663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0" name="Line 56"/>
          <p:cNvSpPr>
            <a:spLocks noChangeShapeType="1"/>
          </p:cNvSpPr>
          <p:nvPr/>
        </p:nvSpPr>
        <p:spPr bwMode="auto">
          <a:xfrm flipH="1">
            <a:off x="288925" y="5716588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61" name="Line 57"/>
          <p:cNvSpPr>
            <a:spLocks noChangeShapeType="1"/>
          </p:cNvSpPr>
          <p:nvPr/>
        </p:nvSpPr>
        <p:spPr bwMode="auto">
          <a:xfrm>
            <a:off x="906463" y="5716588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62" name="Text Box 58"/>
          <p:cNvSpPr txBox="1">
            <a:spLocks noChangeArrowheads="1"/>
          </p:cNvSpPr>
          <p:nvPr/>
        </p:nvSpPr>
        <p:spPr bwMode="auto">
          <a:xfrm>
            <a:off x="617538" y="4924425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3" name="Rectangle 59"/>
          <p:cNvSpPr>
            <a:spLocks noChangeArrowheads="1"/>
          </p:cNvSpPr>
          <p:nvPr/>
        </p:nvSpPr>
        <p:spPr bwMode="auto">
          <a:xfrm>
            <a:off x="1524000" y="49561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64" name="Rectangle 60"/>
          <p:cNvSpPr>
            <a:spLocks noChangeArrowheads="1"/>
          </p:cNvSpPr>
          <p:nvPr/>
        </p:nvSpPr>
        <p:spPr bwMode="auto">
          <a:xfrm>
            <a:off x="152400" y="55784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5" name="Rectangle 61"/>
          <p:cNvSpPr>
            <a:spLocks noChangeArrowheads="1"/>
          </p:cNvSpPr>
          <p:nvPr/>
        </p:nvSpPr>
        <p:spPr bwMode="auto">
          <a:xfrm>
            <a:off x="976313" y="5578475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1981200"/>
            <a:ext cx="1309688" cy="1066800"/>
            <a:chOff x="7467600" y="1981200"/>
            <a:chExt cx="1309688" cy="1066800"/>
          </a:xfrm>
        </p:grpSpPr>
        <p:sp>
          <p:nvSpPr>
            <p:cNvPr id="994366" name="Text Box 62"/>
            <p:cNvSpPr txBox="1">
              <a:spLocks noChangeArrowheads="1"/>
            </p:cNvSpPr>
            <p:nvPr/>
          </p:nvSpPr>
          <p:spPr bwMode="auto">
            <a:xfrm>
              <a:off x="7929563" y="19812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67" name="Line 63"/>
            <p:cNvSpPr>
              <a:spLocks noChangeShapeType="1"/>
            </p:cNvSpPr>
            <p:nvPr/>
          </p:nvSpPr>
          <p:spPr bwMode="auto">
            <a:xfrm flipH="1">
              <a:off x="7669213" y="24542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68" name="Line 64"/>
            <p:cNvSpPr>
              <a:spLocks noChangeShapeType="1"/>
            </p:cNvSpPr>
            <p:nvPr/>
          </p:nvSpPr>
          <p:spPr bwMode="auto">
            <a:xfrm>
              <a:off x="8286750" y="24542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69" name="Text Box 65"/>
            <p:cNvSpPr txBox="1">
              <a:spLocks noChangeArrowheads="1"/>
            </p:cNvSpPr>
            <p:nvPr/>
          </p:nvSpPr>
          <p:spPr bwMode="auto">
            <a:xfrm>
              <a:off x="8382000" y="2590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70" name="Text Box 66"/>
            <p:cNvSpPr txBox="1">
              <a:spLocks noChangeArrowheads="1"/>
            </p:cNvSpPr>
            <p:nvPr/>
          </p:nvSpPr>
          <p:spPr bwMode="auto">
            <a:xfrm>
              <a:off x="7467600" y="25908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71" name="Text Box 67"/>
            <p:cNvSpPr txBox="1">
              <a:spLocks noChangeArrowheads="1"/>
            </p:cNvSpPr>
            <p:nvPr/>
          </p:nvSpPr>
          <p:spPr bwMode="auto">
            <a:xfrm>
              <a:off x="7516813" y="22748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72" name="Rectangle 68"/>
            <p:cNvSpPr>
              <a:spLocks noChangeArrowheads="1"/>
            </p:cNvSpPr>
            <p:nvPr/>
          </p:nvSpPr>
          <p:spPr bwMode="auto">
            <a:xfrm>
              <a:off x="8423275" y="23082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4373" name="Group 69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4374" name="Text Box 70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75" name="Text Box 71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76" name="Text Box 72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77" name="Line 73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78" name="Line 74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79" name="Text Box 75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0" name="Text Box 76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1" name="Text Box 77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2" name="Text Box 78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3" name="Line 79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4" name="Line 80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5" name="Line 81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6" name="Line 82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7" name="Text Box 83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8" name="Rectangle 84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9" name="Rectangle 85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90" name="Rectangle 86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91" name="Rectangle 87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92" name="Rectangle 88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393" name="Text Box 89"/>
          <p:cNvSpPr txBox="1">
            <a:spLocks noChangeArrowheads="1"/>
          </p:cNvSpPr>
          <p:nvPr/>
        </p:nvSpPr>
        <p:spPr bwMode="auto">
          <a:xfrm>
            <a:off x="3316288" y="45720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94" name="Text Box 90"/>
          <p:cNvSpPr txBox="1">
            <a:spLocks noChangeArrowheads="1"/>
          </p:cNvSpPr>
          <p:nvPr/>
        </p:nvSpPr>
        <p:spPr bwMode="auto">
          <a:xfrm>
            <a:off x="3741738" y="52657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95" name="Line 91"/>
          <p:cNvSpPr>
            <a:spLocks noChangeShapeType="1"/>
          </p:cNvSpPr>
          <p:nvPr/>
        </p:nvSpPr>
        <p:spPr bwMode="auto">
          <a:xfrm flipH="1">
            <a:off x="3055938" y="50450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96" name="Line 92"/>
          <p:cNvSpPr>
            <a:spLocks noChangeShapeType="1"/>
          </p:cNvSpPr>
          <p:nvPr/>
        </p:nvSpPr>
        <p:spPr bwMode="auto">
          <a:xfrm>
            <a:off x="3673475" y="5045075"/>
            <a:ext cx="206375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97" name="Text Box 93"/>
          <p:cNvSpPr txBox="1">
            <a:spLocks noChangeArrowheads="1"/>
          </p:cNvSpPr>
          <p:nvPr/>
        </p:nvSpPr>
        <p:spPr bwMode="auto">
          <a:xfrm>
            <a:off x="3536950" y="6072188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98" name="Text Box 94"/>
          <p:cNvSpPr txBox="1">
            <a:spLocks noChangeArrowheads="1"/>
          </p:cNvSpPr>
          <p:nvPr/>
        </p:nvSpPr>
        <p:spPr bwMode="auto">
          <a:xfrm>
            <a:off x="4164013" y="60721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99" name="Text Box 95"/>
          <p:cNvSpPr txBox="1">
            <a:spLocks noChangeArrowheads="1"/>
          </p:cNvSpPr>
          <p:nvPr/>
        </p:nvSpPr>
        <p:spPr bwMode="auto">
          <a:xfrm>
            <a:off x="2819400" y="52578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0" name="Line 96"/>
          <p:cNvSpPr>
            <a:spLocks noChangeShapeType="1"/>
          </p:cNvSpPr>
          <p:nvPr/>
        </p:nvSpPr>
        <p:spPr bwMode="auto">
          <a:xfrm flipH="1">
            <a:off x="3741738" y="5705475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401" name="Line 97"/>
          <p:cNvSpPr>
            <a:spLocks noChangeShapeType="1"/>
          </p:cNvSpPr>
          <p:nvPr/>
        </p:nvSpPr>
        <p:spPr bwMode="auto">
          <a:xfrm>
            <a:off x="4016375" y="57054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402" name="Text Box 98"/>
          <p:cNvSpPr txBox="1">
            <a:spLocks noChangeArrowheads="1"/>
          </p:cNvSpPr>
          <p:nvPr/>
        </p:nvSpPr>
        <p:spPr bwMode="auto">
          <a:xfrm>
            <a:off x="2903538" y="48656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403" name="Rectangle 99"/>
          <p:cNvSpPr>
            <a:spLocks noChangeArrowheads="1"/>
          </p:cNvSpPr>
          <p:nvPr/>
        </p:nvSpPr>
        <p:spPr bwMode="auto">
          <a:xfrm>
            <a:off x="3810000" y="48990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4" name="Rectangle 100"/>
          <p:cNvSpPr>
            <a:spLocks noChangeArrowheads="1"/>
          </p:cNvSpPr>
          <p:nvPr/>
        </p:nvSpPr>
        <p:spPr bwMode="auto">
          <a:xfrm>
            <a:off x="4178300" y="56324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5" name="Rectangle 101"/>
          <p:cNvSpPr>
            <a:spLocks noChangeArrowheads="1"/>
          </p:cNvSpPr>
          <p:nvPr/>
        </p:nvSpPr>
        <p:spPr bwMode="auto">
          <a:xfrm>
            <a:off x="3536950" y="563245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67600" y="4572000"/>
            <a:ext cx="1306513" cy="1143000"/>
            <a:chOff x="7467600" y="4572000"/>
            <a:chExt cx="1306513" cy="1143000"/>
          </a:xfrm>
        </p:grpSpPr>
        <p:sp>
          <p:nvSpPr>
            <p:cNvPr id="994406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407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408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409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410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411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412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413" name="Text Box 109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AND</a:t>
            </a:r>
          </a:p>
        </p:txBody>
      </p:sp>
      <p:sp>
        <p:nvSpPr>
          <p:cNvPr id="994414" name="Text Box 110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OR</a:t>
            </a:r>
          </a:p>
        </p:txBody>
      </p:sp>
      <p:sp>
        <p:nvSpPr>
          <p:cNvPr id="994415" name="Text Box 111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XOR</a:t>
            </a:r>
          </a:p>
        </p:txBody>
      </p:sp>
      <p:sp>
        <p:nvSpPr>
          <p:cNvPr id="994416" name="Text Box 112"/>
          <p:cNvSpPr txBox="1">
            <a:spLocks noChangeArrowheads="1"/>
          </p:cNvSpPr>
          <p:nvPr/>
        </p:nvSpPr>
        <p:spPr bwMode="auto">
          <a:xfrm>
            <a:off x="0" y="44926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NAND</a:t>
            </a:r>
          </a:p>
        </p:txBody>
      </p:sp>
      <p:sp>
        <p:nvSpPr>
          <p:cNvPr id="994417" name="Text Box 113"/>
          <p:cNvSpPr txBox="1">
            <a:spLocks noChangeArrowheads="1"/>
          </p:cNvSpPr>
          <p:nvPr/>
        </p:nvSpPr>
        <p:spPr bwMode="auto">
          <a:xfrm>
            <a:off x="2209800" y="44926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</a:t>
            </a:r>
          </a:p>
        </p:txBody>
      </p:sp>
      <p:sp>
        <p:nvSpPr>
          <p:cNvPr id="994418" name="Text Box 114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419" name="Text Box 115"/>
          <p:cNvSpPr txBox="1">
            <a:spLocks noChangeArrowheads="1"/>
          </p:cNvSpPr>
          <p:nvPr/>
        </p:nvSpPr>
        <p:spPr bwMode="auto">
          <a:xfrm>
            <a:off x="4495800" y="45688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XNOR</a:t>
            </a:r>
          </a:p>
        </p:txBody>
      </p:sp>
      <p:sp>
        <p:nvSpPr>
          <p:cNvPr id="994420" name="Text Box 116"/>
          <p:cNvSpPr txBox="1">
            <a:spLocks noChangeArrowheads="1"/>
          </p:cNvSpPr>
          <p:nvPr/>
        </p:nvSpPr>
        <p:spPr bwMode="auto">
          <a:xfrm>
            <a:off x="6705600" y="4568825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</a:t>
            </a:r>
          </a:p>
        </p:txBody>
      </p:sp>
      <p:sp>
        <p:nvSpPr>
          <p:cNvPr id="994421" name="Rectangle 117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8424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995331" name="Group 3"/>
          <p:cNvGrpSpPr>
            <a:grpSpLocks/>
          </p:cNvGrpSpPr>
          <p:nvPr/>
        </p:nvGrpSpPr>
        <p:grpSpPr bwMode="auto">
          <a:xfrm>
            <a:off x="76200" y="2427288"/>
            <a:ext cx="2092325" cy="1957387"/>
            <a:chOff x="48" y="1274"/>
            <a:chExt cx="1464" cy="1281"/>
          </a:xfrm>
        </p:grpSpPr>
        <p:sp>
          <p:nvSpPr>
            <p:cNvPr id="995332" name="Text Box 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33" name="Text Box 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34" name="Text Box 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35" name="Line 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36" name="Line 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37" name="Text Box 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38" name="Text Box 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39" name="Text Box 1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0" name="Text Box 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1" name="Line 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2" name="Line 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3" name="Line 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4" name="Line 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5" name="Text Box 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6" name="Rectangle 1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7" name="Rectangle 1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8" name="Rectangle 2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9" name="Rectangle 2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50" name="Rectangle 2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51" name="Group 23"/>
          <p:cNvGrpSpPr>
            <a:grpSpLocks/>
          </p:cNvGrpSpPr>
          <p:nvPr/>
        </p:nvGrpSpPr>
        <p:grpSpPr bwMode="auto">
          <a:xfrm>
            <a:off x="4876800" y="2462213"/>
            <a:ext cx="2092325" cy="1871662"/>
            <a:chOff x="48" y="1274"/>
            <a:chExt cx="1464" cy="1300"/>
          </a:xfrm>
        </p:grpSpPr>
        <p:sp>
          <p:nvSpPr>
            <p:cNvPr id="995352" name="Text Box 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53" name="Text Box 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54" name="Text Box 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55" name="Line 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56" name="Line 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57" name="Text Box 2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58" name="Text Box 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59" name="Text Box 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0" name="Text Box 3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1" name="Line 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2" name="Line 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3" name="Line 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4" name="Line 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5" name="Text Box 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6" name="Rectangle 3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7" name="Rectangle 3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8" name="Rectangle 4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9" name="Rectangle 4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70" name="Rectangle 4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71" name="Group 43"/>
          <p:cNvGrpSpPr>
            <a:grpSpLocks/>
          </p:cNvGrpSpPr>
          <p:nvPr/>
        </p:nvGrpSpPr>
        <p:grpSpPr bwMode="auto">
          <a:xfrm>
            <a:off x="2362200" y="2386013"/>
            <a:ext cx="2092325" cy="1957387"/>
            <a:chOff x="48" y="1274"/>
            <a:chExt cx="1464" cy="1281"/>
          </a:xfrm>
        </p:grpSpPr>
        <p:sp>
          <p:nvSpPr>
            <p:cNvPr id="995372" name="Text Box 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73" name="Text Box 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74" name="Text Box 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75" name="Line 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76" name="Line 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77" name="Text Box 49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78" name="Text Box 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79" name="Text Box 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0" name="Text Box 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1" name="Line 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2" name="Line 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3" name="Line 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4" name="Line 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5" name="Text Box 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86" name="Rectangle 5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7" name="Rectangle 5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88" name="Rectangle 6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9" name="Rectangle 6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0" name="Rectangle 6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91" name="Group 63"/>
          <p:cNvGrpSpPr>
            <a:grpSpLocks/>
          </p:cNvGrpSpPr>
          <p:nvPr/>
        </p:nvGrpSpPr>
        <p:grpSpPr bwMode="auto">
          <a:xfrm>
            <a:off x="152400" y="5053013"/>
            <a:ext cx="2095500" cy="1871662"/>
            <a:chOff x="48" y="1274"/>
            <a:chExt cx="1466" cy="1300"/>
          </a:xfrm>
        </p:grpSpPr>
        <p:sp>
          <p:nvSpPr>
            <p:cNvPr id="995392" name="Text Box 6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93" name="Text Box 6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94" name="Text Box 6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95" name="Line 6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96" name="Line 6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97" name="Text Box 6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8" name="Text Box 7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9" name="Text Box 7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0" name="Text Box 7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1" name="Line 7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2" name="Line 7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3" name="Line 7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4" name="Line 7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5" name="Text Box 7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6" name="Rectangle 7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7" name="Rectangle 7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8" name="Rectangle 8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9" name="Rectangle 8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10" name="Rectangle 8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11" name="Group 83"/>
          <p:cNvGrpSpPr>
            <a:grpSpLocks/>
          </p:cNvGrpSpPr>
          <p:nvPr/>
        </p:nvGrpSpPr>
        <p:grpSpPr bwMode="auto">
          <a:xfrm>
            <a:off x="4800600" y="4900613"/>
            <a:ext cx="2095500" cy="1957387"/>
            <a:chOff x="48" y="1274"/>
            <a:chExt cx="1466" cy="1281"/>
          </a:xfrm>
        </p:grpSpPr>
        <p:sp>
          <p:nvSpPr>
            <p:cNvPr id="995412" name="Text Box 8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13" name="Text Box 8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14" name="Text Box 8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15" name="Line 8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16" name="Line 8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17" name="Text Box 8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18" name="Text Box 9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19" name="Text Box 9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0" name="Text Box 9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1" name="Line 9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2" name="Line 9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3" name="Line 9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4" name="Line 9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5" name="Text Box 9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6" name="Rectangle 9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7" name="Rectangle 9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8" name="Rectangle 10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9" name="Rectangle 10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0" name="Rectangle 10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31" name="Group 103"/>
          <p:cNvGrpSpPr>
            <a:grpSpLocks/>
          </p:cNvGrpSpPr>
          <p:nvPr/>
        </p:nvGrpSpPr>
        <p:grpSpPr bwMode="auto">
          <a:xfrm>
            <a:off x="7048500" y="2462213"/>
            <a:ext cx="2095500" cy="1871662"/>
            <a:chOff x="48" y="1274"/>
            <a:chExt cx="1466" cy="1300"/>
          </a:xfrm>
        </p:grpSpPr>
        <p:sp>
          <p:nvSpPr>
            <p:cNvPr id="995432" name="Text Box 10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33" name="Text Box 10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34" name="Text Box 10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35" name="Line 10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36" name="Line 10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37" name="Text Box 109"/>
            <p:cNvSpPr txBox="1">
              <a:spLocks noChangeArrowheads="1"/>
            </p:cNvSpPr>
            <p:nvPr/>
          </p:nvSpPr>
          <p:spPr bwMode="auto">
            <a:xfrm>
              <a:off x="81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8" name="Text Box 1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9" name="Text Box 11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0" name="Text Box 1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1" name="Line 1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2" name="Line 1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3" name="Line 1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4" name="Line 1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5" name="Text Box 1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6" name="Rectangle 11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47" name="Rectangle 11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8" name="Rectangle 12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49" name="Rectangle 12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50" name="Rectangle 12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51" name="Group 123"/>
          <p:cNvGrpSpPr>
            <a:grpSpLocks/>
          </p:cNvGrpSpPr>
          <p:nvPr/>
        </p:nvGrpSpPr>
        <p:grpSpPr bwMode="auto">
          <a:xfrm>
            <a:off x="2438400" y="4976813"/>
            <a:ext cx="2095500" cy="1957387"/>
            <a:chOff x="48" y="1274"/>
            <a:chExt cx="1466" cy="1281"/>
          </a:xfrm>
        </p:grpSpPr>
        <p:sp>
          <p:nvSpPr>
            <p:cNvPr id="995452" name="Text Box 1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53" name="Text Box 1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54" name="Text Box 1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55" name="Line 1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56" name="Line 1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57" name="Text Box 12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58" name="Text Box 1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59" name="Text Box 1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0" name="Text Box 132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1" name="Line 1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2" name="Line 1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3" name="Line 1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4" name="Line 1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5" name="Text Box 1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6" name="Rectangle 13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67" name="Rectangle 13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8" name="Rectangle 14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69" name="Rectangle 14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70" name="Rectangle 14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71" name="Group 143"/>
          <p:cNvGrpSpPr>
            <a:grpSpLocks/>
          </p:cNvGrpSpPr>
          <p:nvPr/>
        </p:nvGrpSpPr>
        <p:grpSpPr bwMode="auto">
          <a:xfrm>
            <a:off x="7048500" y="4976813"/>
            <a:ext cx="2092325" cy="1871662"/>
            <a:chOff x="48" y="1274"/>
            <a:chExt cx="1464" cy="1300"/>
          </a:xfrm>
        </p:grpSpPr>
        <p:sp>
          <p:nvSpPr>
            <p:cNvPr id="995472" name="Text Box 1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73" name="Text Box 1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74" name="Text Box 1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75" name="Line 1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76" name="Line 1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77" name="Text Box 149"/>
            <p:cNvSpPr txBox="1">
              <a:spLocks noChangeArrowheads="1"/>
            </p:cNvSpPr>
            <p:nvPr/>
          </p:nvSpPr>
          <p:spPr bwMode="auto">
            <a:xfrm>
              <a:off x="81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78" name="Text Box 1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79" name="Text Box 1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0" name="Text Box 1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1" name="Line 1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2" name="Line 1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3" name="Line 1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4" name="Line 1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5" name="Text Box 1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86" name="Rectangle 15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7" name="Rectangle 15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88" name="Rectangle 16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9" name="Rectangle 16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90" name="Rectangle 16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5491" name="Text Box 163"/>
          <p:cNvSpPr txBox="1">
            <a:spLocks noChangeArrowheads="1"/>
          </p:cNvSpPr>
          <p:nvPr/>
        </p:nvSpPr>
        <p:spPr bwMode="auto">
          <a:xfrm>
            <a:off x="0" y="200183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AND-NOT B</a:t>
            </a:r>
          </a:p>
        </p:txBody>
      </p:sp>
      <p:sp>
        <p:nvSpPr>
          <p:cNvPr id="995492" name="Text Box 164"/>
          <p:cNvSpPr txBox="1">
            <a:spLocks noChangeArrowheads="1"/>
          </p:cNvSpPr>
          <p:nvPr/>
        </p:nvSpPr>
        <p:spPr bwMode="auto">
          <a:xfrm>
            <a:off x="2514600" y="2001838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 AND B</a:t>
            </a:r>
          </a:p>
        </p:txBody>
      </p:sp>
      <p:sp>
        <p:nvSpPr>
          <p:cNvPr id="995493" name="Text Box 165"/>
          <p:cNvSpPr txBox="1">
            <a:spLocks noChangeArrowheads="1"/>
          </p:cNvSpPr>
          <p:nvPr/>
        </p:nvSpPr>
        <p:spPr bwMode="auto">
          <a:xfrm>
            <a:off x="5334000" y="19256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5494" name="Text Box 166"/>
          <p:cNvSpPr txBox="1">
            <a:spLocks noChangeArrowheads="1"/>
          </p:cNvSpPr>
          <p:nvPr/>
        </p:nvSpPr>
        <p:spPr bwMode="auto">
          <a:xfrm>
            <a:off x="0" y="46688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OR NOT B</a:t>
            </a:r>
          </a:p>
        </p:txBody>
      </p:sp>
      <p:sp>
        <p:nvSpPr>
          <p:cNvPr id="995495" name="Text Box 167"/>
          <p:cNvSpPr txBox="1">
            <a:spLocks noChangeArrowheads="1"/>
          </p:cNvSpPr>
          <p:nvPr/>
        </p:nvSpPr>
        <p:spPr bwMode="auto">
          <a:xfrm>
            <a:off x="2286000" y="46482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 A OR B</a:t>
            </a:r>
          </a:p>
        </p:txBody>
      </p:sp>
      <p:sp>
        <p:nvSpPr>
          <p:cNvPr id="995496" name="Text Box 168"/>
          <p:cNvSpPr txBox="1">
            <a:spLocks noChangeArrowheads="1"/>
          </p:cNvSpPr>
          <p:nvPr/>
        </p:nvSpPr>
        <p:spPr bwMode="auto">
          <a:xfrm>
            <a:off x="6858000" y="20018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</a:p>
        </p:txBody>
      </p:sp>
      <p:sp>
        <p:nvSpPr>
          <p:cNvPr id="995497" name="Text Box 169"/>
          <p:cNvSpPr txBox="1">
            <a:spLocks noChangeArrowheads="1"/>
          </p:cNvSpPr>
          <p:nvPr/>
        </p:nvSpPr>
        <p:spPr bwMode="auto">
          <a:xfrm>
            <a:off x="6781800" y="48212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FALSE</a:t>
            </a:r>
          </a:p>
        </p:txBody>
      </p:sp>
      <p:sp>
        <p:nvSpPr>
          <p:cNvPr id="995498" name="Text Box 170"/>
          <p:cNvSpPr txBox="1">
            <a:spLocks noChangeArrowheads="1"/>
          </p:cNvSpPr>
          <p:nvPr/>
        </p:nvSpPr>
        <p:spPr bwMode="auto">
          <a:xfrm>
            <a:off x="4648200" y="46482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B</a:t>
            </a:r>
          </a:p>
        </p:txBody>
      </p:sp>
      <p:sp>
        <p:nvSpPr>
          <p:cNvPr id="995499" name="Rectangle 171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Expressiveness: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 attribute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   DTs        </a:t>
            </a:r>
            <a:endParaRPr kumimoji="0" lang="en-US" sz="3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5500" name="Rectangle 172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129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954088" y="23098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487363" y="30035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357" name="Line 5"/>
          <p:cNvSpPr>
            <a:spLocks noChangeShapeType="1"/>
          </p:cNvSpPr>
          <p:nvPr/>
        </p:nvSpPr>
        <p:spPr bwMode="auto">
          <a:xfrm flipH="1">
            <a:off x="693738" y="27828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58" name="Line 6"/>
          <p:cNvSpPr>
            <a:spLocks noChangeShapeType="1"/>
          </p:cNvSpPr>
          <p:nvPr/>
        </p:nvSpPr>
        <p:spPr bwMode="auto">
          <a:xfrm>
            <a:off x="1311275" y="2782888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59" name="Text Box 7"/>
          <p:cNvSpPr txBox="1">
            <a:spLocks noChangeArrowheads="1"/>
          </p:cNvSpPr>
          <p:nvPr/>
        </p:nvSpPr>
        <p:spPr bwMode="auto">
          <a:xfrm>
            <a:off x="1371600" y="30067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0" name="Text Box 8"/>
          <p:cNvSpPr txBox="1">
            <a:spLocks noChangeArrowheads="1"/>
          </p:cNvSpPr>
          <p:nvPr/>
        </p:nvSpPr>
        <p:spPr bwMode="auto">
          <a:xfrm>
            <a:off x="76200" y="38100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1" name="Text Box 9"/>
          <p:cNvSpPr txBox="1">
            <a:spLocks noChangeArrowheads="1"/>
          </p:cNvSpPr>
          <p:nvPr/>
        </p:nvSpPr>
        <p:spPr bwMode="auto">
          <a:xfrm>
            <a:off x="703263" y="38100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2" name="Line 10"/>
          <p:cNvSpPr>
            <a:spLocks noChangeShapeType="1"/>
          </p:cNvSpPr>
          <p:nvPr/>
        </p:nvSpPr>
        <p:spPr bwMode="auto">
          <a:xfrm flipH="1">
            <a:off x="212725" y="34432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63" name="Line 11"/>
          <p:cNvSpPr>
            <a:spLocks noChangeShapeType="1"/>
          </p:cNvSpPr>
          <p:nvPr/>
        </p:nvSpPr>
        <p:spPr bwMode="auto">
          <a:xfrm>
            <a:off x="830263" y="34432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64" name="Text Box 12"/>
          <p:cNvSpPr txBox="1">
            <a:spLocks noChangeArrowheads="1"/>
          </p:cNvSpPr>
          <p:nvPr/>
        </p:nvSpPr>
        <p:spPr bwMode="auto">
          <a:xfrm>
            <a:off x="541338" y="26035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5" name="Rectangle 13"/>
          <p:cNvSpPr>
            <a:spLocks noChangeArrowheads="1"/>
          </p:cNvSpPr>
          <p:nvPr/>
        </p:nvSpPr>
        <p:spPr bwMode="auto">
          <a:xfrm>
            <a:off x="1447800" y="26368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6" name="Rectangle 14"/>
          <p:cNvSpPr>
            <a:spLocks noChangeArrowheads="1"/>
          </p:cNvSpPr>
          <p:nvPr/>
        </p:nvSpPr>
        <p:spPr bwMode="auto">
          <a:xfrm>
            <a:off x="76200" y="3297238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7" name="Rectangle 15"/>
          <p:cNvSpPr>
            <a:spLocks noChangeArrowheads="1"/>
          </p:cNvSpPr>
          <p:nvPr/>
        </p:nvSpPr>
        <p:spPr bwMode="auto">
          <a:xfrm>
            <a:off x="900113" y="329723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88" name="Text Box 36"/>
          <p:cNvSpPr txBox="1">
            <a:spLocks noChangeArrowheads="1"/>
          </p:cNvSpPr>
          <p:nvPr/>
        </p:nvSpPr>
        <p:spPr bwMode="auto">
          <a:xfrm>
            <a:off x="3240088" y="2268538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389" name="Text Box 37"/>
          <p:cNvSpPr txBox="1">
            <a:spLocks noChangeArrowheads="1"/>
          </p:cNvSpPr>
          <p:nvPr/>
        </p:nvSpPr>
        <p:spPr bwMode="auto">
          <a:xfrm>
            <a:off x="3665538" y="2962275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390" name="Line 38"/>
          <p:cNvSpPr>
            <a:spLocks noChangeShapeType="1"/>
          </p:cNvSpPr>
          <p:nvPr/>
        </p:nvSpPr>
        <p:spPr bwMode="auto">
          <a:xfrm flipH="1">
            <a:off x="2979738" y="2741613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1" name="Line 39"/>
          <p:cNvSpPr>
            <a:spLocks noChangeShapeType="1"/>
          </p:cNvSpPr>
          <p:nvPr/>
        </p:nvSpPr>
        <p:spPr bwMode="auto">
          <a:xfrm>
            <a:off x="3597275" y="2741613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2" name="Text Box 40"/>
          <p:cNvSpPr txBox="1">
            <a:spLocks noChangeArrowheads="1"/>
          </p:cNvSpPr>
          <p:nvPr/>
        </p:nvSpPr>
        <p:spPr bwMode="auto">
          <a:xfrm>
            <a:off x="3459163" y="3768725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93" name="Text Box 41"/>
          <p:cNvSpPr txBox="1">
            <a:spLocks noChangeArrowheads="1"/>
          </p:cNvSpPr>
          <p:nvPr/>
        </p:nvSpPr>
        <p:spPr bwMode="auto">
          <a:xfrm>
            <a:off x="4087813" y="376872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4" name="Text Box 42"/>
          <p:cNvSpPr txBox="1">
            <a:spLocks noChangeArrowheads="1"/>
          </p:cNvSpPr>
          <p:nvPr/>
        </p:nvSpPr>
        <p:spPr bwMode="auto">
          <a:xfrm>
            <a:off x="2819400" y="29305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5" name="Line 43"/>
          <p:cNvSpPr>
            <a:spLocks noChangeShapeType="1"/>
          </p:cNvSpPr>
          <p:nvPr/>
        </p:nvSpPr>
        <p:spPr bwMode="auto">
          <a:xfrm flipH="1">
            <a:off x="3665538" y="3402013"/>
            <a:ext cx="136525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6" name="Line 44"/>
          <p:cNvSpPr>
            <a:spLocks noChangeShapeType="1"/>
          </p:cNvSpPr>
          <p:nvPr/>
        </p:nvSpPr>
        <p:spPr bwMode="auto">
          <a:xfrm>
            <a:off x="3940175" y="3402013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7" name="Text Box 45"/>
          <p:cNvSpPr txBox="1">
            <a:spLocks noChangeArrowheads="1"/>
          </p:cNvSpPr>
          <p:nvPr/>
        </p:nvSpPr>
        <p:spPr bwMode="auto">
          <a:xfrm>
            <a:off x="2827338" y="2562225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98" name="Rectangle 46"/>
          <p:cNvSpPr>
            <a:spLocks noChangeArrowheads="1"/>
          </p:cNvSpPr>
          <p:nvPr/>
        </p:nvSpPr>
        <p:spPr bwMode="auto">
          <a:xfrm>
            <a:off x="3733800" y="25955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9" name="Rectangle 47"/>
          <p:cNvSpPr>
            <a:spLocks noChangeArrowheads="1"/>
          </p:cNvSpPr>
          <p:nvPr/>
        </p:nvSpPr>
        <p:spPr bwMode="auto">
          <a:xfrm>
            <a:off x="4102100" y="332898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00" name="Rectangle 48"/>
          <p:cNvSpPr>
            <a:spLocks noChangeArrowheads="1"/>
          </p:cNvSpPr>
          <p:nvPr/>
        </p:nvSpPr>
        <p:spPr bwMode="auto">
          <a:xfrm>
            <a:off x="3459163" y="3328988"/>
            <a:ext cx="3714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1" name="Text Box 49"/>
          <p:cNvSpPr txBox="1">
            <a:spLocks noChangeArrowheads="1"/>
          </p:cNvSpPr>
          <p:nvPr/>
        </p:nvSpPr>
        <p:spPr bwMode="auto">
          <a:xfrm>
            <a:off x="1030288" y="49006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402" name="Text Box 50"/>
          <p:cNvSpPr txBox="1">
            <a:spLocks noChangeArrowheads="1"/>
          </p:cNvSpPr>
          <p:nvPr/>
        </p:nvSpPr>
        <p:spPr bwMode="auto">
          <a:xfrm>
            <a:off x="563563" y="555466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03" name="Line 51"/>
          <p:cNvSpPr>
            <a:spLocks noChangeShapeType="1"/>
          </p:cNvSpPr>
          <p:nvPr/>
        </p:nvSpPr>
        <p:spPr bwMode="auto">
          <a:xfrm flipH="1">
            <a:off x="769938" y="5346700"/>
            <a:ext cx="274637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4" name="Line 52"/>
          <p:cNvSpPr>
            <a:spLocks noChangeShapeType="1"/>
          </p:cNvSpPr>
          <p:nvPr/>
        </p:nvSpPr>
        <p:spPr bwMode="auto">
          <a:xfrm>
            <a:off x="1387475" y="5346700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5" name="Text Box 53"/>
          <p:cNvSpPr txBox="1">
            <a:spLocks noChangeArrowheads="1"/>
          </p:cNvSpPr>
          <p:nvPr/>
        </p:nvSpPr>
        <p:spPr bwMode="auto">
          <a:xfrm>
            <a:off x="1524000" y="55626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6" name="Text Box 54"/>
          <p:cNvSpPr txBox="1">
            <a:spLocks noChangeArrowheads="1"/>
          </p:cNvSpPr>
          <p:nvPr/>
        </p:nvSpPr>
        <p:spPr bwMode="auto">
          <a:xfrm>
            <a:off x="152400" y="631507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7" name="Text Box 55"/>
          <p:cNvSpPr txBox="1">
            <a:spLocks noChangeArrowheads="1"/>
          </p:cNvSpPr>
          <p:nvPr/>
        </p:nvSpPr>
        <p:spPr bwMode="auto">
          <a:xfrm>
            <a:off x="779463" y="631507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08" name="Line 56"/>
          <p:cNvSpPr>
            <a:spLocks noChangeShapeType="1"/>
          </p:cNvSpPr>
          <p:nvPr/>
        </p:nvSpPr>
        <p:spPr bwMode="auto">
          <a:xfrm flipH="1">
            <a:off x="288925" y="5969000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9" name="Line 57"/>
          <p:cNvSpPr>
            <a:spLocks noChangeShapeType="1"/>
          </p:cNvSpPr>
          <p:nvPr/>
        </p:nvSpPr>
        <p:spPr bwMode="auto">
          <a:xfrm>
            <a:off x="906463" y="5969000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10" name="Text Box 58"/>
          <p:cNvSpPr txBox="1">
            <a:spLocks noChangeArrowheads="1"/>
          </p:cNvSpPr>
          <p:nvPr/>
        </p:nvSpPr>
        <p:spPr bwMode="auto">
          <a:xfrm>
            <a:off x="617538" y="517683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11" name="Rectangle 59"/>
          <p:cNvSpPr>
            <a:spLocks noChangeArrowheads="1"/>
          </p:cNvSpPr>
          <p:nvPr/>
        </p:nvSpPr>
        <p:spPr bwMode="auto">
          <a:xfrm>
            <a:off x="1524000" y="52085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12" name="Rectangle 60"/>
          <p:cNvSpPr>
            <a:spLocks noChangeArrowheads="1"/>
          </p:cNvSpPr>
          <p:nvPr/>
        </p:nvSpPr>
        <p:spPr bwMode="auto">
          <a:xfrm>
            <a:off x="152400" y="5830888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13" name="Rectangle 61"/>
          <p:cNvSpPr>
            <a:spLocks noChangeArrowheads="1"/>
          </p:cNvSpPr>
          <p:nvPr/>
        </p:nvSpPr>
        <p:spPr bwMode="auto">
          <a:xfrm>
            <a:off x="976313" y="58308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34" name="Text Box 82"/>
          <p:cNvSpPr txBox="1">
            <a:spLocks noChangeArrowheads="1"/>
          </p:cNvSpPr>
          <p:nvPr/>
        </p:nvSpPr>
        <p:spPr bwMode="auto">
          <a:xfrm>
            <a:off x="7924800" y="232092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35" name="Text Box 83"/>
          <p:cNvSpPr txBox="1">
            <a:spLocks noChangeArrowheads="1"/>
          </p:cNvSpPr>
          <p:nvPr/>
        </p:nvSpPr>
        <p:spPr bwMode="auto">
          <a:xfrm>
            <a:off x="3316288" y="48244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436" name="Text Box 84"/>
          <p:cNvSpPr txBox="1">
            <a:spLocks noChangeArrowheads="1"/>
          </p:cNvSpPr>
          <p:nvPr/>
        </p:nvSpPr>
        <p:spPr bwMode="auto">
          <a:xfrm>
            <a:off x="3741738" y="5518150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37" name="Line 85"/>
          <p:cNvSpPr>
            <a:spLocks noChangeShapeType="1"/>
          </p:cNvSpPr>
          <p:nvPr/>
        </p:nvSpPr>
        <p:spPr bwMode="auto">
          <a:xfrm flipH="1">
            <a:off x="3055938" y="52974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38" name="Line 86"/>
          <p:cNvSpPr>
            <a:spLocks noChangeShapeType="1"/>
          </p:cNvSpPr>
          <p:nvPr/>
        </p:nvSpPr>
        <p:spPr bwMode="auto">
          <a:xfrm>
            <a:off x="3673475" y="5297488"/>
            <a:ext cx="206375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39" name="Text Box 87"/>
          <p:cNvSpPr txBox="1">
            <a:spLocks noChangeArrowheads="1"/>
          </p:cNvSpPr>
          <p:nvPr/>
        </p:nvSpPr>
        <p:spPr bwMode="auto">
          <a:xfrm>
            <a:off x="3536950" y="6324600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0" name="Text Box 88"/>
          <p:cNvSpPr txBox="1">
            <a:spLocks noChangeArrowheads="1"/>
          </p:cNvSpPr>
          <p:nvPr/>
        </p:nvSpPr>
        <p:spPr bwMode="auto">
          <a:xfrm>
            <a:off x="4164013" y="63246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1" name="Text Box 89"/>
          <p:cNvSpPr txBox="1">
            <a:spLocks noChangeArrowheads="1"/>
          </p:cNvSpPr>
          <p:nvPr/>
        </p:nvSpPr>
        <p:spPr bwMode="auto">
          <a:xfrm>
            <a:off x="2819400" y="54864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2" name="Line 90"/>
          <p:cNvSpPr>
            <a:spLocks noChangeShapeType="1"/>
          </p:cNvSpPr>
          <p:nvPr/>
        </p:nvSpPr>
        <p:spPr bwMode="auto">
          <a:xfrm flipH="1">
            <a:off x="3741738" y="59578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43" name="Line 91"/>
          <p:cNvSpPr>
            <a:spLocks noChangeShapeType="1"/>
          </p:cNvSpPr>
          <p:nvPr/>
        </p:nvSpPr>
        <p:spPr bwMode="auto">
          <a:xfrm>
            <a:off x="4016375" y="59578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44" name="Text Box 92"/>
          <p:cNvSpPr txBox="1">
            <a:spLocks noChangeArrowheads="1"/>
          </p:cNvSpPr>
          <p:nvPr/>
        </p:nvSpPr>
        <p:spPr bwMode="auto">
          <a:xfrm>
            <a:off x="2903538" y="51181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5" name="Rectangle 93"/>
          <p:cNvSpPr>
            <a:spLocks noChangeArrowheads="1"/>
          </p:cNvSpPr>
          <p:nvPr/>
        </p:nvSpPr>
        <p:spPr bwMode="auto">
          <a:xfrm>
            <a:off x="3810000" y="51514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6" name="Rectangle 94"/>
          <p:cNvSpPr>
            <a:spLocks noChangeArrowheads="1"/>
          </p:cNvSpPr>
          <p:nvPr/>
        </p:nvSpPr>
        <p:spPr bwMode="auto">
          <a:xfrm>
            <a:off x="4178300" y="5884863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7" name="Rectangle 95"/>
          <p:cNvSpPr>
            <a:spLocks noChangeArrowheads="1"/>
          </p:cNvSpPr>
          <p:nvPr/>
        </p:nvSpPr>
        <p:spPr bwMode="auto">
          <a:xfrm>
            <a:off x="3536950" y="5884863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8" name="Text Box 96"/>
          <p:cNvSpPr txBox="1">
            <a:spLocks noChangeArrowheads="1"/>
          </p:cNvSpPr>
          <p:nvPr/>
        </p:nvSpPr>
        <p:spPr bwMode="auto">
          <a:xfrm>
            <a:off x="8001000" y="47244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9" name="Text Box 97"/>
          <p:cNvSpPr txBox="1">
            <a:spLocks noChangeArrowheads="1"/>
          </p:cNvSpPr>
          <p:nvPr/>
        </p:nvSpPr>
        <p:spPr bwMode="auto">
          <a:xfrm>
            <a:off x="0" y="18843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AND-NOT B</a:t>
            </a:r>
          </a:p>
        </p:txBody>
      </p:sp>
      <p:sp>
        <p:nvSpPr>
          <p:cNvPr id="996450" name="Text Box 98"/>
          <p:cNvSpPr txBox="1">
            <a:spLocks noChangeArrowheads="1"/>
          </p:cNvSpPr>
          <p:nvPr/>
        </p:nvSpPr>
        <p:spPr bwMode="auto">
          <a:xfrm>
            <a:off x="2514600" y="1884363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 AND B</a:t>
            </a:r>
          </a:p>
        </p:txBody>
      </p:sp>
      <p:sp>
        <p:nvSpPr>
          <p:cNvPr id="996451" name="Text Box 99"/>
          <p:cNvSpPr txBox="1">
            <a:spLocks noChangeArrowheads="1"/>
          </p:cNvSpPr>
          <p:nvPr/>
        </p:nvSpPr>
        <p:spPr bwMode="auto">
          <a:xfrm>
            <a:off x="5334000" y="18081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52" name="Text Box 100"/>
          <p:cNvSpPr txBox="1">
            <a:spLocks noChangeArrowheads="1"/>
          </p:cNvSpPr>
          <p:nvPr/>
        </p:nvSpPr>
        <p:spPr bwMode="auto">
          <a:xfrm>
            <a:off x="0" y="45164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OR NOT B</a:t>
            </a:r>
          </a:p>
        </p:txBody>
      </p:sp>
      <p:sp>
        <p:nvSpPr>
          <p:cNvPr id="996453" name="Text Box 101"/>
          <p:cNvSpPr txBox="1">
            <a:spLocks noChangeArrowheads="1"/>
          </p:cNvSpPr>
          <p:nvPr/>
        </p:nvSpPr>
        <p:spPr bwMode="auto">
          <a:xfrm>
            <a:off x="2286000" y="44958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 A OR B</a:t>
            </a:r>
          </a:p>
        </p:txBody>
      </p:sp>
      <p:sp>
        <p:nvSpPr>
          <p:cNvPr id="996454" name="Text Box 102"/>
          <p:cNvSpPr txBox="1">
            <a:spLocks noChangeArrowheads="1"/>
          </p:cNvSpPr>
          <p:nvPr/>
        </p:nvSpPr>
        <p:spPr bwMode="auto">
          <a:xfrm>
            <a:off x="6858000" y="188436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</a:p>
        </p:txBody>
      </p:sp>
      <p:sp>
        <p:nvSpPr>
          <p:cNvPr id="996455" name="Text Box 103"/>
          <p:cNvSpPr txBox="1">
            <a:spLocks noChangeArrowheads="1"/>
          </p:cNvSpPr>
          <p:nvPr/>
        </p:nvSpPr>
        <p:spPr bwMode="auto">
          <a:xfrm>
            <a:off x="6781800" y="46688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FALSE</a:t>
            </a:r>
          </a:p>
        </p:txBody>
      </p:sp>
      <p:sp>
        <p:nvSpPr>
          <p:cNvPr id="996456" name="Text Box 104"/>
          <p:cNvSpPr txBox="1">
            <a:spLocks noChangeArrowheads="1"/>
          </p:cNvSpPr>
          <p:nvPr/>
        </p:nvSpPr>
        <p:spPr bwMode="auto">
          <a:xfrm>
            <a:off x="4648200" y="44958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B</a:t>
            </a:r>
          </a:p>
        </p:txBody>
      </p:sp>
      <p:sp>
        <p:nvSpPr>
          <p:cNvPr id="996457" name="Rectangle 105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Expressiveness: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 attribute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   DTs        </a:t>
            </a:r>
            <a:endParaRPr kumimoji="0" lang="en-US" sz="3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58" name="Rectangle 106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62512" y="2286000"/>
            <a:ext cx="1309688" cy="1066800"/>
            <a:chOff x="2514600" y="685800"/>
            <a:chExt cx="1309688" cy="1066800"/>
          </a:xfrm>
        </p:grpSpPr>
        <p:sp>
          <p:nvSpPr>
            <p:cNvPr id="108" name="Text Box 62"/>
            <p:cNvSpPr txBox="1">
              <a:spLocks noChangeArrowheads="1"/>
            </p:cNvSpPr>
            <p:nvPr/>
          </p:nvSpPr>
          <p:spPr bwMode="auto">
            <a:xfrm>
              <a:off x="2976563" y="6858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109" name="Line 63"/>
            <p:cNvSpPr>
              <a:spLocks noChangeShapeType="1"/>
            </p:cNvSpPr>
            <p:nvPr/>
          </p:nvSpPr>
          <p:spPr bwMode="auto">
            <a:xfrm flipH="1">
              <a:off x="2716213" y="11588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>
              <a:off x="3333750" y="11588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1" name="Text Box 65"/>
            <p:cNvSpPr txBox="1">
              <a:spLocks noChangeArrowheads="1"/>
            </p:cNvSpPr>
            <p:nvPr/>
          </p:nvSpPr>
          <p:spPr bwMode="auto">
            <a:xfrm>
              <a:off x="3429000" y="12954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112" name="Text Box 66"/>
            <p:cNvSpPr txBox="1">
              <a:spLocks noChangeArrowheads="1"/>
            </p:cNvSpPr>
            <p:nvPr/>
          </p:nvSpPr>
          <p:spPr bwMode="auto">
            <a:xfrm>
              <a:off x="2514600" y="12954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13" name="Text Box 67"/>
            <p:cNvSpPr txBox="1">
              <a:spLocks noChangeArrowheads="1"/>
            </p:cNvSpPr>
            <p:nvPr/>
          </p:nvSpPr>
          <p:spPr bwMode="auto">
            <a:xfrm>
              <a:off x="2563813" y="9794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14" name="Rectangle 68"/>
            <p:cNvSpPr>
              <a:spLocks noChangeArrowheads="1"/>
            </p:cNvSpPr>
            <p:nvPr/>
          </p:nvSpPr>
          <p:spPr bwMode="auto">
            <a:xfrm>
              <a:off x="3470275" y="10128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05400" y="4953000"/>
            <a:ext cx="1306513" cy="1143000"/>
            <a:chOff x="7467600" y="4572000"/>
            <a:chExt cx="1306513" cy="1143000"/>
          </a:xfrm>
        </p:grpSpPr>
        <p:sp>
          <p:nvSpPr>
            <p:cNvPr id="117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20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21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122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23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36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Basic DT Learning Algorithm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r>
              <a:rPr lang="en-US" b="1" dirty="0"/>
              <a:t>Goal: find a </a:t>
            </a:r>
            <a:r>
              <a:rPr lang="en-US" b="1" i="1" dirty="0">
                <a:solidFill>
                  <a:schemeClr val="accent2"/>
                </a:solidFill>
              </a:rPr>
              <a:t>small</a:t>
            </a:r>
            <a:r>
              <a:rPr lang="en-US" b="1" dirty="0">
                <a:solidFill>
                  <a:schemeClr val="accent2"/>
                </a:solidFill>
              </a:rPr>
              <a:t> tree consistent</a:t>
            </a:r>
            <a:r>
              <a:rPr lang="en-US" b="1" dirty="0"/>
              <a:t> with the </a:t>
            </a:r>
            <a:r>
              <a:rPr lang="en-US" b="1" dirty="0">
                <a:solidFill>
                  <a:schemeClr val="accent2"/>
                </a:solidFill>
              </a:rPr>
              <a:t>training examples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2"/>
                </a:solidFill>
              </a:rPr>
              <a:t>Idea:</a:t>
            </a:r>
            <a:r>
              <a:rPr lang="en-US" b="1" dirty="0"/>
              <a:t> (recursively) choose </a:t>
            </a:r>
            <a:r>
              <a:rPr lang="en-US" b="1" dirty="0">
                <a:solidFill>
                  <a:schemeClr val="accent2"/>
                </a:solidFill>
              </a:rPr>
              <a:t>"most significant"</a:t>
            </a:r>
            <a:r>
              <a:rPr lang="en-US" b="1" dirty="0"/>
              <a:t> attribute as root of (sub)tree;</a:t>
            </a:r>
          </a:p>
          <a:p>
            <a:r>
              <a:rPr lang="en-US" b="1" dirty="0"/>
              <a:t>	Use  a </a:t>
            </a:r>
            <a:r>
              <a:rPr lang="en-US" b="1" dirty="0">
                <a:solidFill>
                  <a:schemeClr val="accent2"/>
                </a:solidFill>
              </a:rPr>
              <a:t>top-down greedy search</a:t>
            </a:r>
            <a:r>
              <a:rPr lang="en-US" b="1" dirty="0"/>
              <a:t> through the space of possible decision trees.</a:t>
            </a:r>
          </a:p>
          <a:p>
            <a:r>
              <a:rPr lang="en-US" b="1" dirty="0"/>
              <a:t>	Greedy because there is </a:t>
            </a:r>
            <a:r>
              <a:rPr lang="en-US" b="1" dirty="0">
                <a:solidFill>
                  <a:schemeClr val="accent2"/>
                </a:solidFill>
              </a:rPr>
              <a:t>no backtracking</a:t>
            </a:r>
            <a:r>
              <a:rPr lang="en-US" b="1" dirty="0"/>
              <a:t>. It picks highest values first.</a:t>
            </a:r>
          </a:p>
          <a:p>
            <a:endParaRPr lang="en-US" b="1" dirty="0"/>
          </a:p>
          <a:p>
            <a:r>
              <a:rPr lang="en-US" b="1" dirty="0"/>
              <a:t>Variations of  known algorithms ID3, C4.5 (Quinlan -86, -93)</a:t>
            </a:r>
          </a:p>
          <a:p>
            <a:endParaRPr lang="en-US" b="1" dirty="0"/>
          </a:p>
          <a:p>
            <a:r>
              <a:rPr lang="en-US" b="1" dirty="0"/>
              <a:t>Top-down greedy construction</a:t>
            </a:r>
          </a:p>
          <a:p>
            <a:pPr lvl="1"/>
            <a:r>
              <a:rPr lang="en-US" b="1" dirty="0"/>
              <a:t>Which </a:t>
            </a:r>
            <a:r>
              <a:rPr lang="en-US" b="1" dirty="0">
                <a:solidFill>
                  <a:schemeClr val="accent2"/>
                </a:solidFill>
              </a:rPr>
              <a:t>attribute should be tested</a:t>
            </a:r>
            <a:r>
              <a:rPr lang="en-US" b="1" dirty="0"/>
              <a:t>?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Heuristics and Statistical testing with current data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Repeat for descendants</a:t>
            </a:r>
          </a:p>
        </p:txBody>
      </p:sp>
      <p:sp>
        <p:nvSpPr>
          <p:cNvPr id="936964" name="Rectangle 4"/>
          <p:cNvSpPr>
            <a:spLocks noChangeArrowheads="1"/>
          </p:cNvSpPr>
          <p:nvPr/>
        </p:nvSpPr>
        <p:spPr bwMode="auto">
          <a:xfrm>
            <a:off x="5867400" y="5119687"/>
            <a:ext cx="3161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(ID3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Iterative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Dichotomiser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 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52400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“most significant”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 what sense?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1000" y="2286000"/>
            <a:ext cx="8382000" cy="5334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64" grpId="0"/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34645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Tip Example </a:t>
            </a:r>
          </a:p>
        </p:txBody>
      </p:sp>
      <p:sp>
        <p:nvSpPr>
          <p:cNvPr id="965684" name="Text Box 52"/>
          <p:cNvSpPr txBox="1">
            <a:spLocks noChangeArrowheads="1"/>
          </p:cNvSpPr>
          <p:nvPr/>
        </p:nvSpPr>
        <p:spPr bwMode="auto">
          <a:xfrm>
            <a:off x="685800" y="5486400"/>
            <a:ext cx="4106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Let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build  our decision  tree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starting with the  attribute Food,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(3 possible values: g, m, y).</a:t>
            </a:r>
          </a:p>
        </p:txBody>
      </p:sp>
      <p:grpSp>
        <p:nvGrpSpPr>
          <p:cNvPr id="965685" name="Group 53"/>
          <p:cNvGrpSpPr>
            <a:grpSpLocks/>
          </p:cNvGrpSpPr>
          <p:nvPr/>
        </p:nvGrpSpPr>
        <p:grpSpPr bwMode="auto">
          <a:xfrm>
            <a:off x="1644650" y="2362200"/>
            <a:ext cx="2546350" cy="1066800"/>
            <a:chOff x="1564" y="576"/>
            <a:chExt cx="1604" cy="672"/>
          </a:xfrm>
        </p:grpSpPr>
        <p:grpSp>
          <p:nvGrpSpPr>
            <p:cNvPr id="965686" name="Group 54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5687" name="Oval 5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88" name="Text Box 5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5689" name="Group 57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5690" name="Oval 5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1" name="Text Box 5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5692" name="Group 60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5693" name="Oval 6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4" name="Text Box 6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5695" name="Group 63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5696" name="Oval 6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7" name="Text Box 6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5698" name="Group 66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5699" name="Oval 6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0" name="Text Box 6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5701" name="Group 69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5702" name="Oval 7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3" name="Text Box 7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5704" name="Group 72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5705" name="Oval 7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6" name="Text Box 7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965707" name="Group 75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5708" name="Oval 76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9" name="Text Box 77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5710" name="Group 78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5711" name="Oval 7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12" name="Text Box 8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6 </a:t>
                </a:r>
              </a:p>
            </p:txBody>
          </p:sp>
        </p:grpSp>
        <p:grpSp>
          <p:nvGrpSpPr>
            <p:cNvPr id="965713" name="Group 81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5714" name="Oval 8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15" name="Text Box 8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965716" name="Text Box 84"/>
          <p:cNvSpPr txBox="1">
            <a:spLocks noChangeArrowheads="1"/>
          </p:cNvSpPr>
          <p:nvPr/>
        </p:nvSpPr>
        <p:spPr bwMode="auto">
          <a:xfrm>
            <a:off x="228600" y="1524000"/>
            <a:ext cx="179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 examples:</a:t>
            </a:r>
          </a:p>
        </p:txBody>
      </p:sp>
      <p:sp>
        <p:nvSpPr>
          <p:cNvPr id="965717" name="Text Box 85"/>
          <p:cNvSpPr txBox="1">
            <a:spLocks noChangeArrowheads="1"/>
          </p:cNvSpPr>
          <p:nvPr/>
        </p:nvSpPr>
        <p:spPr bwMode="auto">
          <a:xfrm>
            <a:off x="717550" y="24034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6+</a:t>
            </a:r>
          </a:p>
        </p:txBody>
      </p:sp>
      <p:sp>
        <p:nvSpPr>
          <p:cNvPr id="965718" name="Text Box 86"/>
          <p:cNvSpPr txBox="1">
            <a:spLocks noChangeArrowheads="1"/>
          </p:cNvSpPr>
          <p:nvPr/>
        </p:nvSpPr>
        <p:spPr bwMode="auto">
          <a:xfrm>
            <a:off x="752475" y="30130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4-</a:t>
            </a:r>
          </a:p>
        </p:txBody>
      </p:sp>
      <p:sp>
        <p:nvSpPr>
          <p:cNvPr id="965719" name="Text Box 87"/>
          <p:cNvSpPr txBox="1">
            <a:spLocks noChangeArrowheads="1"/>
          </p:cNvSpPr>
          <p:nvPr/>
        </p:nvSpPr>
        <p:spPr bwMode="auto">
          <a:xfrm>
            <a:off x="0" y="3733800"/>
            <a:ext cx="325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Attributes: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Food with values g,m,y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Speedy? with values y,n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Price, with values a, 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2665413"/>
            <a:ext cx="334645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7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/>
              <a:t>Top-Down Induction of Decision Tree:</a:t>
            </a:r>
            <a:br>
              <a:rPr lang="en-US"/>
            </a:br>
            <a:r>
              <a:rPr lang="en-US"/>
              <a:t>Big Tip Example </a:t>
            </a:r>
          </a:p>
        </p:txBody>
      </p:sp>
      <p:sp>
        <p:nvSpPr>
          <p:cNvPr id="967709" name="Text Box 29"/>
          <p:cNvSpPr txBox="1">
            <a:spLocks noChangeArrowheads="1"/>
          </p:cNvSpPr>
          <p:nvPr/>
        </p:nvSpPr>
        <p:spPr bwMode="auto">
          <a:xfrm>
            <a:off x="5791200" y="1524000"/>
            <a:ext cx="1874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 examples: </a:t>
            </a:r>
          </a:p>
        </p:txBody>
      </p:sp>
      <p:sp>
        <p:nvSpPr>
          <p:cNvPr id="967710" name="Text Box 30"/>
          <p:cNvSpPr txBox="1">
            <a:spLocks noChangeArrowheads="1"/>
          </p:cNvSpPr>
          <p:nvPr/>
        </p:nvSpPr>
        <p:spPr bwMode="auto">
          <a:xfrm>
            <a:off x="1219200" y="2133600"/>
            <a:ext cx="820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Food</a:t>
            </a:r>
          </a:p>
        </p:txBody>
      </p:sp>
      <p:grpSp>
        <p:nvGrpSpPr>
          <p:cNvPr id="967728" name="Group 48"/>
          <p:cNvGrpSpPr>
            <a:grpSpLocks/>
          </p:cNvGrpSpPr>
          <p:nvPr/>
        </p:nvGrpSpPr>
        <p:grpSpPr bwMode="auto">
          <a:xfrm>
            <a:off x="6400800" y="1981200"/>
            <a:ext cx="1295400" cy="609600"/>
            <a:chOff x="4032" y="960"/>
            <a:chExt cx="816" cy="384"/>
          </a:xfrm>
        </p:grpSpPr>
        <p:sp>
          <p:nvSpPr>
            <p:cNvPr id="967711" name="Oval 31"/>
            <p:cNvSpPr>
              <a:spLocks noChangeArrowheads="1"/>
            </p:cNvSpPr>
            <p:nvPr/>
          </p:nvSpPr>
          <p:spPr bwMode="auto">
            <a:xfrm>
              <a:off x="403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2" name="Oval 32"/>
            <p:cNvSpPr>
              <a:spLocks noChangeArrowheads="1"/>
            </p:cNvSpPr>
            <p:nvPr/>
          </p:nvSpPr>
          <p:spPr bwMode="auto">
            <a:xfrm>
              <a:off x="4176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3" name="Oval 33"/>
            <p:cNvSpPr>
              <a:spLocks noChangeArrowheads="1"/>
            </p:cNvSpPr>
            <p:nvPr/>
          </p:nvSpPr>
          <p:spPr bwMode="auto">
            <a:xfrm>
              <a:off x="4320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4" name="Oval 34"/>
            <p:cNvSpPr>
              <a:spLocks noChangeArrowheads="1"/>
            </p:cNvSpPr>
            <p:nvPr/>
          </p:nvSpPr>
          <p:spPr bwMode="auto">
            <a:xfrm>
              <a:off x="4464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5" name="Oval 35"/>
            <p:cNvSpPr>
              <a:spLocks noChangeArrowheads="1"/>
            </p:cNvSpPr>
            <p:nvPr/>
          </p:nvSpPr>
          <p:spPr bwMode="auto">
            <a:xfrm>
              <a:off x="4608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6" name="Oval 36"/>
            <p:cNvSpPr>
              <a:spLocks noChangeArrowheads="1"/>
            </p:cNvSpPr>
            <p:nvPr/>
          </p:nvSpPr>
          <p:spPr bwMode="auto">
            <a:xfrm>
              <a:off x="475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7" name="Oval 37"/>
            <p:cNvSpPr>
              <a:spLocks noChangeArrowheads="1"/>
            </p:cNvSpPr>
            <p:nvPr/>
          </p:nvSpPr>
          <p:spPr bwMode="auto">
            <a:xfrm>
              <a:off x="4032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8" name="Oval 38"/>
            <p:cNvSpPr>
              <a:spLocks noChangeArrowheads="1"/>
            </p:cNvSpPr>
            <p:nvPr/>
          </p:nvSpPr>
          <p:spPr bwMode="auto">
            <a:xfrm>
              <a:off x="4176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9" name="Oval 39"/>
            <p:cNvSpPr>
              <a:spLocks noChangeArrowheads="1"/>
            </p:cNvSpPr>
            <p:nvPr/>
          </p:nvSpPr>
          <p:spPr bwMode="auto">
            <a:xfrm>
              <a:off x="4320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20" name="Oval 40"/>
            <p:cNvSpPr>
              <a:spLocks noChangeArrowheads="1"/>
            </p:cNvSpPr>
            <p:nvPr/>
          </p:nvSpPr>
          <p:spPr bwMode="auto">
            <a:xfrm>
              <a:off x="4464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67721" name="Line 41"/>
          <p:cNvSpPr>
            <a:spLocks noChangeShapeType="1"/>
          </p:cNvSpPr>
          <p:nvPr/>
        </p:nvSpPr>
        <p:spPr bwMode="auto">
          <a:xfrm flipH="1">
            <a:off x="152400" y="26670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2" name="Line 42"/>
          <p:cNvSpPr>
            <a:spLocks noChangeShapeType="1"/>
          </p:cNvSpPr>
          <p:nvPr/>
        </p:nvSpPr>
        <p:spPr bwMode="auto">
          <a:xfrm flipH="1">
            <a:off x="1143000" y="26670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3" name="Line 43"/>
          <p:cNvSpPr>
            <a:spLocks noChangeShapeType="1"/>
          </p:cNvSpPr>
          <p:nvPr/>
        </p:nvSpPr>
        <p:spPr bwMode="auto">
          <a:xfrm>
            <a:off x="1524000" y="2667000"/>
            <a:ext cx="1676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4" name="Text Box 44"/>
          <p:cNvSpPr txBox="1">
            <a:spLocks noChangeArrowheads="1"/>
          </p:cNvSpPr>
          <p:nvPr/>
        </p:nvSpPr>
        <p:spPr bwMode="auto">
          <a:xfrm>
            <a:off x="457200" y="259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</a:t>
            </a:r>
          </a:p>
        </p:txBody>
      </p:sp>
      <p:sp>
        <p:nvSpPr>
          <p:cNvPr id="967726" name="Text Box 46"/>
          <p:cNvSpPr txBox="1">
            <a:spLocks noChangeArrowheads="1"/>
          </p:cNvSpPr>
          <p:nvPr/>
        </p:nvSpPr>
        <p:spPr bwMode="auto">
          <a:xfrm>
            <a:off x="25146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</a:t>
            </a:r>
          </a:p>
        </p:txBody>
      </p:sp>
      <p:sp>
        <p:nvSpPr>
          <p:cNvPr id="967727" name="Text Box 47"/>
          <p:cNvSpPr txBox="1">
            <a:spLocks noChangeArrowheads="1"/>
          </p:cNvSpPr>
          <p:nvPr/>
        </p:nvSpPr>
        <p:spPr bwMode="auto">
          <a:xfrm>
            <a:off x="1371600" y="27432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</a:t>
            </a:r>
          </a:p>
        </p:txBody>
      </p:sp>
      <p:sp>
        <p:nvSpPr>
          <p:cNvPr id="967751" name="Text Box 71"/>
          <p:cNvSpPr txBox="1">
            <a:spLocks noChangeArrowheads="1"/>
          </p:cNvSpPr>
          <p:nvPr/>
        </p:nvSpPr>
        <p:spPr bwMode="auto">
          <a:xfrm>
            <a:off x="228600" y="621665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many + and - examples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 subclass, starting with y?</a:t>
            </a:r>
          </a:p>
        </p:txBody>
      </p:sp>
      <p:sp>
        <p:nvSpPr>
          <p:cNvPr id="967753" name="Text Box 73"/>
          <p:cNvSpPr txBox="1">
            <a:spLocks noChangeArrowheads="1"/>
          </p:cNvSpPr>
          <p:nvPr/>
        </p:nvSpPr>
        <p:spPr bwMode="auto">
          <a:xfrm>
            <a:off x="7985125" y="17938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6+</a:t>
            </a:r>
          </a:p>
        </p:txBody>
      </p:sp>
      <p:sp>
        <p:nvSpPr>
          <p:cNvPr id="967754" name="Text Box 74"/>
          <p:cNvSpPr txBox="1">
            <a:spLocks noChangeArrowheads="1"/>
          </p:cNvSpPr>
          <p:nvPr/>
        </p:nvSpPr>
        <p:spPr bwMode="auto">
          <a:xfrm>
            <a:off x="8001000" y="2133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4-</a:t>
            </a:r>
          </a:p>
        </p:txBody>
      </p:sp>
      <p:grpSp>
        <p:nvGrpSpPr>
          <p:cNvPr id="967855" name="Group 175"/>
          <p:cNvGrpSpPr>
            <a:grpSpLocks/>
          </p:cNvGrpSpPr>
          <p:nvPr/>
        </p:nvGrpSpPr>
        <p:grpSpPr bwMode="auto">
          <a:xfrm>
            <a:off x="2482850" y="914400"/>
            <a:ext cx="2546350" cy="1066800"/>
            <a:chOff x="1564" y="576"/>
            <a:chExt cx="1604" cy="672"/>
          </a:xfrm>
        </p:grpSpPr>
        <p:grpSp>
          <p:nvGrpSpPr>
            <p:cNvPr id="967778" name="Group 98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7777" name="Oval 97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76" name="Text Box 9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782" name="Group 102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7780" name="Oval 1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1" name="Text Box 1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783" name="Group 103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7784" name="Oval 10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5" name="Text Box 10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786" name="Group 106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7787" name="Oval 10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8" name="Text Box 10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789" name="Group 109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7790" name="Oval 11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91" name="Text Box 11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792" name="Group 112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7793" name="Oval 11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94" name="Text Box 11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7807" name="Group 127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7805" name="Oval 12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06" name="Text Box 12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967808" name="Group 128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7809" name="Oval 12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0" name="Text Box 13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7814" name="Group 134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7815" name="Oval 13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6" name="Text Box 13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6 </a:t>
                </a:r>
              </a:p>
            </p:txBody>
          </p:sp>
        </p:grpSp>
        <p:grpSp>
          <p:nvGrpSpPr>
            <p:cNvPr id="967817" name="Group 137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7818" name="Oval 13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9" name="Text Box 13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grpSp>
        <p:nvGrpSpPr>
          <p:cNvPr id="967844" name="Group 164"/>
          <p:cNvGrpSpPr>
            <a:grpSpLocks/>
          </p:cNvGrpSpPr>
          <p:nvPr/>
        </p:nvGrpSpPr>
        <p:grpSpPr bwMode="auto">
          <a:xfrm>
            <a:off x="0" y="4038600"/>
            <a:ext cx="412750" cy="492125"/>
            <a:chOff x="1564" y="890"/>
            <a:chExt cx="260" cy="310"/>
          </a:xfrm>
        </p:grpSpPr>
        <p:sp>
          <p:nvSpPr>
            <p:cNvPr id="967845" name="Oval 165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46" name="Text Box 166"/>
            <p:cNvSpPr txBox="1">
              <a:spLocks noChangeArrowheads="1"/>
            </p:cNvSpPr>
            <p:nvPr/>
          </p:nvSpPr>
          <p:spPr bwMode="auto">
            <a:xfrm>
              <a:off x="1564" y="890"/>
              <a:ext cx="2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6 </a:t>
              </a:r>
            </a:p>
          </p:txBody>
        </p:sp>
      </p:grpSp>
      <p:grpSp>
        <p:nvGrpSpPr>
          <p:cNvPr id="967850" name="Group 170"/>
          <p:cNvGrpSpPr>
            <a:grpSpLocks/>
          </p:cNvGrpSpPr>
          <p:nvPr/>
        </p:nvGrpSpPr>
        <p:grpSpPr bwMode="auto">
          <a:xfrm>
            <a:off x="3200400" y="2590800"/>
            <a:ext cx="2546350" cy="1066800"/>
            <a:chOff x="96" y="1728"/>
            <a:chExt cx="1604" cy="672"/>
          </a:xfrm>
        </p:grpSpPr>
        <p:grpSp>
          <p:nvGrpSpPr>
            <p:cNvPr id="967820" name="Group 140"/>
            <p:cNvGrpSpPr>
              <a:grpSpLocks/>
            </p:cNvGrpSpPr>
            <p:nvPr/>
          </p:nvGrpSpPr>
          <p:grpSpPr bwMode="auto">
            <a:xfrm>
              <a:off x="1392" y="1728"/>
              <a:ext cx="308" cy="310"/>
              <a:chOff x="2438" y="2570"/>
              <a:chExt cx="308" cy="310"/>
            </a:xfrm>
          </p:grpSpPr>
          <p:sp>
            <p:nvSpPr>
              <p:cNvPr id="967821" name="Oval 141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2" name="Text Box 142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823" name="Group 143"/>
            <p:cNvGrpSpPr>
              <a:grpSpLocks/>
            </p:cNvGrpSpPr>
            <p:nvPr/>
          </p:nvGrpSpPr>
          <p:grpSpPr bwMode="auto">
            <a:xfrm>
              <a:off x="1181" y="1728"/>
              <a:ext cx="212" cy="310"/>
              <a:chOff x="2227" y="2570"/>
              <a:chExt cx="212" cy="310"/>
            </a:xfrm>
          </p:grpSpPr>
          <p:sp>
            <p:nvSpPr>
              <p:cNvPr id="967824" name="Oval 14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5" name="Text Box 14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826" name="Group 146"/>
            <p:cNvGrpSpPr>
              <a:grpSpLocks/>
            </p:cNvGrpSpPr>
            <p:nvPr/>
          </p:nvGrpSpPr>
          <p:grpSpPr bwMode="auto">
            <a:xfrm>
              <a:off x="922" y="1728"/>
              <a:ext cx="212" cy="310"/>
              <a:chOff x="2227" y="2570"/>
              <a:chExt cx="212" cy="310"/>
            </a:xfrm>
          </p:grpSpPr>
          <p:sp>
            <p:nvSpPr>
              <p:cNvPr id="967827" name="Oval 14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8" name="Text Box 14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829" name="Group 149"/>
            <p:cNvGrpSpPr>
              <a:grpSpLocks/>
            </p:cNvGrpSpPr>
            <p:nvPr/>
          </p:nvGrpSpPr>
          <p:grpSpPr bwMode="auto">
            <a:xfrm>
              <a:off x="634" y="1728"/>
              <a:ext cx="212" cy="310"/>
              <a:chOff x="2227" y="2570"/>
              <a:chExt cx="212" cy="310"/>
            </a:xfrm>
          </p:grpSpPr>
          <p:sp>
            <p:nvSpPr>
              <p:cNvPr id="967830" name="Oval 15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1" name="Text Box 15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832" name="Group 152"/>
            <p:cNvGrpSpPr>
              <a:grpSpLocks/>
            </p:cNvGrpSpPr>
            <p:nvPr/>
          </p:nvGrpSpPr>
          <p:grpSpPr bwMode="auto">
            <a:xfrm>
              <a:off x="394" y="1728"/>
              <a:ext cx="212" cy="310"/>
              <a:chOff x="2227" y="2570"/>
              <a:chExt cx="212" cy="310"/>
            </a:xfrm>
          </p:grpSpPr>
          <p:sp>
            <p:nvSpPr>
              <p:cNvPr id="967833" name="Oval 15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4" name="Text Box 15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835" name="Group 155"/>
            <p:cNvGrpSpPr>
              <a:grpSpLocks/>
            </p:cNvGrpSpPr>
            <p:nvPr/>
          </p:nvGrpSpPr>
          <p:grpSpPr bwMode="auto">
            <a:xfrm>
              <a:off x="106" y="1728"/>
              <a:ext cx="212" cy="310"/>
              <a:chOff x="2227" y="2570"/>
              <a:chExt cx="212" cy="310"/>
            </a:xfrm>
          </p:grpSpPr>
          <p:sp>
            <p:nvSpPr>
              <p:cNvPr id="967836" name="Oval 156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7" name="Text Box 157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7838" name="Group 158"/>
            <p:cNvGrpSpPr>
              <a:grpSpLocks/>
            </p:cNvGrpSpPr>
            <p:nvPr/>
          </p:nvGrpSpPr>
          <p:grpSpPr bwMode="auto">
            <a:xfrm>
              <a:off x="96" y="2090"/>
              <a:ext cx="212" cy="310"/>
              <a:chOff x="1564" y="890"/>
              <a:chExt cx="212" cy="310"/>
            </a:xfrm>
          </p:grpSpPr>
          <p:sp>
            <p:nvSpPr>
              <p:cNvPr id="967839" name="Oval 15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0" name="Text Box 16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967854" name="Group 174"/>
          <p:cNvGrpSpPr>
            <a:grpSpLocks/>
          </p:cNvGrpSpPr>
          <p:nvPr/>
        </p:nvGrpSpPr>
        <p:grpSpPr bwMode="auto">
          <a:xfrm>
            <a:off x="990600" y="4038600"/>
            <a:ext cx="717550" cy="492125"/>
            <a:chOff x="2016" y="2426"/>
            <a:chExt cx="452" cy="310"/>
          </a:xfrm>
        </p:grpSpPr>
        <p:grpSp>
          <p:nvGrpSpPr>
            <p:cNvPr id="967841" name="Group 161"/>
            <p:cNvGrpSpPr>
              <a:grpSpLocks/>
            </p:cNvGrpSpPr>
            <p:nvPr/>
          </p:nvGrpSpPr>
          <p:grpSpPr bwMode="auto">
            <a:xfrm>
              <a:off x="2016" y="2426"/>
              <a:ext cx="212" cy="310"/>
              <a:chOff x="1564" y="890"/>
              <a:chExt cx="212" cy="310"/>
            </a:xfrm>
          </p:grpSpPr>
          <p:sp>
            <p:nvSpPr>
              <p:cNvPr id="967842" name="Oval 16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3" name="Text Box 16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7847" name="Group 167"/>
            <p:cNvGrpSpPr>
              <a:grpSpLocks/>
            </p:cNvGrpSpPr>
            <p:nvPr/>
          </p:nvGrpSpPr>
          <p:grpSpPr bwMode="auto">
            <a:xfrm>
              <a:off x="2256" y="2426"/>
              <a:ext cx="212" cy="310"/>
              <a:chOff x="1564" y="890"/>
              <a:chExt cx="212" cy="310"/>
            </a:xfrm>
          </p:grpSpPr>
          <p:sp>
            <p:nvSpPr>
              <p:cNvPr id="967848" name="Oval 16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9" name="Text Box 16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967852" name="Text Box 172"/>
          <p:cNvSpPr txBox="1">
            <a:spLocks noChangeArrowheads="1"/>
          </p:cNvSpPr>
          <p:nvPr/>
        </p:nvSpPr>
        <p:spPr bwMode="auto">
          <a:xfrm>
            <a:off x="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967853" name="Text Box 173"/>
          <p:cNvSpPr txBox="1">
            <a:spLocks noChangeArrowheads="1"/>
          </p:cNvSpPr>
          <p:nvPr/>
        </p:nvSpPr>
        <p:spPr bwMode="auto">
          <a:xfrm>
            <a:off x="99060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967856" name="Text Box 176"/>
          <p:cNvSpPr txBox="1">
            <a:spLocks noChangeArrowheads="1"/>
          </p:cNvSpPr>
          <p:nvPr/>
        </p:nvSpPr>
        <p:spPr bwMode="auto">
          <a:xfrm>
            <a:off x="3276600" y="629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Let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consider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attribute Speedy</a:t>
            </a:r>
          </a:p>
        </p:txBody>
      </p:sp>
      <p:grpSp>
        <p:nvGrpSpPr>
          <p:cNvPr id="967862" name="Group 182"/>
          <p:cNvGrpSpPr>
            <a:grpSpLocks/>
          </p:cNvGrpSpPr>
          <p:nvPr/>
        </p:nvGrpSpPr>
        <p:grpSpPr bwMode="auto">
          <a:xfrm>
            <a:off x="3108325" y="3733800"/>
            <a:ext cx="1555750" cy="955675"/>
            <a:chOff x="1958" y="2352"/>
            <a:chExt cx="980" cy="602"/>
          </a:xfrm>
        </p:grpSpPr>
        <p:sp>
          <p:nvSpPr>
            <p:cNvPr id="967857" name="Text Box 177"/>
            <p:cNvSpPr txBox="1">
              <a:spLocks noChangeArrowheads="1"/>
            </p:cNvSpPr>
            <p:nvPr/>
          </p:nvSpPr>
          <p:spPr bwMode="auto">
            <a:xfrm>
              <a:off x="2016" y="2352"/>
              <a:ext cx="687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Speedy</a:t>
              </a:r>
            </a:p>
          </p:txBody>
        </p:sp>
        <p:sp>
          <p:nvSpPr>
            <p:cNvPr id="967858" name="Line 178"/>
            <p:cNvSpPr>
              <a:spLocks noChangeShapeType="1"/>
            </p:cNvSpPr>
            <p:nvPr/>
          </p:nvSpPr>
          <p:spPr bwMode="auto">
            <a:xfrm flipH="1">
              <a:off x="2112" y="2640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59" name="Line 179"/>
            <p:cNvSpPr>
              <a:spLocks noChangeShapeType="1"/>
            </p:cNvSpPr>
            <p:nvPr/>
          </p:nvSpPr>
          <p:spPr bwMode="auto">
            <a:xfrm>
              <a:off x="2352" y="264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60" name="Text Box 180"/>
            <p:cNvSpPr txBox="1">
              <a:spLocks noChangeArrowheads="1"/>
            </p:cNvSpPr>
            <p:nvPr/>
          </p:nvSpPr>
          <p:spPr bwMode="auto">
            <a:xfrm>
              <a:off x="1958" y="266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</a:t>
              </a:r>
            </a:p>
          </p:txBody>
        </p:sp>
        <p:sp>
          <p:nvSpPr>
            <p:cNvPr id="967861" name="Text Box 181"/>
            <p:cNvSpPr txBox="1">
              <a:spLocks noChangeArrowheads="1"/>
            </p:cNvSpPr>
            <p:nvPr/>
          </p:nvSpPr>
          <p:spPr bwMode="auto">
            <a:xfrm>
              <a:off x="2726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</a:t>
              </a:r>
            </a:p>
          </p:txBody>
        </p:sp>
      </p:grpSp>
      <p:grpSp>
        <p:nvGrpSpPr>
          <p:cNvPr id="967886" name="Group 206"/>
          <p:cNvGrpSpPr>
            <a:grpSpLocks/>
          </p:cNvGrpSpPr>
          <p:nvPr/>
        </p:nvGrpSpPr>
        <p:grpSpPr bwMode="auto">
          <a:xfrm>
            <a:off x="1158875" y="5146675"/>
            <a:ext cx="2133600" cy="492125"/>
            <a:chOff x="730" y="3242"/>
            <a:chExt cx="1344" cy="310"/>
          </a:xfrm>
        </p:grpSpPr>
        <p:grpSp>
          <p:nvGrpSpPr>
            <p:cNvPr id="967864" name="Group 184"/>
            <p:cNvGrpSpPr>
              <a:grpSpLocks/>
            </p:cNvGrpSpPr>
            <p:nvPr/>
          </p:nvGrpSpPr>
          <p:grpSpPr bwMode="auto">
            <a:xfrm>
              <a:off x="1766" y="3242"/>
              <a:ext cx="308" cy="310"/>
              <a:chOff x="2438" y="2570"/>
              <a:chExt cx="308" cy="310"/>
            </a:xfrm>
          </p:grpSpPr>
          <p:sp>
            <p:nvSpPr>
              <p:cNvPr id="967865" name="Oval 18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66" name="Text Box 18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867" name="Group 187"/>
            <p:cNvGrpSpPr>
              <a:grpSpLocks/>
            </p:cNvGrpSpPr>
            <p:nvPr/>
          </p:nvGrpSpPr>
          <p:grpSpPr bwMode="auto">
            <a:xfrm>
              <a:off x="1555" y="3242"/>
              <a:ext cx="212" cy="310"/>
              <a:chOff x="2227" y="2570"/>
              <a:chExt cx="212" cy="310"/>
            </a:xfrm>
          </p:grpSpPr>
          <p:sp>
            <p:nvSpPr>
              <p:cNvPr id="967868" name="Oval 18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69" name="Text Box 18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870" name="Group 190"/>
            <p:cNvGrpSpPr>
              <a:grpSpLocks/>
            </p:cNvGrpSpPr>
            <p:nvPr/>
          </p:nvGrpSpPr>
          <p:grpSpPr bwMode="auto">
            <a:xfrm>
              <a:off x="1296" y="3242"/>
              <a:ext cx="212" cy="310"/>
              <a:chOff x="2227" y="2570"/>
              <a:chExt cx="212" cy="310"/>
            </a:xfrm>
          </p:grpSpPr>
          <p:sp>
            <p:nvSpPr>
              <p:cNvPr id="967871" name="Oval 19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2" name="Text Box 19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876" name="Group 196"/>
            <p:cNvGrpSpPr>
              <a:grpSpLocks/>
            </p:cNvGrpSpPr>
            <p:nvPr/>
          </p:nvGrpSpPr>
          <p:grpSpPr bwMode="auto">
            <a:xfrm>
              <a:off x="1018" y="3242"/>
              <a:ext cx="212" cy="310"/>
              <a:chOff x="2227" y="2570"/>
              <a:chExt cx="212" cy="310"/>
            </a:xfrm>
          </p:grpSpPr>
          <p:sp>
            <p:nvSpPr>
              <p:cNvPr id="967877" name="Oval 19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8" name="Text Box 19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879" name="Group 199"/>
            <p:cNvGrpSpPr>
              <a:grpSpLocks/>
            </p:cNvGrpSpPr>
            <p:nvPr/>
          </p:nvGrpSpPr>
          <p:grpSpPr bwMode="auto">
            <a:xfrm>
              <a:off x="730" y="3242"/>
              <a:ext cx="212" cy="310"/>
              <a:chOff x="2227" y="2570"/>
              <a:chExt cx="212" cy="310"/>
            </a:xfrm>
          </p:grpSpPr>
          <p:sp>
            <p:nvSpPr>
              <p:cNvPr id="967880" name="Oval 2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81" name="Text Box 2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967887" name="Group 207"/>
          <p:cNvGrpSpPr>
            <a:grpSpLocks/>
          </p:cNvGrpSpPr>
          <p:nvPr/>
        </p:nvGrpSpPr>
        <p:grpSpPr bwMode="auto">
          <a:xfrm>
            <a:off x="5073650" y="4079875"/>
            <a:ext cx="336550" cy="1025525"/>
            <a:chOff x="3072" y="2640"/>
            <a:chExt cx="212" cy="646"/>
          </a:xfrm>
        </p:grpSpPr>
        <p:grpSp>
          <p:nvGrpSpPr>
            <p:cNvPr id="967873" name="Group 193"/>
            <p:cNvGrpSpPr>
              <a:grpSpLocks/>
            </p:cNvGrpSpPr>
            <p:nvPr/>
          </p:nvGrpSpPr>
          <p:grpSpPr bwMode="auto">
            <a:xfrm>
              <a:off x="3072" y="2640"/>
              <a:ext cx="212" cy="310"/>
              <a:chOff x="2227" y="2570"/>
              <a:chExt cx="212" cy="310"/>
            </a:xfrm>
          </p:grpSpPr>
          <p:sp>
            <p:nvSpPr>
              <p:cNvPr id="967874" name="Oval 19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5" name="Text Box 19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882" name="Group 202"/>
            <p:cNvGrpSpPr>
              <a:grpSpLocks/>
            </p:cNvGrpSpPr>
            <p:nvPr/>
          </p:nvGrpSpPr>
          <p:grpSpPr bwMode="auto">
            <a:xfrm>
              <a:off x="3072" y="2976"/>
              <a:ext cx="212" cy="310"/>
              <a:chOff x="1564" y="890"/>
              <a:chExt cx="212" cy="310"/>
            </a:xfrm>
          </p:grpSpPr>
          <p:sp>
            <p:nvSpPr>
              <p:cNvPr id="967883" name="Oval 20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84" name="Text Box 20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967885" name="Text Box 205"/>
          <p:cNvSpPr txBox="1">
            <a:spLocks noChangeArrowheads="1"/>
          </p:cNvSpPr>
          <p:nvPr/>
        </p:nvSpPr>
        <p:spPr bwMode="auto">
          <a:xfrm>
            <a:off x="2667000" y="4648200"/>
            <a:ext cx="7445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 </a:t>
            </a:r>
          </a:p>
        </p:txBody>
      </p:sp>
      <p:grpSp>
        <p:nvGrpSpPr>
          <p:cNvPr id="967893" name="Group 213"/>
          <p:cNvGrpSpPr>
            <a:grpSpLocks/>
          </p:cNvGrpSpPr>
          <p:nvPr/>
        </p:nvGrpSpPr>
        <p:grpSpPr bwMode="auto">
          <a:xfrm>
            <a:off x="3641725" y="4572000"/>
            <a:ext cx="1250950" cy="879475"/>
            <a:chOff x="2294" y="2880"/>
            <a:chExt cx="788" cy="554"/>
          </a:xfrm>
        </p:grpSpPr>
        <p:sp>
          <p:nvSpPr>
            <p:cNvPr id="967888" name="Text Box 208"/>
            <p:cNvSpPr txBox="1">
              <a:spLocks noChangeArrowheads="1"/>
            </p:cNvSpPr>
            <p:nvPr/>
          </p:nvSpPr>
          <p:spPr bwMode="auto">
            <a:xfrm>
              <a:off x="2448" y="2880"/>
              <a:ext cx="5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Price</a:t>
              </a:r>
            </a:p>
          </p:txBody>
        </p:sp>
        <p:sp>
          <p:nvSpPr>
            <p:cNvPr id="967889" name="Line 209"/>
            <p:cNvSpPr>
              <a:spLocks noChangeShapeType="1"/>
            </p:cNvSpPr>
            <p:nvPr/>
          </p:nvSpPr>
          <p:spPr bwMode="auto">
            <a:xfrm flipH="1">
              <a:off x="2544" y="31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0" name="Line 210"/>
            <p:cNvSpPr>
              <a:spLocks noChangeShapeType="1"/>
            </p:cNvSpPr>
            <p:nvPr/>
          </p:nvSpPr>
          <p:spPr bwMode="auto">
            <a:xfrm>
              <a:off x="2688" y="316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1" name="Text Box 211"/>
            <p:cNvSpPr txBox="1">
              <a:spLocks noChangeArrowheads="1"/>
            </p:cNvSpPr>
            <p:nvPr/>
          </p:nvSpPr>
          <p:spPr bwMode="auto">
            <a:xfrm>
              <a:off x="2294" y="3098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67892" name="Text Box 212"/>
            <p:cNvSpPr txBox="1">
              <a:spLocks noChangeArrowheads="1"/>
            </p:cNvSpPr>
            <p:nvPr/>
          </p:nvSpPr>
          <p:spPr bwMode="auto">
            <a:xfrm>
              <a:off x="2870" y="314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</a:t>
              </a:r>
            </a:p>
          </p:txBody>
        </p:sp>
      </p:grpSp>
      <p:grpSp>
        <p:nvGrpSpPr>
          <p:cNvPr id="967895" name="Group 215"/>
          <p:cNvGrpSpPr>
            <a:grpSpLocks/>
          </p:cNvGrpSpPr>
          <p:nvPr/>
        </p:nvGrpSpPr>
        <p:grpSpPr bwMode="auto">
          <a:xfrm>
            <a:off x="3810000" y="5791200"/>
            <a:ext cx="336550" cy="492125"/>
            <a:chOff x="2227" y="2570"/>
            <a:chExt cx="212" cy="310"/>
          </a:xfrm>
        </p:grpSpPr>
        <p:sp>
          <p:nvSpPr>
            <p:cNvPr id="967896" name="Oval 216"/>
            <p:cNvSpPr>
              <a:spLocks noChangeArrowheads="1"/>
            </p:cNvSpPr>
            <p:nvPr/>
          </p:nvSpPr>
          <p:spPr bwMode="auto">
            <a:xfrm>
              <a:off x="2237" y="2592"/>
              <a:ext cx="19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7" name="Text Box 217"/>
            <p:cNvSpPr txBox="1">
              <a:spLocks noChangeArrowheads="1"/>
            </p:cNvSpPr>
            <p:nvPr/>
          </p:nvSpPr>
          <p:spPr bwMode="auto">
            <a:xfrm>
              <a:off x="2227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4</a:t>
              </a:r>
            </a:p>
          </p:txBody>
        </p:sp>
      </p:grpSp>
      <p:grpSp>
        <p:nvGrpSpPr>
          <p:cNvPr id="967898" name="Group 218"/>
          <p:cNvGrpSpPr>
            <a:grpSpLocks/>
          </p:cNvGrpSpPr>
          <p:nvPr/>
        </p:nvGrpSpPr>
        <p:grpSpPr bwMode="auto">
          <a:xfrm>
            <a:off x="4724400" y="5867400"/>
            <a:ext cx="336550" cy="492125"/>
            <a:chOff x="1564" y="890"/>
            <a:chExt cx="212" cy="310"/>
          </a:xfrm>
        </p:grpSpPr>
        <p:sp>
          <p:nvSpPr>
            <p:cNvPr id="967899" name="Oval 219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900" name="Text Box 220"/>
            <p:cNvSpPr txBox="1">
              <a:spLocks noChangeArrowheads="1"/>
            </p:cNvSpPr>
            <p:nvPr/>
          </p:nvSpPr>
          <p:spPr bwMode="auto">
            <a:xfrm>
              <a:off x="1564" y="89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sp>
        <p:nvSpPr>
          <p:cNvPr id="967901" name="Text Box 221"/>
          <p:cNvSpPr txBox="1">
            <a:spLocks noChangeArrowheads="1"/>
          </p:cNvSpPr>
          <p:nvPr/>
        </p:nvSpPr>
        <p:spPr bwMode="auto">
          <a:xfrm>
            <a:off x="3675063" y="5400675"/>
            <a:ext cx="7445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 </a:t>
            </a:r>
          </a:p>
        </p:txBody>
      </p:sp>
      <p:sp>
        <p:nvSpPr>
          <p:cNvPr id="967902" name="Text Box 222"/>
          <p:cNvSpPr txBox="1">
            <a:spLocks noChangeArrowheads="1"/>
          </p:cNvSpPr>
          <p:nvPr/>
        </p:nvSpPr>
        <p:spPr bwMode="auto">
          <a:xfrm>
            <a:off x="4614863" y="5400675"/>
            <a:ext cx="5667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Node “done” when uniform label or “no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further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uncertainty.”</a:t>
            </a:r>
          </a:p>
        </p:txBody>
      </p:sp>
    </p:spTree>
    <p:extLst>
      <p:ext uri="{BB962C8B-B14F-4D97-AF65-F5344CB8AC3E}">
        <p14:creationId xmlns:p14="http://schemas.microsoft.com/office/powerpoint/2010/main" val="30377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51" grpId="0"/>
      <p:bldP spid="967852" grpId="0" animBg="1"/>
      <p:bldP spid="967853" grpId="0" animBg="1"/>
      <p:bldP spid="967856" grpId="0"/>
      <p:bldP spid="967901" grpId="0" animBg="1"/>
      <p:bldP spid="9679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/>
          </p:cNvSpPr>
          <p:nvPr/>
        </p:nvSpPr>
        <p:spPr bwMode="auto">
          <a:xfrm>
            <a:off x="533400" y="1981200"/>
            <a:ext cx="8077200" cy="434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pPr algn="l"/>
            <a:r>
              <a:rPr lang="en-US"/>
              <a:t>Top-Down Induction </a:t>
            </a:r>
            <a:br>
              <a:rPr lang="en-US"/>
            </a:br>
            <a:r>
              <a:rPr lang="en-US"/>
              <a:t>of DT (simplified)</a:t>
            </a:r>
          </a:p>
        </p:txBody>
      </p:sp>
      <p:sp>
        <p:nvSpPr>
          <p:cNvPr id="94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TDIDF(</a:t>
            </a:r>
            <a:r>
              <a:rPr lang="en-US" dirty="0" err="1"/>
              <a:t>D,c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IF(all examples in D have same class c)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(or class </a:t>
            </a:r>
            <a:r>
              <a:rPr lang="en-US" dirty="0" err="1"/>
              <a:t>c</a:t>
            </a:r>
            <a:r>
              <a:rPr lang="en-US" baseline="-25000" dirty="0" err="1"/>
              <a:t>def</a:t>
            </a:r>
            <a:r>
              <a:rPr lang="en-US" dirty="0"/>
              <a:t>, if D is empty)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 IF(no attributes left to test)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of majority in D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Pick A as the 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best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decision attribute for next node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value v</a:t>
            </a:r>
            <a:r>
              <a:rPr lang="en-US" baseline="-25000" dirty="0"/>
              <a:t>i</a:t>
            </a:r>
            <a:r>
              <a:rPr lang="en-US" dirty="0"/>
              <a:t> of A create a new descendent of node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for v</a:t>
            </a:r>
            <a:r>
              <a:rPr lang="en-US" baseline="-25000" dirty="0"/>
              <a:t>i</a:t>
            </a:r>
            <a:r>
              <a:rPr lang="en-US" dirty="0"/>
              <a:t> is TDIDT(</a:t>
            </a:r>
            <a:r>
              <a:rPr lang="en-US" dirty="0" err="1"/>
              <a:t>D</a:t>
            </a:r>
            <a:r>
              <a:rPr lang="en-US" baseline="-25000" dirty="0" err="1"/>
              <a:t>i</a:t>
            </a:r>
            <a:r>
              <a:rPr lang="en-US" dirty="0" err="1"/>
              <a:t>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RETURN tree with A as root and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as </a:t>
            </a:r>
            <a:r>
              <a:rPr lang="en-US" dirty="0" err="1"/>
              <a:t>subtrees</a:t>
            </a:r>
            <a:endParaRPr lang="en-US" dirty="0"/>
          </a:p>
        </p:txBody>
      </p:sp>
      <p:graphicFrame>
        <p:nvGraphicFramePr>
          <p:cNvPr id="940037" name="Object 5"/>
          <p:cNvGraphicFramePr>
            <a:graphicFrameLocks noChangeAspect="1"/>
          </p:cNvGraphicFramePr>
          <p:nvPr/>
        </p:nvGraphicFramePr>
        <p:xfrm>
          <a:off x="1828800" y="5029200"/>
          <a:ext cx="43434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Equation" r:id="rId4" imgW="2806560" imgH="215640" progId="Equation.3">
                  <p:embed/>
                </p:oleObj>
              </mc:Choice>
              <mc:Fallback>
                <p:oleObj name="Equation" r:id="rId4" imgW="2806560" imgH="215640" progId="Equation.3">
                  <p:embed/>
                  <p:pic>
                    <p:nvPicPr>
                      <p:cNvPr id="9400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9200"/>
                        <a:ext cx="43434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0038" name="Object 6"/>
          <p:cNvGraphicFramePr>
            <a:graphicFrameLocks noChangeAspect="1"/>
          </p:cNvGraphicFramePr>
          <p:nvPr/>
        </p:nvGraphicFramePr>
        <p:xfrm>
          <a:off x="2286000" y="6472238"/>
          <a:ext cx="28130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Equation" r:id="rId6" imgW="1574640" imgH="215640" progId="Equation.3">
                  <p:embed/>
                </p:oleObj>
              </mc:Choice>
              <mc:Fallback>
                <p:oleObj name="Equation" r:id="rId6" imgW="1574640" imgH="215640" progId="Equation.3">
                  <p:embed/>
                  <p:pic>
                    <p:nvPicPr>
                      <p:cNvPr id="9400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472238"/>
                        <a:ext cx="281305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9" name="Rectangle 7"/>
          <p:cNvSpPr>
            <a:spLocks noChangeArrowheads="1"/>
          </p:cNvSpPr>
          <p:nvPr/>
        </p:nvSpPr>
        <p:spPr bwMode="auto">
          <a:xfrm>
            <a:off x="533400" y="6434138"/>
            <a:ext cx="4572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94005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863" y="0"/>
            <a:ext cx="4656137" cy="2297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40059" name="Group 27"/>
          <p:cNvGrpSpPr>
            <a:grpSpLocks/>
          </p:cNvGrpSpPr>
          <p:nvPr/>
        </p:nvGrpSpPr>
        <p:grpSpPr bwMode="auto">
          <a:xfrm>
            <a:off x="533400" y="1905000"/>
            <a:ext cx="6477000" cy="1524000"/>
            <a:chOff x="336" y="1200"/>
            <a:chExt cx="4080" cy="960"/>
          </a:xfrm>
        </p:grpSpPr>
        <p:sp>
          <p:nvSpPr>
            <p:cNvPr id="940042" name="Rectangle 10"/>
            <p:cNvSpPr>
              <a:spLocks noChangeArrowheads="1"/>
            </p:cNvSpPr>
            <p:nvPr/>
          </p:nvSpPr>
          <p:spPr bwMode="auto">
            <a:xfrm>
              <a:off x="336" y="1680"/>
              <a:ext cx="408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43" name="Line 11"/>
            <p:cNvSpPr>
              <a:spLocks noChangeShapeType="1"/>
            </p:cNvSpPr>
            <p:nvPr/>
          </p:nvSpPr>
          <p:spPr bwMode="auto">
            <a:xfrm flipV="1">
              <a:off x="2736" y="1200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58" name="Line 26"/>
            <p:cNvSpPr>
              <a:spLocks noChangeShapeType="1"/>
            </p:cNvSpPr>
            <p:nvPr/>
          </p:nvSpPr>
          <p:spPr bwMode="auto">
            <a:xfrm flipV="1">
              <a:off x="2736" y="1296"/>
              <a:ext cx="864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940061" name="Group 29"/>
          <p:cNvGrpSpPr>
            <a:grpSpLocks/>
          </p:cNvGrpSpPr>
          <p:nvPr/>
        </p:nvGrpSpPr>
        <p:grpSpPr bwMode="auto">
          <a:xfrm>
            <a:off x="609600" y="2133600"/>
            <a:ext cx="7010400" cy="3733800"/>
            <a:chOff x="384" y="1344"/>
            <a:chExt cx="4416" cy="2352"/>
          </a:xfrm>
        </p:grpSpPr>
        <p:sp>
          <p:nvSpPr>
            <p:cNvPr id="940054" name="Rectangle 22"/>
            <p:cNvSpPr>
              <a:spLocks noChangeArrowheads="1"/>
            </p:cNvSpPr>
            <p:nvPr/>
          </p:nvSpPr>
          <p:spPr bwMode="auto">
            <a:xfrm>
              <a:off x="384" y="2736"/>
              <a:ext cx="4320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60" name="Line 28"/>
            <p:cNvSpPr>
              <a:spLocks noChangeShapeType="1"/>
            </p:cNvSpPr>
            <p:nvPr/>
          </p:nvSpPr>
          <p:spPr bwMode="auto">
            <a:xfrm flipV="1">
              <a:off x="4224" y="1344"/>
              <a:ext cx="576" cy="13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40062" name="Rectangle 30"/>
          <p:cNvSpPr>
            <a:spLocks noChangeArrowheads="1"/>
          </p:cNvSpPr>
          <p:nvPr/>
        </p:nvSpPr>
        <p:spPr bwMode="auto">
          <a:xfrm>
            <a:off x="7010400" y="1295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65" name="Rectangle 33"/>
          <p:cNvSpPr>
            <a:spLocks noChangeArrowheads="1"/>
          </p:cNvSpPr>
          <p:nvPr/>
        </p:nvSpPr>
        <p:spPr bwMode="auto">
          <a:xfrm>
            <a:off x="533400" y="3429000"/>
            <a:ext cx="6477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68" name="Line 36"/>
          <p:cNvSpPr>
            <a:spLocks noChangeShapeType="1"/>
          </p:cNvSpPr>
          <p:nvPr/>
        </p:nvSpPr>
        <p:spPr bwMode="auto">
          <a:xfrm flipV="1">
            <a:off x="6019800" y="1752600"/>
            <a:ext cx="11430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70" name="Text Box 38"/>
          <p:cNvSpPr txBox="1">
            <a:spLocks noChangeArrowheads="1"/>
          </p:cNvSpPr>
          <p:nvPr/>
        </p:nvSpPr>
        <p:spPr bwMode="auto">
          <a:xfrm>
            <a:off x="7162800" y="1371600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4086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62" grpId="0" animBg="1"/>
      <p:bldP spid="940065" grpId="0" animBg="1"/>
      <p:bldP spid="940068" grpId="0" animBg="1"/>
      <p:bldP spid="9400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Picking the Best Attribute to Split 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3352800"/>
          </a:xfrm>
        </p:spPr>
        <p:txBody>
          <a:bodyPr/>
          <a:lstStyle/>
          <a:p>
            <a:r>
              <a:rPr lang="en-US" b="1" dirty="0"/>
              <a:t>Ockham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/>
              <a:t>s Razor:</a:t>
            </a:r>
          </a:p>
          <a:p>
            <a:pPr lvl="1"/>
            <a:r>
              <a:rPr lang="en-US" b="1" dirty="0"/>
              <a:t>All other things being equal, choose the </a:t>
            </a:r>
            <a:r>
              <a:rPr lang="en-US" b="1" dirty="0">
                <a:solidFill>
                  <a:schemeClr val="accent2"/>
                </a:solidFill>
              </a:rPr>
              <a:t>simplest explanation</a:t>
            </a:r>
          </a:p>
          <a:p>
            <a:r>
              <a:rPr lang="en-US" b="1" dirty="0"/>
              <a:t>Decision Tree Induction:</a:t>
            </a:r>
          </a:p>
          <a:p>
            <a:pPr lvl="1"/>
            <a:r>
              <a:rPr lang="en-US" b="1" dirty="0"/>
              <a:t>Find </a:t>
            </a:r>
            <a:r>
              <a:rPr lang="en-US" b="1" dirty="0">
                <a:solidFill>
                  <a:schemeClr val="accent2"/>
                </a:solidFill>
              </a:rPr>
              <a:t>the smallest tree</a:t>
            </a:r>
            <a:r>
              <a:rPr lang="en-US" b="1" dirty="0"/>
              <a:t> that classifies the training data correctly</a:t>
            </a:r>
          </a:p>
          <a:p>
            <a:r>
              <a:rPr lang="en-US" b="1" dirty="0"/>
              <a:t>Problem</a:t>
            </a:r>
          </a:p>
          <a:p>
            <a:pPr lvl="1"/>
            <a:r>
              <a:rPr lang="en-US" b="1" dirty="0"/>
              <a:t>Finding the smallest tree is </a:t>
            </a:r>
            <a:r>
              <a:rPr lang="en-US" b="1" dirty="0">
                <a:solidFill>
                  <a:schemeClr val="accent2"/>
                </a:solidFill>
              </a:rPr>
              <a:t>computationally hard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!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/>
              <a:t>Approach</a:t>
            </a:r>
          </a:p>
          <a:p>
            <a:pPr lvl="1"/>
            <a:r>
              <a:rPr lang="en-US" b="1" dirty="0"/>
              <a:t>Use heuristic search (</a:t>
            </a:r>
            <a:r>
              <a:rPr lang="en-US" b="1" dirty="0">
                <a:solidFill>
                  <a:schemeClr val="accent2"/>
                </a:solidFill>
              </a:rPr>
              <a:t>greedy search</a:t>
            </a:r>
            <a:r>
              <a:rPr lang="en-US" b="1" dirty="0"/>
              <a:t>)</a:t>
            </a:r>
          </a:p>
        </p:txBody>
      </p:sp>
      <p:sp>
        <p:nvSpPr>
          <p:cNvPr id="942084" name="Rectangle 4"/>
          <p:cNvSpPr>
            <a:spLocks noChangeArrowheads="1"/>
          </p:cNvSpPr>
          <p:nvPr/>
        </p:nvSpPr>
        <p:spPr bwMode="auto">
          <a:xfrm>
            <a:off x="381000" y="4267200"/>
            <a:ext cx="7772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Key Heuristics: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Pick attribute that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maximizes information (Information Gain)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   i.e. “most informative”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Other statistical tests</a:t>
            </a:r>
          </a:p>
        </p:txBody>
      </p:sp>
      <p:sp>
        <p:nvSpPr>
          <p:cNvPr id="942085" name="Line 5"/>
          <p:cNvSpPr>
            <a:spLocks noChangeShapeType="1"/>
          </p:cNvSpPr>
          <p:nvPr/>
        </p:nvSpPr>
        <p:spPr bwMode="auto">
          <a:xfrm flipH="1">
            <a:off x="8077200" y="48768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4" grpId="0"/>
      <p:bldP spid="9420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9973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74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4038600" y="4648200"/>
            <a:ext cx="356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Which one should we pick?</a:t>
            </a:r>
          </a:p>
        </p:txBody>
      </p:sp>
      <p:pic>
        <p:nvPicPr>
          <p:cNvPr id="944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752725" cy="145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4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2600325" cy="1466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573956" y="5486400"/>
            <a:ext cx="75436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perfect attribute would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ideally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divide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examples into sub-sets that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all positive or all negative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i.e. maximum information gain.</a:t>
            </a:r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669925" y="4537075"/>
            <a:ext cx="2906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this a good attribute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split on?</a:t>
            </a:r>
          </a:p>
        </p:txBody>
      </p:sp>
      <p:sp>
        <p:nvSpPr>
          <p:cNvPr id="944139" name="Text Box 11"/>
          <p:cNvSpPr txBox="1">
            <a:spLocks noChangeArrowheads="1"/>
          </p:cNvSpPr>
          <p:nvPr/>
        </p:nvSpPr>
        <p:spPr bwMode="auto">
          <a:xfrm>
            <a:off x="593725" y="1870075"/>
            <a:ext cx="524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Goal: trees with short paths to leaf nodes </a:t>
            </a:r>
          </a:p>
        </p:txBody>
      </p:sp>
    </p:spTree>
    <p:extLst>
      <p:ext uri="{BB962C8B-B14F-4D97-AF65-F5344CB8AC3E}">
        <p14:creationId xmlns:p14="http://schemas.microsoft.com/office/powerpoint/2010/main" val="33787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3" grpId="0"/>
      <p:bldP spid="944136" grpId="0"/>
      <p:bldP spid="9441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useful in classification</a:t>
            </a:r>
          </a:p>
          <a:p>
            <a:pPr lvl="1"/>
            <a:r>
              <a:rPr lang="en-US"/>
              <a:t>how to measure the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worth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of an attribute </a:t>
            </a:r>
            <a:r>
              <a:rPr lang="en-US" b="1" i="1">
                <a:solidFill>
                  <a:srgbClr val="FF0000"/>
                </a:solidFill>
              </a:rPr>
              <a:t>information gain</a:t>
            </a:r>
            <a:endParaRPr lang="en-US" b="1">
              <a:solidFill>
                <a:srgbClr val="FF0000"/>
              </a:solidFill>
            </a:endParaRPr>
          </a:p>
          <a:p>
            <a:pPr lvl="1"/>
            <a:r>
              <a:rPr lang="en-US"/>
              <a:t>how well attribute separates examples according to their classification</a:t>
            </a:r>
          </a:p>
          <a:p>
            <a:r>
              <a:rPr lang="en-US"/>
              <a:t>Next</a:t>
            </a:r>
          </a:p>
          <a:p>
            <a:pPr lvl="1"/>
            <a:r>
              <a:rPr lang="en-US"/>
              <a:t>precise definition for gain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105400" y="4724400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Shannon and Weaver 49</a:t>
            </a:r>
          </a:p>
        </p:txBody>
      </p:sp>
      <p:sp>
        <p:nvSpPr>
          <p:cNvPr id="845830" name="Rectangle 6"/>
          <p:cNvSpPr>
            <a:spLocks noChangeArrowheads="1"/>
          </p:cNvSpPr>
          <p:nvPr/>
        </p:nvSpPr>
        <p:spPr bwMode="auto">
          <a:xfrm>
            <a:off x="2057400" y="4267200"/>
            <a:ext cx="448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measure from Information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5410200"/>
            <a:ext cx="46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One of the most successful and impactful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mathematical theories known.</a:t>
            </a:r>
          </a:p>
        </p:txBody>
      </p:sp>
    </p:spTree>
    <p:extLst>
      <p:ext uri="{BB962C8B-B14F-4D97-AF65-F5344CB8AC3E}">
        <p14:creationId xmlns:p14="http://schemas.microsoft.com/office/powerpoint/2010/main" val="6746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9" grpId="0"/>
      <p:bldP spid="8458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Information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answers </a:t>
            </a:r>
            <a:r>
              <a:rPr lang="en-US" dirty="0">
                <a:solidFill>
                  <a:schemeClr val="accent2"/>
                </a:solidFill>
              </a:rPr>
              <a:t>questions.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 algn="ctr">
              <a:lnSpc>
                <a:spcPct val="8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more clueless</a:t>
            </a:r>
            <a:r>
              <a:rPr lang="en-US" dirty="0"/>
              <a:t> I am about a question, the </a:t>
            </a:r>
            <a:r>
              <a:rPr lang="en-US" dirty="0">
                <a:solidFill>
                  <a:srgbClr val="FF0000"/>
                </a:solidFill>
              </a:rPr>
              <a:t>more information</a:t>
            </a:r>
            <a:r>
              <a:rPr lang="en-US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 the </a:t>
            </a:r>
            <a:r>
              <a:rPr lang="en-US" b="1" dirty="0">
                <a:solidFill>
                  <a:srgbClr val="FF0000"/>
                </a:solidFill>
              </a:rPr>
              <a:t>answer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the question </a:t>
            </a:r>
            <a:r>
              <a:rPr lang="en-US" dirty="0"/>
              <a:t>contains. </a:t>
            </a:r>
          </a:p>
          <a:p>
            <a:pPr algn="ctr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Example – fair coin </a:t>
            </a:r>
            <a:r>
              <a:rPr lang="en-US" dirty="0">
                <a:sym typeface="Wingdings" charset="0"/>
              </a:rPr>
              <a:t> prior &lt;0.5,0.5&gt;</a:t>
            </a:r>
          </a:p>
          <a:p>
            <a:pPr>
              <a:lnSpc>
                <a:spcPct val="80000"/>
              </a:lnSpc>
            </a:pPr>
            <a:r>
              <a:rPr lang="en-US" dirty="0">
                <a:sym typeface="Wingdings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/>
              <a:t>By definition </a:t>
            </a:r>
            <a:r>
              <a:rPr lang="en-US" dirty="0">
                <a:solidFill>
                  <a:schemeClr val="accent2"/>
                </a:solidFill>
              </a:rPr>
              <a:t>Information of the prior</a:t>
            </a:r>
            <a:r>
              <a:rPr lang="en-US" dirty="0"/>
              <a:t> (or </a:t>
            </a:r>
            <a:r>
              <a:rPr lang="en-US" dirty="0">
                <a:solidFill>
                  <a:schemeClr val="accent2"/>
                </a:solidFill>
              </a:rPr>
              <a:t>entropy of the prior</a:t>
            </a:r>
            <a:r>
              <a:rPr lang="en-US" dirty="0"/>
              <a:t>):</a:t>
            </a:r>
          </a:p>
          <a:p>
            <a:pPr>
              <a:lnSpc>
                <a:spcPct val="80000"/>
              </a:lnSpc>
            </a:pPr>
            <a:r>
              <a:rPr lang="en-US" dirty="0"/>
              <a:t>		I(P1,P2) =  - P1 log</a:t>
            </a:r>
            <a:r>
              <a:rPr lang="en-US" baseline="-25000" dirty="0"/>
              <a:t>2</a:t>
            </a:r>
            <a:r>
              <a:rPr lang="en-US" dirty="0"/>
              <a:t>(P1) –P2 log</a:t>
            </a:r>
            <a:r>
              <a:rPr lang="en-US" baseline="-25000" dirty="0"/>
              <a:t>2</a:t>
            </a:r>
            <a:r>
              <a:rPr lang="en-US" dirty="0"/>
              <a:t>(P2) = </a:t>
            </a:r>
          </a:p>
          <a:p>
            <a:pPr>
              <a:lnSpc>
                <a:spcPct val="80000"/>
              </a:lnSpc>
            </a:pPr>
            <a:r>
              <a:rPr lang="en-US" dirty="0"/>
              <a:t>		I(0.5,0.5) = -0.5 log</a:t>
            </a:r>
            <a:r>
              <a:rPr lang="en-US" baseline="-25000" dirty="0"/>
              <a:t>2</a:t>
            </a:r>
            <a:r>
              <a:rPr lang="en-US" dirty="0"/>
              <a:t>(0.5) – 0.5 log</a:t>
            </a:r>
            <a:r>
              <a:rPr lang="en-US" baseline="-25000" dirty="0"/>
              <a:t>2</a:t>
            </a:r>
            <a:r>
              <a:rPr lang="en-US" dirty="0"/>
              <a:t>(0.5) = 1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We need 1 bit to convey the outcome of the flip of a fair coin.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Why does a biased coin have less information? 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(How can we code the outcome of a biased coin sequence?)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854022" name="Rectangle 6"/>
          <p:cNvSpPr>
            <a:spLocks noChangeArrowheads="1"/>
          </p:cNvSpPr>
          <p:nvPr/>
        </p:nvSpPr>
        <p:spPr bwMode="auto">
          <a:xfrm>
            <a:off x="533400" y="5029200"/>
            <a:ext cx="78708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Scale: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1 bit = answer to Boolean question with prior &lt;0.5, 0.5&gt;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624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(or Entropy)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Information in an answer  given possible answers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: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457200" y="3124200"/>
            <a:ext cx="8382000" cy="321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– biased coin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prior &lt;1/100,99/100&gt;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I(1/100,99/100) = -1/100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(1/100) –99/100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(99/100)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                           = 0.08 bits (so not much information gained from “answer.”)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– fully biased coin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prior &lt;1,0&gt;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I(1,0) = -1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(1) – 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(0) = 0 bits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5562600" y="5715000"/>
            <a:ext cx="147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0 log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(0)  =0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3886200" y="6096000"/>
            <a:ext cx="354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i.e., no uncertainty left in source!</a:t>
            </a:r>
          </a:p>
        </p:txBody>
      </p:sp>
      <p:pic>
        <p:nvPicPr>
          <p:cNvPr id="9472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5707063" cy="1155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7213" name="Rectangle 13"/>
          <p:cNvSpPr>
            <a:spLocks noChangeArrowheads="1"/>
          </p:cNvSpPr>
          <p:nvPr/>
        </p:nvSpPr>
        <p:spPr bwMode="auto">
          <a:xfrm>
            <a:off x="5486400" y="2571750"/>
            <a:ext cx="4572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(Also called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entropy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of the prior.)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11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C5924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5C201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89AAC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26DB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9AA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28392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of Entropy Function</a:t>
            </a:r>
          </a:p>
        </p:txBody>
      </p:sp>
      <p:sp>
        <p:nvSpPr>
          <p:cNvPr id="772105" name="Text Box 9"/>
          <p:cNvSpPr txBox="1">
            <a:spLocks noChangeArrowheads="1"/>
          </p:cNvSpPr>
          <p:nvPr/>
        </p:nvSpPr>
        <p:spPr bwMode="auto">
          <a:xfrm>
            <a:off x="3505200" y="1905000"/>
            <a:ext cx="300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Roll of an unbiased die</a:t>
            </a:r>
          </a:p>
        </p:txBody>
      </p:sp>
      <p:sp>
        <p:nvSpPr>
          <p:cNvPr id="772106" name="Rectangle 10"/>
          <p:cNvSpPr>
            <a:spLocks noChangeArrowheads="1"/>
          </p:cNvSpPr>
          <p:nvPr/>
        </p:nvSpPr>
        <p:spPr bwMode="auto">
          <a:xfrm>
            <a:off x="1746138" y="5867400"/>
            <a:ext cx="5894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more uniform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the probability distribution,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greater is its entropy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grpSp>
        <p:nvGrpSpPr>
          <p:cNvPr id="772110" name="Group 14"/>
          <p:cNvGrpSpPr>
            <a:grpSpLocks/>
          </p:cNvGrpSpPr>
          <p:nvPr/>
        </p:nvGrpSpPr>
        <p:grpSpPr bwMode="auto">
          <a:xfrm>
            <a:off x="1752600" y="2362200"/>
            <a:ext cx="5395913" cy="3541713"/>
            <a:chOff x="662" y="1418"/>
            <a:chExt cx="3942" cy="2645"/>
          </a:xfrm>
        </p:grpSpPr>
        <p:sp>
          <p:nvSpPr>
            <p:cNvPr id="772100" name="Text Box 4"/>
            <p:cNvSpPr txBox="1">
              <a:spLocks noChangeArrowheads="1"/>
            </p:cNvSpPr>
            <p:nvPr/>
          </p:nvSpPr>
          <p:spPr bwMode="auto">
            <a:xfrm>
              <a:off x="758" y="3386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0</a:t>
              </a:r>
            </a:p>
          </p:txBody>
        </p:sp>
        <p:sp>
          <p:nvSpPr>
            <p:cNvPr id="772101" name="Text Box 5"/>
            <p:cNvSpPr txBox="1">
              <a:spLocks noChangeArrowheads="1"/>
            </p:cNvSpPr>
            <p:nvPr/>
          </p:nvSpPr>
          <p:spPr bwMode="auto">
            <a:xfrm>
              <a:off x="662" y="1418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1</a:t>
              </a:r>
            </a:p>
          </p:txBody>
        </p:sp>
        <p:grpSp>
          <p:nvGrpSpPr>
            <p:cNvPr id="772109" name="Group 13"/>
            <p:cNvGrpSpPr>
              <a:grpSpLocks/>
            </p:cNvGrpSpPr>
            <p:nvPr/>
          </p:nvGrpSpPr>
          <p:grpSpPr bwMode="auto">
            <a:xfrm>
              <a:off x="1440" y="1536"/>
              <a:ext cx="3164" cy="2527"/>
              <a:chOff x="1440" y="1536"/>
              <a:chExt cx="3164" cy="2527"/>
            </a:xfrm>
          </p:grpSpPr>
          <p:sp>
            <p:nvSpPr>
              <p:cNvPr id="772099" name="Freeform 3"/>
              <p:cNvSpPr>
                <a:spLocks/>
              </p:cNvSpPr>
              <p:nvPr/>
            </p:nvSpPr>
            <p:spPr bwMode="auto">
              <a:xfrm>
                <a:off x="1536" y="1536"/>
                <a:ext cx="2640" cy="2016"/>
              </a:xfrm>
              <a:custGeom>
                <a:avLst/>
                <a:gdLst>
                  <a:gd name="T0" fmla="*/ 0 w 2640"/>
                  <a:gd name="T1" fmla="*/ 2016 h 2016"/>
                  <a:gd name="T2" fmla="*/ 432 w 2640"/>
                  <a:gd name="T3" fmla="*/ 624 h 2016"/>
                  <a:gd name="T4" fmla="*/ 1344 w 2640"/>
                  <a:gd name="T5" fmla="*/ 0 h 2016"/>
                  <a:gd name="T6" fmla="*/ 2304 w 2640"/>
                  <a:gd name="T7" fmla="*/ 624 h 2016"/>
                  <a:gd name="T8" fmla="*/ 2640 w 2640"/>
                  <a:gd name="T9" fmla="*/ 2016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0" h="2016">
                    <a:moveTo>
                      <a:pt x="0" y="2016"/>
                    </a:moveTo>
                    <a:cubicBezTo>
                      <a:pt x="104" y="1488"/>
                      <a:pt x="208" y="960"/>
                      <a:pt x="432" y="624"/>
                    </a:cubicBezTo>
                    <a:cubicBezTo>
                      <a:pt x="656" y="288"/>
                      <a:pt x="1032" y="0"/>
                      <a:pt x="1344" y="0"/>
                    </a:cubicBezTo>
                    <a:cubicBezTo>
                      <a:pt x="1656" y="0"/>
                      <a:pt x="2088" y="288"/>
                      <a:pt x="2304" y="624"/>
                    </a:cubicBezTo>
                    <a:cubicBezTo>
                      <a:pt x="2520" y="960"/>
                      <a:pt x="2580" y="1488"/>
                      <a:pt x="2640" y="2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2102" name="Text Box 6"/>
              <p:cNvSpPr txBox="1">
                <a:spLocks noChangeArrowheads="1"/>
              </p:cNvSpPr>
              <p:nvPr/>
            </p:nvSpPr>
            <p:spPr bwMode="auto">
              <a:xfrm>
                <a:off x="1478" y="3722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0</a:t>
                </a:r>
              </a:p>
            </p:txBody>
          </p:sp>
          <p:sp>
            <p:nvSpPr>
              <p:cNvPr id="772103" name="Text Box 7"/>
              <p:cNvSpPr txBox="1">
                <a:spLocks noChangeArrowheads="1"/>
              </p:cNvSpPr>
              <p:nvPr/>
            </p:nvSpPr>
            <p:spPr bwMode="auto">
              <a:xfrm>
                <a:off x="2736" y="3696"/>
                <a:ext cx="418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1/2</a:t>
                </a:r>
              </a:p>
            </p:txBody>
          </p:sp>
          <p:sp>
            <p:nvSpPr>
              <p:cNvPr id="772104" name="Text Box 8"/>
              <p:cNvSpPr txBox="1">
                <a:spLocks noChangeArrowheads="1"/>
              </p:cNvSpPr>
              <p:nvPr/>
            </p:nvSpPr>
            <p:spPr bwMode="auto">
              <a:xfrm>
                <a:off x="4070" y="3674"/>
                <a:ext cx="246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  <p:sp>
            <p:nvSpPr>
              <p:cNvPr id="772107" name="Line 11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30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2108" name="Text Box 12"/>
              <p:cNvSpPr txBox="1">
                <a:spLocks noChangeArrowheads="1"/>
              </p:cNvSpPr>
              <p:nvPr/>
            </p:nvSpPr>
            <p:spPr bwMode="auto">
              <a:xfrm>
                <a:off x="4358" y="3626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5410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609600"/>
          </a:xfrm>
        </p:spPr>
        <p:txBody>
          <a:bodyPr/>
          <a:lstStyle/>
          <a:p>
            <a:r>
              <a:rPr lang="en-US" sz="2800"/>
              <a:t>Information or </a:t>
            </a:r>
            <a:br>
              <a:rPr lang="en-US" sz="2800"/>
            </a:br>
            <a:r>
              <a:rPr lang="en-US" sz="2800"/>
              <a:t>Entropy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447800"/>
            <a:ext cx="8763000" cy="5410200"/>
          </a:xfrm>
        </p:spPr>
        <p:txBody>
          <a:bodyPr/>
          <a:lstStyle/>
          <a:p>
            <a:pPr marL="0" indent="0"/>
            <a:r>
              <a:rPr lang="en-US" dirty="0">
                <a:solidFill>
                  <a:schemeClr val="accent2"/>
                </a:solidFill>
              </a:rPr>
              <a:t>Information or Entropy</a:t>
            </a:r>
            <a:r>
              <a:rPr lang="en-US" dirty="0"/>
              <a:t> measures the 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randomness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of an arbitrary collection of examples.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We don’t have exact probabilities but our training </a:t>
            </a:r>
            <a:r>
              <a:rPr lang="en-US" dirty="0">
                <a:solidFill>
                  <a:schemeClr val="accent2"/>
                </a:solidFill>
              </a:rPr>
              <a:t>data provides an estimate of the probabilities of positive vs. negative examples given a set of values for the attributes.</a:t>
            </a:r>
          </a:p>
          <a:p>
            <a:pPr marL="0" indent="0"/>
            <a:r>
              <a:rPr lang="en-US" dirty="0"/>
              <a:t>For a collection S,  entropy is given as:</a:t>
            </a:r>
          </a:p>
          <a:p>
            <a:pPr marL="0" indent="0"/>
            <a:endParaRPr lang="en-US" dirty="0"/>
          </a:p>
          <a:p>
            <a:pPr marL="0" indent="0"/>
            <a:r>
              <a:rPr lang="en-US" sz="1800" dirty="0"/>
              <a:t>	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dirty="0"/>
              <a:t>For a collection S having positive and negative examples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dirty="0"/>
              <a:t>		p -   # positive examples;</a:t>
            </a:r>
          </a:p>
          <a:p>
            <a:pPr marL="0" indent="0"/>
            <a:r>
              <a:rPr lang="en-US" dirty="0"/>
              <a:t>		n -   # negative examples</a:t>
            </a:r>
          </a:p>
          <a:p>
            <a:pPr marL="0" indent="0"/>
            <a:r>
              <a:rPr lang="en-US" dirty="0"/>
              <a:t>	</a:t>
            </a:r>
          </a:p>
        </p:txBody>
      </p:sp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6551613" cy="847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87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Attribute-based representations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Examples described by </a:t>
            </a:r>
            <a:r>
              <a:rPr lang="en-US" sz="1800" dirty="0">
                <a:solidFill>
                  <a:schemeClr val="accent2"/>
                </a:solidFill>
              </a:rPr>
              <a:t>attribute values </a:t>
            </a:r>
            <a:r>
              <a:rPr lang="en-US" sz="1800" dirty="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
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Classification</a:t>
            </a:r>
            <a:r>
              <a:rPr lang="en-US" sz="1800" dirty="0"/>
              <a:t> of examples is </a:t>
            </a:r>
            <a:r>
              <a:rPr lang="en-US" sz="1800" dirty="0">
                <a:solidFill>
                  <a:schemeClr val="accent2"/>
                </a:solidFill>
              </a:rPr>
              <a:t>positive</a:t>
            </a:r>
            <a:r>
              <a:rPr lang="en-US" sz="1800" dirty="0"/>
              <a:t> (T) or </a:t>
            </a:r>
            <a:r>
              <a:rPr lang="en-US" sz="1800" dirty="0">
                <a:solidFill>
                  <a:schemeClr val="accent2"/>
                </a:solidFill>
              </a:rPr>
              <a:t>negative</a:t>
            </a:r>
            <a:r>
              <a:rPr lang="en-US" sz="1800" dirty="0"/>
              <a:t> (F)
</a:t>
            </a:r>
          </a:p>
        </p:txBody>
      </p:sp>
      <p:pic>
        <p:nvPicPr>
          <p:cNvPr id="9492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54864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9253" name="Text Box 5"/>
          <p:cNvSpPr txBox="1">
            <a:spLocks noChangeArrowheads="1"/>
          </p:cNvSpPr>
          <p:nvPr/>
        </p:nvSpPr>
        <p:spPr bwMode="auto">
          <a:xfrm>
            <a:off x="6477000" y="1524000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9254" name="Text Box 6"/>
          <p:cNvSpPr txBox="1">
            <a:spLocks noChangeArrowheads="1"/>
          </p:cNvSpPr>
          <p:nvPr/>
        </p:nvSpPr>
        <p:spPr bwMode="auto">
          <a:xfrm>
            <a:off x="1050925" y="5105400"/>
            <a:ext cx="6888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 = n = 6; I(0.5,0.5) = -0.5 log2(0.5) –0.5 log2(0.5) = 1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94925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61334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So, we need 1 bit of info to classify a randomly picked example,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assuming no other information is given about the example.</a:t>
            </a:r>
          </a:p>
        </p:txBody>
      </p:sp>
      <p:sp>
        <p:nvSpPr>
          <p:cNvPr id="949256" name="Text Box 8"/>
          <p:cNvSpPr txBox="1">
            <a:spLocks noChangeArrowheads="1"/>
          </p:cNvSpPr>
          <p:nvPr/>
        </p:nvSpPr>
        <p:spPr bwMode="auto">
          <a:xfrm>
            <a:off x="6491288" y="2971800"/>
            <a:ext cx="2635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the entropy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of this collection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examples?</a:t>
            </a:r>
          </a:p>
        </p:txBody>
      </p:sp>
    </p:spTree>
    <p:extLst>
      <p:ext uri="{BB962C8B-B14F-4D97-AF65-F5344CB8AC3E}">
        <p14:creationId xmlns:p14="http://schemas.microsoft.com/office/powerpoint/2010/main" val="42499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4" grpId="0"/>
      <p:bldP spid="949255" grpId="0"/>
      <p:bldP spid="9492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/>
              <a:t>Choosing an attribute: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543800" cy="1752600"/>
          </a:xfrm>
        </p:spPr>
        <p:txBody>
          <a:bodyPr/>
          <a:lstStyle/>
          <a:p>
            <a:r>
              <a:rPr lang="en-US" dirty="0"/>
              <a:t>Intuition: Pick the attribute that </a:t>
            </a:r>
            <a:r>
              <a:rPr lang="en-US" dirty="0">
                <a:solidFill>
                  <a:schemeClr val="accent2"/>
                </a:solidFill>
              </a:rPr>
              <a:t>reduces the entropy</a:t>
            </a:r>
            <a:r>
              <a:rPr lang="en-US" dirty="0"/>
              <a:t> (the uncertainty) the </a:t>
            </a:r>
          </a:p>
          <a:p>
            <a:r>
              <a:rPr lang="en-US" dirty="0">
                <a:solidFill>
                  <a:schemeClr val="accent2"/>
                </a:solidFill>
              </a:rPr>
              <a:t>most.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So we measure the </a:t>
            </a:r>
            <a:r>
              <a:rPr lang="en-US" dirty="0">
                <a:solidFill>
                  <a:srgbClr val="FF0000"/>
                </a:solidFill>
              </a:rPr>
              <a:t>information gain</a:t>
            </a:r>
            <a:r>
              <a:rPr lang="en-US" dirty="0"/>
              <a:t> after </a:t>
            </a:r>
            <a:r>
              <a:rPr lang="en-US" dirty="0">
                <a:solidFill>
                  <a:srgbClr val="FF0000"/>
                </a:solidFill>
              </a:rPr>
              <a:t>testing a given attribute A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6257925" cy="828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0279" name="Group 7"/>
          <p:cNvGrpSpPr>
            <a:grpSpLocks/>
          </p:cNvGrpSpPr>
          <p:nvPr/>
        </p:nvGrpSpPr>
        <p:grpSpPr bwMode="auto">
          <a:xfrm>
            <a:off x="1447800" y="3581400"/>
            <a:ext cx="6629400" cy="1489139"/>
            <a:chOff x="912" y="2400"/>
            <a:chExt cx="4128" cy="1574"/>
          </a:xfrm>
        </p:grpSpPr>
        <p:sp>
          <p:nvSpPr>
            <p:cNvPr id="950277" name="Oval 5"/>
            <p:cNvSpPr>
              <a:spLocks noChangeArrowheads="1"/>
            </p:cNvSpPr>
            <p:nvPr/>
          </p:nvSpPr>
          <p:spPr bwMode="auto">
            <a:xfrm>
              <a:off x="3216" y="2400"/>
              <a:ext cx="1680" cy="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50278" name="Rectangle 6"/>
            <p:cNvSpPr>
              <a:spLocks noChangeArrowheads="1"/>
            </p:cNvSpPr>
            <p:nvPr/>
          </p:nvSpPr>
          <p:spPr bwMode="auto">
            <a:xfrm>
              <a:off x="912" y="3168"/>
              <a:ext cx="4128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Remainder(A)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 gives us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the remaining uncertainty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 after getting info on attribute 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93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2400" cy="4114800"/>
          </a:xfrm>
        </p:spPr>
        <p:txBody>
          <a:bodyPr/>
          <a:lstStyle/>
          <a:p>
            <a:r>
              <a:rPr lang="en-US" dirty="0"/>
              <a:t>Remainder(A) </a:t>
            </a:r>
          </a:p>
          <a:p>
            <a:endParaRPr lang="en-US" dirty="0"/>
          </a:p>
          <a:p>
            <a:r>
              <a:rPr lang="en-US" dirty="0">
                <a:sym typeface="Wingdings" charset="0"/>
              </a:rPr>
              <a:t> gives us the amount information we still need after testing on A.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Assume A divides the training set E into E</a:t>
            </a:r>
            <a:r>
              <a:rPr lang="en-US" baseline="-25000" dirty="0"/>
              <a:t>1</a:t>
            </a:r>
            <a:r>
              <a:rPr lang="en-US" dirty="0"/>
              <a:t>, E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E</a:t>
            </a:r>
            <a:r>
              <a:rPr lang="en-US" baseline="-25000" dirty="0" err="1"/>
              <a:t>v</a:t>
            </a:r>
            <a:r>
              <a:rPr lang="en-US" dirty="0"/>
              <a:t>, corresponding to the different v distinct values of A.</a:t>
            </a:r>
          </a:p>
          <a:p>
            <a:endParaRPr lang="en-US" dirty="0"/>
          </a:p>
          <a:p>
            <a:r>
              <a:rPr lang="en-US" dirty="0"/>
              <a:t>Each subset </a:t>
            </a:r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 has p</a:t>
            </a:r>
            <a:r>
              <a:rPr lang="en-US" baseline="-25000" dirty="0"/>
              <a:t>i</a:t>
            </a:r>
            <a:r>
              <a:rPr lang="en-US" dirty="0"/>
              <a:t> positive examples and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negative examples.</a:t>
            </a:r>
          </a:p>
          <a:p>
            <a:endParaRPr lang="en-US" dirty="0"/>
          </a:p>
          <a:p>
            <a:r>
              <a:rPr lang="en-US" dirty="0"/>
              <a:t>So for total information content, </a:t>
            </a:r>
            <a:r>
              <a:rPr lang="en-US" dirty="0">
                <a:solidFill>
                  <a:schemeClr val="accent2"/>
                </a:solidFill>
              </a:rPr>
              <a:t>we need to weigh the contributions of the different subclasses induced by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951304" name="Group 8"/>
          <p:cNvGrpSpPr>
            <a:grpSpLocks/>
          </p:cNvGrpSpPr>
          <p:nvPr/>
        </p:nvGrpSpPr>
        <p:grpSpPr bwMode="auto">
          <a:xfrm>
            <a:off x="1371600" y="5257798"/>
            <a:ext cx="7469192" cy="1295399"/>
            <a:chOff x="864" y="3312"/>
            <a:chExt cx="4705" cy="816"/>
          </a:xfrm>
        </p:grpSpPr>
        <p:pic>
          <p:nvPicPr>
            <p:cNvPr id="9513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654"/>
              <a:ext cx="3828" cy="4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1302" name="Text Box 6"/>
            <p:cNvSpPr txBox="1">
              <a:spLocks noChangeArrowheads="1"/>
            </p:cNvSpPr>
            <p:nvPr/>
          </p:nvSpPr>
          <p:spPr bwMode="auto">
            <a:xfrm>
              <a:off x="2976" y="3312"/>
              <a:ext cx="25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Weight (relative size) of each subclass</a:t>
              </a:r>
            </a:p>
          </p:txBody>
        </p:sp>
        <p:sp>
          <p:nvSpPr>
            <p:cNvPr id="951303" name="Line 7"/>
            <p:cNvSpPr>
              <a:spLocks noChangeShapeType="1"/>
            </p:cNvSpPr>
            <p:nvPr/>
          </p:nvSpPr>
          <p:spPr bwMode="auto">
            <a:xfrm flipH="1">
              <a:off x="3120" y="3600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32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Choosing an attribute: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905000"/>
            <a:ext cx="8839200" cy="5410200"/>
          </a:xfrm>
        </p:spPr>
        <p:txBody>
          <a:bodyPr/>
          <a:lstStyle/>
          <a:p>
            <a:r>
              <a:rPr lang="en-US"/>
              <a:t>Measures the </a:t>
            </a:r>
            <a:r>
              <a:rPr lang="en-US">
                <a:solidFill>
                  <a:schemeClr val="accent2"/>
                </a:solidFill>
              </a:rPr>
              <a:t>expected reduction in entropy</a:t>
            </a:r>
            <a:r>
              <a:rPr lang="en-US"/>
              <a:t>. The higher the Information Gain (IG), or just Gain, with respect to an attribute A , the more is the expected reduction in entropy.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where </a:t>
            </a:r>
            <a:r>
              <a:rPr lang="en-US">
                <a:solidFill>
                  <a:srgbClr val="FF0000"/>
                </a:solidFill>
              </a:rPr>
              <a:t>Values(A)</a:t>
            </a:r>
            <a:r>
              <a:rPr lang="en-US"/>
              <a:t> is the set of all </a:t>
            </a:r>
            <a:r>
              <a:rPr lang="en-US">
                <a:solidFill>
                  <a:srgbClr val="FF0000"/>
                </a:solidFill>
              </a:rPr>
              <a:t>possible values for attribute A,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 baseline="-25000">
                <a:solidFill>
                  <a:srgbClr val="FF0000"/>
                </a:solidFill>
              </a:rPr>
              <a:t>v</a:t>
            </a:r>
            <a:r>
              <a:rPr lang="en-US"/>
              <a:t> is the subset of S for which attribute A has value v.</a:t>
            </a:r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1371600" y="2895600"/>
          <a:ext cx="6553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Photo Editor Photo" r:id="rId3" imgW="4001058" imgH="485586" progId="MSPhotoEd.3">
                  <p:embed/>
                </p:oleObj>
              </mc:Choice>
              <mc:Fallback>
                <p:oleObj name="Photo Editor Photo" r:id="rId3" imgW="4001058" imgH="485586" progId="MSPhotoEd.3">
                  <p:embed/>
                  <p:pic>
                    <p:nvPicPr>
                      <p:cNvPr id="771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95600"/>
                        <a:ext cx="6553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1080" name="Group 8"/>
          <p:cNvGrpSpPr>
            <a:grpSpLocks/>
          </p:cNvGrpSpPr>
          <p:nvPr/>
        </p:nvGrpSpPr>
        <p:grpSpPr bwMode="auto">
          <a:xfrm>
            <a:off x="5638800" y="2514600"/>
            <a:ext cx="3287713" cy="1752600"/>
            <a:chOff x="3552" y="1584"/>
            <a:chExt cx="2071" cy="1104"/>
          </a:xfrm>
        </p:grpSpPr>
        <p:sp>
          <p:nvSpPr>
            <p:cNvPr id="771078" name="Oval 6"/>
            <p:cNvSpPr>
              <a:spLocks noChangeArrowheads="1"/>
            </p:cNvSpPr>
            <p:nvPr/>
          </p:nvSpPr>
          <p:spPr bwMode="auto">
            <a:xfrm>
              <a:off x="3552" y="1680"/>
              <a:ext cx="528" cy="10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771079" name="Rectangle 7"/>
            <p:cNvSpPr>
              <a:spLocks noChangeArrowheads="1"/>
            </p:cNvSpPr>
            <p:nvPr/>
          </p:nvSpPr>
          <p:spPr bwMode="auto">
            <a:xfrm>
              <a:off x="3648" y="1584"/>
              <a:ext cx="1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Weight of each subclass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9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Interpretations of gain</a:t>
            </a:r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Gain(S,A)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expected reduction in entropy caused by knowing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information provided about the target function value given the value of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number of bits saved in the coding a member of S knowing the value of A</a:t>
            </a:r>
          </a:p>
        </p:txBody>
      </p:sp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915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Used in ID3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Iterative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Dichotomiser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Ross Quinlan</a:t>
            </a:r>
          </a:p>
        </p:txBody>
      </p:sp>
    </p:spTree>
    <p:extLst>
      <p:ext uri="{BB962C8B-B14F-4D97-AF65-F5344CB8AC3E}">
        <p14:creationId xmlns:p14="http://schemas.microsoft.com/office/powerpoint/2010/main" val="33374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For the training set, </a:t>
            </a:r>
            <a:r>
              <a:rPr lang="en-US" sz="1800" i="1" dirty="0">
                <a:latin typeface="Monotype Corsiva" charset="0"/>
              </a:rPr>
              <a:t>p</a:t>
            </a:r>
            <a:r>
              <a:rPr lang="en-US" sz="1800" i="1" dirty="0"/>
              <a:t> = </a:t>
            </a:r>
            <a:r>
              <a:rPr lang="en-US" sz="1800" i="1" dirty="0">
                <a:latin typeface="Monotype Corsiva" charset="0"/>
              </a:rPr>
              <a:t>n</a:t>
            </a:r>
            <a:r>
              <a:rPr lang="en-US" sz="1800" i="1" dirty="0"/>
              <a:t> = 6, I(6/12, 6/12) = 1</a:t>
            </a:r>
            <a:r>
              <a:rPr lang="en-US" sz="1800" dirty="0"/>
              <a:t> bit</a:t>
            </a:r>
          </a:p>
          <a:p>
            <a:endParaRPr lang="en-US" sz="1800" dirty="0"/>
          </a:p>
          <a:p>
            <a:r>
              <a:rPr lang="en-US" sz="1800" dirty="0"/>
              <a:t>Consider the attributes </a:t>
            </a:r>
            <a:r>
              <a:rPr lang="en-US" sz="1800" i="1" dirty="0"/>
              <a:t>Type</a:t>
            </a:r>
            <a:r>
              <a:rPr lang="en-US" sz="1800" dirty="0"/>
              <a:t> and </a:t>
            </a:r>
            <a:r>
              <a:rPr lang="en-US" sz="1800" i="1" dirty="0"/>
              <a:t>Patrons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i="1" dirty="0"/>
          </a:p>
          <a:p>
            <a:r>
              <a:rPr lang="en-US" b="1" i="1" dirty="0">
                <a:solidFill>
                  <a:schemeClr val="accent2"/>
                </a:solidFill>
              </a:rPr>
              <a:t>Patrons</a:t>
            </a:r>
            <a:r>
              <a:rPr lang="en-US" b="1" dirty="0">
                <a:solidFill>
                  <a:schemeClr val="accent2"/>
                </a:solidFill>
              </a:rPr>
              <a:t> has the highest IG of all attributes and so is chosen by the DTL algorithm as the root.</a:t>
            </a:r>
          </a:p>
        </p:txBody>
      </p:sp>
      <p:pic>
        <p:nvPicPr>
          <p:cNvPr id="7526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019300"/>
            <a:ext cx="1905000" cy="1008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67100"/>
            <a:ext cx="6238875" cy="647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343400"/>
            <a:ext cx="1828800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5781675" cy="561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65197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if we used attribute “example label” uniquely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specifying the answer? Info gain? Issue?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High branching: can correct with “info gain ratio”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2971800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Info gain?</a:t>
            </a:r>
          </a:p>
        </p:txBody>
      </p:sp>
    </p:spTree>
    <p:extLst>
      <p:ext uri="{BB962C8B-B14F-4D97-AF65-F5344CB8AC3E}">
        <p14:creationId xmlns:p14="http://schemas.microsoft.com/office/powerpoint/2010/main" val="13889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contd.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876800" cy="762000"/>
          </a:xfrm>
        </p:spPr>
        <p:txBody>
          <a:bodyPr/>
          <a:lstStyle/>
          <a:p>
            <a:r>
              <a:rPr lang="en-US" sz="1800" b="1" dirty="0">
                <a:solidFill>
                  <a:srgbClr val="3333CC"/>
                </a:solidFill>
              </a:rPr>
              <a:t>Decision tree learned from the 12 examples: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53668" name="Picture 4" descr="induced-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895600" cy="232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3669" name="Picture 5" descr="restaurant-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352800" cy="24066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228600" y="5181600"/>
            <a:ext cx="5792271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Substantially simpler than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tree ---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a more complex hypothesis isn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 justified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from just the data.</a:t>
            </a:r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6116568" y="2057400"/>
            <a:ext cx="3049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personal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R&amp;N Tree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4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70" grpId="0"/>
      <p:bldP spid="75367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Inductive Bias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Roughly: prefer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shorter trees over deeper/more complex ones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E.g., Occam’s Razor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ones with high gain attributes near root</a:t>
            </a:r>
          </a:p>
          <a:p>
            <a:pPr lvl="1"/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Difficult to characterize precisely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attribute selection heuristics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interacts closely with given data</a:t>
            </a:r>
          </a:p>
        </p:txBody>
      </p:sp>
    </p:spTree>
    <p:extLst>
      <p:ext uri="{BB962C8B-B14F-4D97-AF65-F5344CB8AC3E}">
        <p14:creationId xmlns:p14="http://schemas.microsoft.com/office/powerpoint/2010/main" val="6900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4" name="Rectangle 4"/>
          <p:cNvSpPr>
            <a:spLocks noChangeArrowheads="1"/>
          </p:cNvSpPr>
          <p:nvPr/>
        </p:nvSpPr>
        <p:spPr bwMode="auto">
          <a:xfrm>
            <a:off x="914400" y="1905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Evaluation Methodology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General for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Machine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4851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Evaluation Methodology</a:t>
            </a:r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991600" cy="4495800"/>
          </a:xfrm>
        </p:spPr>
        <p:txBody>
          <a:bodyPr/>
          <a:lstStyle/>
          <a:p>
            <a:pPr marL="230188" indent="-230188"/>
            <a:r>
              <a:rPr lang="en-US" dirty="0"/>
              <a:t>Standard methodology </a:t>
            </a:r>
            <a:r>
              <a:rPr lang="en-US" b="1" dirty="0">
                <a:solidFill>
                  <a:srgbClr val="FF0000"/>
                </a:solidFill>
              </a:rPr>
              <a:t>(“Holdout Cross-Validation”)</a:t>
            </a:r>
            <a:r>
              <a:rPr lang="en-US" dirty="0"/>
              <a:t>:</a:t>
            </a:r>
          </a:p>
          <a:p>
            <a:pPr marL="571500" lvl="1" indent="-227013">
              <a:buFontTx/>
              <a:buNone/>
            </a:pPr>
            <a:r>
              <a:rPr lang="en-US" dirty="0"/>
              <a:t>1. Collect a </a:t>
            </a:r>
            <a:r>
              <a:rPr lang="en-US" dirty="0">
                <a:solidFill>
                  <a:schemeClr val="accent2"/>
                </a:solidFill>
              </a:rPr>
              <a:t>large set of examples</a:t>
            </a:r>
            <a:r>
              <a:rPr lang="en-US" dirty="0"/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2. Randomly divide collection into two disjoint sets:  </a:t>
            </a:r>
            <a:r>
              <a:rPr lang="en-US" b="1" dirty="0">
                <a:solidFill>
                  <a:srgbClr val="FF0000"/>
                </a:solidFill>
              </a:rPr>
              <a:t>training set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3. Apply </a:t>
            </a:r>
            <a:r>
              <a:rPr lang="en-US" dirty="0">
                <a:solidFill>
                  <a:schemeClr val="accent2"/>
                </a:solidFill>
              </a:rPr>
              <a:t>learning algorithm</a:t>
            </a:r>
            <a:r>
              <a:rPr lang="en-US" dirty="0"/>
              <a:t> to training set generating </a:t>
            </a:r>
            <a:r>
              <a:rPr lang="en-US" dirty="0">
                <a:solidFill>
                  <a:schemeClr val="accent2"/>
                </a:solidFill>
              </a:rPr>
              <a:t>hypothesis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endParaRPr lang="en-US" i="1" dirty="0"/>
          </a:p>
          <a:p>
            <a:pPr marL="571500" lvl="1" indent="-227013">
              <a:buFontTx/>
              <a:buNone/>
            </a:pPr>
            <a:r>
              <a:rPr lang="en-US" dirty="0"/>
              <a:t>4. Measure </a:t>
            </a:r>
            <a:r>
              <a:rPr lang="en-US" dirty="0">
                <a:solidFill>
                  <a:schemeClr val="accent2"/>
                </a:solidFill>
              </a:rPr>
              <a:t>performance of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w.r.t</a:t>
            </a:r>
            <a:r>
              <a:rPr lang="en-US" dirty="0">
                <a:solidFill>
                  <a:schemeClr val="accent2"/>
                </a:solidFill>
              </a:rPr>
              <a:t>. test set</a:t>
            </a:r>
            <a:r>
              <a:rPr lang="en-US" dirty="0"/>
              <a:t> (a form of </a:t>
            </a:r>
            <a:r>
              <a:rPr lang="en-US" dirty="0">
                <a:solidFill>
                  <a:schemeClr val="accent2"/>
                </a:solidFill>
              </a:rPr>
              <a:t>cross-validation</a:t>
            </a:r>
            <a:r>
              <a:rPr lang="en-US" dirty="0"/>
              <a:t>)</a:t>
            </a:r>
          </a:p>
          <a:p>
            <a:pPr marL="571500" lvl="1" indent="-227013">
              <a:buFontTx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	 measures generalization to unseen data </a:t>
            </a:r>
          </a:p>
          <a:p>
            <a:pPr marL="571500" lvl="1" indent="-227013">
              <a:buFontTx/>
              <a:buNone/>
            </a:pPr>
            <a:endParaRPr lang="en-US" dirty="0"/>
          </a:p>
          <a:p>
            <a:pPr marL="230188" indent="-230188"/>
            <a:r>
              <a:rPr lang="en-US" dirty="0"/>
              <a:t>          </a:t>
            </a:r>
            <a:r>
              <a:rPr lang="en-US" b="1" dirty="0"/>
              <a:t>Important: keep the training and test sets disjoint! </a:t>
            </a:r>
            <a:r>
              <a:rPr lang="en-US" b="1" dirty="0">
                <a:solidFill>
                  <a:srgbClr val="FF0000"/>
                </a:solidFill>
              </a:rPr>
              <a:t>“No peeking”!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Note: The first two questions about any learning result: Can you describe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your training and your test set? What’s your error on the test set?</a:t>
            </a:r>
          </a:p>
          <a:p>
            <a:pPr marL="230188" indent="-230188"/>
            <a:endParaRPr lang="en-US" b="1" dirty="0">
              <a:solidFill>
                <a:srgbClr val="FF0000"/>
              </a:solidFill>
            </a:endParaRPr>
          </a:p>
          <a:p>
            <a:pPr marL="230188" indent="-230188"/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801796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85094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to evaluate the quality of a learning algorithm, i.e.,: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good are  the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hypotheses produced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by the learning algorithm?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How good are they at classifying unseen examples?</a:t>
            </a:r>
          </a:p>
        </p:txBody>
      </p:sp>
    </p:spTree>
    <p:extLst>
      <p:ext uri="{BB962C8B-B14F-4D97-AF65-F5344CB8AC3E}">
        <p14:creationId xmlns:p14="http://schemas.microsoft.com/office/powerpoint/2010/main" val="19063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Peeking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"/>
            <a:ext cx="7772400" cy="4114800"/>
          </a:xfrm>
        </p:spPr>
        <p:txBody>
          <a:bodyPr/>
          <a:lstStyle/>
          <a:p>
            <a:r>
              <a:rPr lang="en-US" dirty="0"/>
              <a:t>Example of peeking:</a:t>
            </a:r>
          </a:p>
          <a:p>
            <a:endParaRPr lang="en-US" dirty="0"/>
          </a:p>
          <a:p>
            <a:r>
              <a:rPr lang="en-US" dirty="0"/>
              <a:t>We generate four different hypotheses – for example by using different criteria to pick the next attribute to branch on.</a:t>
            </a:r>
          </a:p>
          <a:p>
            <a:endParaRPr lang="en-US" dirty="0"/>
          </a:p>
          <a:p>
            <a:r>
              <a:rPr lang="en-US" dirty="0"/>
              <a:t>We test the performance of the four different hypothesis on the test set and we select the best hypothesis.</a:t>
            </a:r>
          </a:p>
          <a:p>
            <a:endParaRPr lang="en-US" dirty="0"/>
          </a:p>
        </p:txBody>
      </p:sp>
      <p:sp>
        <p:nvSpPr>
          <p:cNvPr id="954373" name="Rectangle 5"/>
          <p:cNvSpPr>
            <a:spLocks noChangeArrowheads="1"/>
          </p:cNvSpPr>
          <p:nvPr/>
        </p:nvSpPr>
        <p:spPr bwMode="auto">
          <a:xfrm>
            <a:off x="749339" y="3204627"/>
            <a:ext cx="784852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Voila: Peeking occurred! Why?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hypothesis was selected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 the basis of its performance on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information about the test set has leaked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into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learning algorithm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2057400" y="4572000"/>
            <a:ext cx="61242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a new (separate!) test set would be required!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04" y="5410200"/>
            <a:ext cx="777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In competitions, such as the “Netflix $1M challenge,”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 is not revealed to the competitors. (Data is held back.)</a:t>
            </a:r>
          </a:p>
        </p:txBody>
      </p:sp>
    </p:spTree>
    <p:extLst>
      <p:ext uri="{BB962C8B-B14F-4D97-AF65-F5344CB8AC3E}">
        <p14:creationId xmlns:p14="http://schemas.microsoft.com/office/powerpoint/2010/main" val="1481433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r>
              <a:rPr lang="en-US" sz="2800"/>
              <a:t>Test/Training Split</a:t>
            </a:r>
          </a:p>
        </p:txBody>
      </p:sp>
      <p:sp>
        <p:nvSpPr>
          <p:cNvPr id="997379" name="Oval 3"/>
          <p:cNvSpPr>
            <a:spLocks noChangeArrowheads="1"/>
          </p:cNvSpPr>
          <p:nvPr/>
        </p:nvSpPr>
        <p:spPr bwMode="auto">
          <a:xfrm>
            <a:off x="3094038" y="2133600"/>
            <a:ext cx="3200400" cy="8001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Real-world Process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0" name="Rectangle 4"/>
          <p:cNvSpPr>
            <a:spLocks noChangeArrowheads="1"/>
          </p:cNvSpPr>
          <p:nvPr/>
        </p:nvSpPr>
        <p:spPr bwMode="auto">
          <a:xfrm>
            <a:off x="427038" y="4048125"/>
            <a:ext cx="2819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), …, 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997381" name="Rectangle 5"/>
          <p:cNvSpPr>
            <a:spLocks noChangeArrowheads="1"/>
          </p:cNvSpPr>
          <p:nvPr/>
        </p:nvSpPr>
        <p:spPr bwMode="auto">
          <a:xfrm>
            <a:off x="4176713" y="4276725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6370638" y="4048125"/>
            <a:ext cx="2438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),…(x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997383" name="Line 7"/>
          <p:cNvSpPr>
            <a:spLocks noChangeShapeType="1"/>
          </p:cNvSpPr>
          <p:nvPr/>
        </p:nvSpPr>
        <p:spPr bwMode="auto">
          <a:xfrm flipH="1">
            <a:off x="2713038" y="3575050"/>
            <a:ext cx="1385887" cy="396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4" name="Line 8"/>
          <p:cNvSpPr>
            <a:spLocks noChangeShapeType="1"/>
          </p:cNvSpPr>
          <p:nvPr/>
        </p:nvSpPr>
        <p:spPr bwMode="auto">
          <a:xfrm>
            <a:off x="33988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5" name="Line 9"/>
          <p:cNvSpPr>
            <a:spLocks noChangeShapeType="1"/>
          </p:cNvSpPr>
          <p:nvPr/>
        </p:nvSpPr>
        <p:spPr bwMode="auto">
          <a:xfrm>
            <a:off x="55324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6" name="Line 10"/>
          <p:cNvSpPr>
            <a:spLocks noChangeShapeType="1"/>
          </p:cNvSpPr>
          <p:nvPr/>
        </p:nvSpPr>
        <p:spPr bwMode="auto">
          <a:xfrm>
            <a:off x="5378450" y="3575050"/>
            <a:ext cx="1417638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7" name="Text Box 11"/>
          <p:cNvSpPr txBox="1">
            <a:spLocks noChangeArrowheads="1"/>
          </p:cNvSpPr>
          <p:nvPr/>
        </p:nvSpPr>
        <p:spPr bwMode="auto">
          <a:xfrm>
            <a:off x="427038" y="3971925"/>
            <a:ext cx="257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</a:t>
            </a:r>
          </a:p>
        </p:txBody>
      </p:sp>
      <p:sp>
        <p:nvSpPr>
          <p:cNvPr id="997388" name="Text Box 12"/>
          <p:cNvSpPr txBox="1">
            <a:spLocks noChangeArrowheads="1"/>
          </p:cNvSpPr>
          <p:nvPr/>
        </p:nvSpPr>
        <p:spPr bwMode="auto">
          <a:xfrm>
            <a:off x="6370638" y="3971925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</a:t>
            </a:r>
          </a:p>
        </p:txBody>
      </p:sp>
      <p:sp>
        <p:nvSpPr>
          <p:cNvPr id="997389" name="Text Box 13"/>
          <p:cNvSpPr txBox="1">
            <a:spLocks noChangeArrowheads="1"/>
          </p:cNvSpPr>
          <p:nvPr/>
        </p:nvSpPr>
        <p:spPr bwMode="auto">
          <a:xfrm>
            <a:off x="104298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split randomly</a:t>
            </a:r>
          </a:p>
        </p:txBody>
      </p:sp>
      <p:sp>
        <p:nvSpPr>
          <p:cNvPr id="997390" name="Text Box 14"/>
          <p:cNvSpPr txBox="1">
            <a:spLocks noChangeArrowheads="1"/>
          </p:cNvSpPr>
          <p:nvPr/>
        </p:nvSpPr>
        <p:spPr bwMode="auto">
          <a:xfrm>
            <a:off x="598963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split randomly</a:t>
            </a:r>
          </a:p>
        </p:txBody>
      </p:sp>
      <p:sp>
        <p:nvSpPr>
          <p:cNvPr id="997391" name="Text Box 15"/>
          <p:cNvSpPr txBox="1">
            <a:spLocks noChangeArrowheads="1"/>
          </p:cNvSpPr>
          <p:nvPr/>
        </p:nvSpPr>
        <p:spPr bwMode="auto">
          <a:xfrm>
            <a:off x="5608638" y="41243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</a:t>
            </a:r>
          </a:p>
        </p:txBody>
      </p:sp>
      <p:sp>
        <p:nvSpPr>
          <p:cNvPr id="997392" name="Text Box 16"/>
          <p:cNvSpPr txBox="1">
            <a:spLocks noChangeArrowheads="1"/>
          </p:cNvSpPr>
          <p:nvPr/>
        </p:nvSpPr>
        <p:spPr bwMode="auto">
          <a:xfrm>
            <a:off x="3322638" y="4124325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073525" y="3344863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</a:p>
        </p:txBody>
      </p:sp>
      <p:sp>
        <p:nvSpPr>
          <p:cNvPr id="997394" name="Text Box 18"/>
          <p:cNvSpPr txBox="1">
            <a:spLocks noChangeArrowheads="1"/>
          </p:cNvSpPr>
          <p:nvPr/>
        </p:nvSpPr>
        <p:spPr bwMode="auto">
          <a:xfrm>
            <a:off x="4730750" y="2874963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drawn randomly</a:t>
            </a:r>
          </a:p>
        </p:txBody>
      </p:sp>
      <p:sp>
        <p:nvSpPr>
          <p:cNvPr id="997395" name="Line 19"/>
          <p:cNvSpPr>
            <a:spLocks noChangeShapeType="1"/>
          </p:cNvSpPr>
          <p:nvPr/>
        </p:nvSpPr>
        <p:spPr bwMode="auto">
          <a:xfrm>
            <a:off x="4676775" y="2933700"/>
            <a:ext cx="15875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>
            <a:off x="238125" y="930275"/>
            <a:ext cx="8670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04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762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Measuring Prediction Performance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462463"/>
            <a:ext cx="7772400" cy="1633537"/>
          </a:xfrm>
        </p:spPr>
        <p:txBody>
          <a:bodyPr/>
          <a:lstStyle/>
          <a:p>
            <a:endParaRPr lang="en-US"/>
          </a:p>
        </p:txBody>
      </p:sp>
      <p:pic>
        <p:nvPicPr>
          <p:cNvPr id="9994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89888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9429" name="Rectangle 5"/>
          <p:cNvSpPr>
            <a:spLocks noChangeArrowheads="1"/>
          </p:cNvSpPr>
          <p:nvPr/>
        </p:nvSpPr>
        <p:spPr bwMode="auto">
          <a:xfrm>
            <a:off x="304800" y="5715000"/>
            <a:ext cx="83058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2" name="Picture 1" descr="Screen Shot 2012-11-14 at 9.3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02" y="3452229"/>
            <a:ext cx="168698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8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Error Rate</a:t>
            </a:r>
          </a:p>
          <a:p>
            <a:pPr lvl="1"/>
            <a:r>
              <a:rPr lang="en-US" dirty="0"/>
              <a:t>Fraction (or percentage) of false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Accuracy</a:t>
            </a:r>
          </a:p>
          <a:p>
            <a:pPr lvl="1"/>
            <a:r>
              <a:rPr lang="en-US" dirty="0"/>
              <a:t>Fraction (or percentage) of correct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Precision/Recall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Example: binary classification</a:t>
            </a:r>
            <a:r>
              <a:rPr lang="en-US" dirty="0"/>
              <a:t> problems (classes </a:t>
            </a:r>
            <a:r>
              <a:rPr lang="en-US" dirty="0" err="1"/>
              <a:t>pos</a:t>
            </a:r>
            <a:r>
              <a:rPr lang="en-US" dirty="0"/>
              <a:t>/</a:t>
            </a:r>
            <a:r>
              <a:rPr lang="en-US" dirty="0" err="1"/>
              <a:t>neg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Precision:</a:t>
            </a:r>
            <a:r>
              <a:rPr lang="en-US" dirty="0"/>
              <a:t>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examples </a:t>
            </a:r>
            <a:r>
              <a:rPr lang="en-US" dirty="0">
                <a:solidFill>
                  <a:schemeClr val="accent2"/>
                </a:solidFill>
              </a:rPr>
              <a:t>predicted to be positive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Recall</a:t>
            </a:r>
            <a:r>
              <a:rPr lang="en-US" dirty="0"/>
              <a:t>: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</a:t>
            </a:r>
            <a:r>
              <a:rPr lang="en-US" dirty="0">
                <a:solidFill>
                  <a:schemeClr val="accent2"/>
                </a:solidFill>
              </a:rPr>
              <a:t>real positive examples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(Can be generalized  to multi-class case.)</a:t>
            </a:r>
          </a:p>
        </p:txBody>
      </p:sp>
    </p:spTree>
    <p:extLst>
      <p:ext uri="{BB962C8B-B14F-4D97-AF65-F5344CB8AC3E}">
        <p14:creationId xmlns:p14="http://schemas.microsoft.com/office/powerpoint/2010/main" val="216607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800"/>
              <a:t>Learning Curve Graph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010400" cy="4114800"/>
          </a:xfrm>
        </p:spPr>
        <p:txBody>
          <a:bodyPr/>
          <a:lstStyle/>
          <a:p>
            <a:pPr marL="230188" indent="-230188" algn="ctr"/>
            <a:r>
              <a:rPr lang="en-US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Learning curve graph</a:t>
            </a:r>
            <a:endParaRPr lang="en-US" b="1" dirty="0"/>
          </a:p>
          <a:p>
            <a:pPr marL="230188" indent="-230188" algn="ctr"/>
            <a:endParaRPr lang="en-US" b="1" dirty="0"/>
          </a:p>
          <a:p>
            <a:pPr marL="230188" indent="-230188" algn="ctr"/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average</a:t>
            </a:r>
            <a:r>
              <a:rPr lang="en-US" b="1" dirty="0"/>
              <a:t> prediction quality – </a:t>
            </a:r>
            <a:r>
              <a:rPr lang="en-US" b="1" dirty="0">
                <a:solidFill>
                  <a:schemeClr val="accent2"/>
                </a:solidFill>
              </a:rPr>
              <a:t>proportion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correct   on test set</a:t>
            </a:r>
            <a:r>
              <a:rPr lang="en-US" b="1" dirty="0"/>
              <a:t> – </a:t>
            </a:r>
          </a:p>
          <a:p>
            <a:pPr marL="230188" indent="-230188" algn="ctr"/>
            <a:r>
              <a:rPr lang="en-US" b="1" dirty="0"/>
              <a:t>as a </a:t>
            </a:r>
            <a:r>
              <a:rPr lang="en-US" b="1" dirty="0">
                <a:solidFill>
                  <a:schemeClr val="accent2"/>
                </a:solidFill>
              </a:rPr>
              <a:t>function of the size of the training set..</a:t>
            </a:r>
          </a:p>
        </p:txBody>
      </p:sp>
    </p:spTree>
    <p:extLst>
      <p:ext uri="{BB962C8B-B14F-4D97-AF65-F5344CB8AC3E}">
        <p14:creationId xmlns:p14="http://schemas.microsoft.com/office/powerpoint/2010/main" val="1494614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0" name="Picture 2" descr="im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086600" cy="5626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5571" name="Text Box 3"/>
          <p:cNvSpPr txBox="1">
            <a:spLocks noChangeArrowheads="1"/>
          </p:cNvSpPr>
          <p:nvPr/>
        </p:nvSpPr>
        <p:spPr bwMode="auto">
          <a:xfrm rot="16200000">
            <a:off x="-1870642" y="2884488"/>
            <a:ext cx="5173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Prediction quality: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Average Proportion correct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</a:t>
            </a:r>
          </a:p>
        </p:txBody>
      </p:sp>
      <p:sp>
        <p:nvSpPr>
          <p:cNvPr id="100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334000" cy="1143000"/>
          </a:xfrm>
        </p:spPr>
        <p:txBody>
          <a:bodyPr/>
          <a:lstStyle/>
          <a:p>
            <a:r>
              <a:rPr lang="en-US" sz="2800"/>
              <a:t>Restaurant Example:</a:t>
            </a:r>
            <a:br>
              <a:rPr lang="en-US" sz="2800"/>
            </a:br>
            <a:r>
              <a:rPr lang="en-US" sz="2800"/>
              <a:t>Learning Curve</a:t>
            </a:r>
            <a:br>
              <a:rPr lang="en-US" sz="2800"/>
            </a:br>
            <a:endParaRPr lang="en-US" sz="2800"/>
          </a:p>
        </p:txBody>
      </p:sp>
      <p:sp>
        <p:nvSpPr>
          <p:cNvPr id="1005573" name="Rectangle 5"/>
          <p:cNvSpPr>
            <a:spLocks noChangeArrowheads="1"/>
          </p:cNvSpPr>
          <p:nvPr/>
        </p:nvSpPr>
        <p:spPr bwMode="auto">
          <a:xfrm>
            <a:off x="3429000" y="3048000"/>
            <a:ext cx="4425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As the training set increases,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does the quality of prediction: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Happy curve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!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2667000" y="4572000"/>
            <a:ext cx="5408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the learning algorithm is able to capture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the pattern in the data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12192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 test set</a:t>
            </a:r>
          </a:p>
        </p:txBody>
      </p:sp>
    </p:spTree>
    <p:extLst>
      <p:ext uri="{BB962C8B-B14F-4D97-AF65-F5344CB8AC3E}">
        <p14:creationId xmlns:p14="http://schemas.microsoft.com/office/powerpoint/2010/main" val="7893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3" grpId="0"/>
      <p:bldP spid="100557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 vs. Recall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Precision</a:t>
            </a:r>
            <a:endParaRPr lang="en-US" dirty="0"/>
          </a:p>
          <a:p>
            <a:pPr lvl="1"/>
            <a:r>
              <a:rPr lang="en-US" dirty="0"/>
              <a:t># of true positives / (# true positives + # false positives)</a:t>
            </a:r>
          </a:p>
          <a:p>
            <a:r>
              <a:rPr lang="en-US" b="1" dirty="0"/>
              <a:t>Recall</a:t>
            </a:r>
          </a:p>
          <a:p>
            <a:pPr lvl="1"/>
            <a:r>
              <a:rPr lang="en-US" dirty="0"/>
              <a:t># of true positives / (# true positives + # false negatives)</a:t>
            </a:r>
          </a:p>
          <a:p>
            <a:r>
              <a:rPr lang="en-US" dirty="0"/>
              <a:t>A precise classifier is </a:t>
            </a:r>
            <a:r>
              <a:rPr lang="en-US" dirty="0">
                <a:solidFill>
                  <a:schemeClr val="accent2"/>
                </a:solidFill>
              </a:rPr>
              <a:t>selective</a:t>
            </a:r>
          </a:p>
          <a:p>
            <a:r>
              <a:rPr lang="en-US" dirty="0"/>
              <a:t>A classifier with high recall is </a:t>
            </a:r>
            <a:r>
              <a:rPr lang="en-US" dirty="0">
                <a:solidFill>
                  <a:schemeClr val="accent2"/>
                </a:solidFill>
              </a:rPr>
              <a:t>inclusive</a:t>
            </a:r>
          </a:p>
        </p:txBody>
      </p:sp>
    </p:spTree>
    <p:extLst>
      <p:ext uri="{BB962C8B-B14F-4D97-AF65-F5344CB8AC3E}">
        <p14:creationId xmlns:p14="http://schemas.microsoft.com/office/powerpoint/2010/main" val="38109012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Measure Precision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Recall as the classification boundary is tuned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86400" y="327660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0" y="339226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Better learning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40800375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Step-size (\alpha) is an important parameter</a:t>
            </a:r>
          </a:p>
          <a:p>
            <a:pPr lvl="1"/>
            <a:r>
              <a:rPr lang="en-US" dirty="0"/>
              <a:t>Too large </a:t>
            </a:r>
            <a:r>
              <a:rPr lang="en-US" dirty="0">
                <a:sym typeface="Wingdings"/>
              </a:rPr>
              <a:t> might oscillate around the minima</a:t>
            </a:r>
          </a:p>
          <a:p>
            <a:pPr lvl="1"/>
            <a:r>
              <a:rPr lang="en-US" dirty="0">
                <a:sym typeface="Wingdings"/>
              </a:rPr>
              <a:t>Too small  can take a long time to converge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If there are no local minima, then the algorithm eventually converges to the optimal solution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Very widely used in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Measure Precision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Recall as the classification boundary is tuned</a:t>
            </a:r>
          </a:p>
        </p:txBody>
      </p:sp>
      <p:sp>
        <p:nvSpPr>
          <p:cNvPr id="2" name="Freeform 1"/>
          <p:cNvSpPr/>
          <p:nvPr/>
        </p:nvSpPr>
        <p:spPr>
          <a:xfrm>
            <a:off x="2327564" y="2964873"/>
            <a:ext cx="4378036" cy="2590800"/>
          </a:xfrm>
          <a:custGeom>
            <a:avLst/>
            <a:gdLst>
              <a:gd name="connsiteX0" fmla="*/ 4378036 w 4378036"/>
              <a:gd name="connsiteY0" fmla="*/ 2590800 h 2590800"/>
              <a:gd name="connsiteX1" fmla="*/ 4073236 w 4378036"/>
              <a:gd name="connsiteY1" fmla="*/ 1814945 h 2590800"/>
              <a:gd name="connsiteX2" fmla="*/ 3879272 w 4378036"/>
              <a:gd name="connsiteY2" fmla="*/ 983672 h 2590800"/>
              <a:gd name="connsiteX3" fmla="*/ 2479963 w 4378036"/>
              <a:gd name="connsiteY3" fmla="*/ 831272 h 2590800"/>
              <a:gd name="connsiteX4" fmla="*/ 692727 w 4378036"/>
              <a:gd name="connsiteY4" fmla="*/ 318654 h 2590800"/>
              <a:gd name="connsiteX5" fmla="*/ 0 w 4378036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036" h="2590800">
                <a:moveTo>
                  <a:pt x="4378036" y="2590800"/>
                </a:moveTo>
                <a:lnTo>
                  <a:pt x="4073236" y="1814945"/>
                </a:lnTo>
                <a:lnTo>
                  <a:pt x="3879272" y="983672"/>
                </a:lnTo>
                <a:lnTo>
                  <a:pt x="2479963" y="831272"/>
                </a:lnTo>
                <a:lnTo>
                  <a:pt x="692727" y="318654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5426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3573" y="33922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81600" y="2133600"/>
            <a:ext cx="3657600" cy="125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Which learner is better?</a:t>
            </a:r>
          </a:p>
        </p:txBody>
      </p:sp>
    </p:spTree>
    <p:extLst>
      <p:ext uri="{BB962C8B-B14F-4D97-AF65-F5344CB8AC3E}">
        <p14:creationId xmlns:p14="http://schemas.microsoft.com/office/powerpoint/2010/main" val="669356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Area Under Curve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AUC-PR: measure the area under the precision-recall curve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49773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84764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6409" y="3020291"/>
            <a:ext cx="0" cy="3288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11236" y="3061855"/>
            <a:ext cx="0" cy="32468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1400" y="3117273"/>
            <a:ext cx="0" cy="3191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3045" y="3200400"/>
            <a:ext cx="0" cy="31083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7872" y="3255818"/>
            <a:ext cx="0" cy="3052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8036" y="3352800"/>
            <a:ext cx="0" cy="29559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46609" y="3477491"/>
            <a:ext cx="0" cy="28312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11436" y="3643745"/>
            <a:ext cx="0" cy="26649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142509"/>
            <a:ext cx="0" cy="21662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84809" y="4544291"/>
            <a:ext cx="0" cy="1764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49636" y="4682836"/>
            <a:ext cx="0" cy="16258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4973782"/>
            <a:ext cx="0" cy="13349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3036" y="5541818"/>
            <a:ext cx="0" cy="766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53200" y="5805055"/>
            <a:ext cx="0" cy="5036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96073" y="497378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AUC=0.68</a:t>
            </a:r>
          </a:p>
        </p:txBody>
      </p:sp>
    </p:spTree>
    <p:extLst>
      <p:ext uri="{BB962C8B-B14F-4D97-AF65-F5344CB8AC3E}">
        <p14:creationId xmlns:p14="http://schemas.microsoft.com/office/powerpoint/2010/main" val="320982033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single number that measures “overall” performance across multiple thresholds</a:t>
            </a:r>
          </a:p>
          <a:p>
            <a:pPr lvl="1"/>
            <a:r>
              <a:rPr lang="en-US" dirty="0"/>
              <a:t>Useful for comparing many learners</a:t>
            </a:r>
          </a:p>
          <a:p>
            <a:pPr lvl="1"/>
            <a:r>
              <a:rPr lang="en-US" dirty="0"/>
              <a:t>“Smears out” PR curve</a:t>
            </a:r>
          </a:p>
          <a:p>
            <a:r>
              <a:rPr lang="en-US" dirty="0"/>
              <a:t>Note training / testing set dependence</a:t>
            </a:r>
          </a:p>
        </p:txBody>
      </p:sp>
    </p:spTree>
    <p:extLst>
      <p:ext uri="{BB962C8B-B14F-4D97-AF65-F5344CB8AC3E}">
        <p14:creationId xmlns:p14="http://schemas.microsoft.com/office/powerpoint/2010/main" val="61560498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838200"/>
          </a:xfrm>
        </p:spPr>
        <p:txBody>
          <a:bodyPr/>
          <a:lstStyle/>
          <a:p>
            <a:r>
              <a:rPr lang="en-US" sz="2800"/>
              <a:t>How well does it work?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marL="0" indent="0"/>
            <a:r>
              <a:rPr lang="en-US" dirty="0"/>
              <a:t>Many case studies have shown that decision trees are at least as accurate as human experts. </a:t>
            </a:r>
          </a:p>
          <a:p>
            <a:pPr marL="338138" lvl="1" indent="-223838"/>
            <a:r>
              <a:rPr lang="en-US" sz="2400" dirty="0"/>
              <a:t>A study for </a:t>
            </a:r>
            <a:r>
              <a:rPr lang="en-US" sz="2400" dirty="0">
                <a:solidFill>
                  <a:srgbClr val="FF0000"/>
                </a:solidFill>
              </a:rPr>
              <a:t>diagnosing breast cancer</a:t>
            </a:r>
            <a:r>
              <a:rPr lang="en-US" sz="2400" dirty="0"/>
              <a:t> had </a:t>
            </a:r>
            <a:r>
              <a:rPr lang="en-US" sz="2400" dirty="0">
                <a:solidFill>
                  <a:srgbClr val="FF0000"/>
                </a:solidFill>
              </a:rPr>
              <a:t>humans</a:t>
            </a:r>
            <a:r>
              <a:rPr lang="en-US" sz="2400" dirty="0"/>
              <a:t> correctly classifying the examples </a:t>
            </a:r>
            <a:r>
              <a:rPr lang="en-US" sz="2400" dirty="0">
                <a:solidFill>
                  <a:srgbClr val="FF0000"/>
                </a:solidFill>
              </a:rPr>
              <a:t>65%</a:t>
            </a:r>
            <a:r>
              <a:rPr lang="en-US" sz="2400" dirty="0"/>
              <a:t> of the time, and the </a:t>
            </a:r>
            <a:r>
              <a:rPr lang="en-US" sz="2400" dirty="0">
                <a:solidFill>
                  <a:srgbClr val="FF0000"/>
                </a:solidFill>
              </a:rPr>
              <a:t>decision tree</a:t>
            </a:r>
            <a:r>
              <a:rPr lang="en-US" sz="2400" dirty="0"/>
              <a:t> classified </a:t>
            </a:r>
            <a:r>
              <a:rPr lang="en-US" sz="2400" dirty="0">
                <a:solidFill>
                  <a:srgbClr val="FF0000"/>
                </a:solidFill>
              </a:rPr>
              <a:t>72%</a:t>
            </a:r>
            <a:r>
              <a:rPr lang="en-US" sz="2400" dirty="0"/>
              <a:t> correct.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British Petroleum</a:t>
            </a:r>
            <a:r>
              <a:rPr lang="en-US" sz="2400" dirty="0"/>
              <a:t> designed a </a:t>
            </a:r>
            <a:r>
              <a:rPr lang="en-US" sz="2400" dirty="0">
                <a:solidFill>
                  <a:srgbClr val="FF0000"/>
                </a:solidFill>
              </a:rPr>
              <a:t>decision tree for gas-oil separation for offshore oil platforms</a:t>
            </a:r>
            <a:r>
              <a:rPr lang="en-US" sz="2400" dirty="0"/>
              <a:t> that  replaced an earlier  rule-based expert system.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Cessna</a:t>
            </a:r>
            <a:r>
              <a:rPr lang="en-US" sz="2400" dirty="0"/>
              <a:t> designed an </a:t>
            </a:r>
            <a:r>
              <a:rPr lang="en-US" sz="2400" dirty="0">
                <a:solidFill>
                  <a:srgbClr val="FF0000"/>
                </a:solidFill>
              </a:rPr>
              <a:t>airplane flight controller</a:t>
            </a:r>
            <a:r>
              <a:rPr lang="en-US" sz="2400" dirty="0"/>
              <a:t> using </a:t>
            </a:r>
            <a:r>
              <a:rPr lang="en-US" sz="2400" dirty="0">
                <a:solidFill>
                  <a:srgbClr val="FF0000"/>
                </a:solidFill>
              </a:rPr>
              <a:t>90,000 examples and 20 attributes</a:t>
            </a:r>
            <a:r>
              <a:rPr lang="en-US" sz="2400" dirty="0"/>
              <a:t> per example.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4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114800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</a:rPr>
              <a:t>Decision tree learning</a:t>
            </a:r>
            <a:r>
              <a:rPr lang="en-US" b="1" dirty="0"/>
              <a:t> is a particular case of 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</a:t>
            </a:r>
          </a:p>
          <a:p>
            <a:endParaRPr lang="en-US" b="1" dirty="0"/>
          </a:p>
          <a:p>
            <a:r>
              <a:rPr lang="en-US" b="1" dirty="0"/>
              <a:t>For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the aim is to find a </a:t>
            </a:r>
            <a:r>
              <a:rPr lang="en-US" b="1" dirty="0">
                <a:solidFill>
                  <a:schemeClr val="accent2"/>
                </a:solidFill>
              </a:rPr>
              <a:t>simple hypothesis approximately consistent with training examples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/>
          </a:p>
          <a:p>
            <a:r>
              <a:rPr lang="en-US" b="1" dirty="0"/>
              <a:t>Decision tree learning using </a:t>
            </a:r>
            <a:r>
              <a:rPr lang="en-US" b="1" dirty="0">
                <a:solidFill>
                  <a:schemeClr val="accent2"/>
                </a:solidFill>
              </a:rPr>
              <a:t>information gain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Learning performance = </a:t>
            </a:r>
            <a:r>
              <a:rPr lang="en-US" b="1" dirty="0">
                <a:solidFill>
                  <a:schemeClr val="accent2"/>
                </a:solidFill>
              </a:rPr>
              <a:t>prediction accuracy measured on test set</a:t>
            </a:r>
          </a:p>
        </p:txBody>
      </p:sp>
    </p:spTree>
    <p:extLst>
      <p:ext uri="{BB962C8B-B14F-4D97-AF65-F5344CB8AC3E}">
        <p14:creationId xmlns:p14="http://schemas.microsoft.com/office/powerpoint/2010/main" val="1762411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Extensions of the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Decision Tree Learning Algorithm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(Briefly)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Noisy data </a:t>
            </a:r>
          </a:p>
          <a:p>
            <a:r>
              <a:rPr lang="en-US" b="1" dirty="0" err="1">
                <a:solidFill>
                  <a:schemeClr val="accent2"/>
                </a:solidFill>
              </a:rPr>
              <a:t>Overfitting</a:t>
            </a:r>
            <a:r>
              <a:rPr lang="en-US" b="1" dirty="0">
                <a:solidFill>
                  <a:schemeClr val="accent2"/>
                </a:solidFill>
              </a:rPr>
              <a:t> and Model Selection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Cross Validation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Missing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Using gain ratios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Real-valued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Generation of rules and pruning</a:t>
            </a:r>
          </a:p>
        </p:txBody>
      </p:sp>
    </p:spTree>
    <p:extLst>
      <p:ext uri="{BB962C8B-B14F-4D97-AF65-F5344CB8AC3E}">
        <p14:creationId xmlns:p14="http://schemas.microsoft.com/office/powerpoint/2010/main" val="4164040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Noisy data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10200"/>
          </a:xfrm>
        </p:spPr>
        <p:txBody>
          <a:bodyPr/>
          <a:lstStyle/>
          <a:p>
            <a:pPr marL="230188" indent="-230188"/>
            <a:r>
              <a:rPr lang="en-US" dirty="0"/>
              <a:t>Many kinds of "noise" that could occur in the examples:</a:t>
            </a:r>
          </a:p>
          <a:p>
            <a:pPr marL="230188" indent="-230188"/>
            <a:endParaRPr lang="en-US" dirty="0"/>
          </a:p>
          <a:p>
            <a:pPr marL="568325" lvl="1" indent="-223838"/>
            <a:r>
              <a:rPr lang="en-US" dirty="0"/>
              <a:t>Two examples have </a:t>
            </a:r>
            <a:r>
              <a:rPr lang="en-US" dirty="0">
                <a:solidFill>
                  <a:schemeClr val="accent2"/>
                </a:solidFill>
              </a:rPr>
              <a:t>same attribute/value pairs, but different classifications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majority classification</a:t>
            </a:r>
            <a:r>
              <a:rPr lang="en-US" dirty="0">
                <a:sym typeface="Wingdings" charset="0"/>
              </a:rPr>
              <a:t> for the examples corresponding to the node 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deterministic hypothesis.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estimated probabilities of each classification</a:t>
            </a:r>
            <a:r>
              <a:rPr lang="en-US" dirty="0">
                <a:sym typeface="Wingdings" charset="0"/>
              </a:rPr>
              <a:t> using the relative frequency (if considering stochastic hypotheses)</a:t>
            </a:r>
          </a:p>
          <a:p>
            <a:pPr marL="976313" lvl="2" indent="-233363">
              <a:buFontTx/>
              <a:buNone/>
            </a:pPr>
            <a:endParaRPr lang="en-US" dirty="0"/>
          </a:p>
          <a:p>
            <a:pPr marL="568325" lvl="1" indent="-223838"/>
            <a:r>
              <a:rPr lang="en-US" dirty="0"/>
              <a:t>Some values of </a:t>
            </a:r>
            <a:r>
              <a:rPr lang="en-US" dirty="0">
                <a:solidFill>
                  <a:schemeClr val="accent2"/>
                </a:solidFill>
              </a:rPr>
              <a:t>attributes are incorrect</a:t>
            </a:r>
            <a:r>
              <a:rPr lang="en-US" dirty="0"/>
              <a:t> because of errors in the data acquisition process or the preprocessing phase </a:t>
            </a:r>
          </a:p>
          <a:p>
            <a:pPr marL="568325" lvl="1" indent="-223838"/>
            <a:endParaRPr lang="en-US" dirty="0"/>
          </a:p>
          <a:p>
            <a:pPr marL="568325" lvl="1" indent="-223838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classification is wrong</a:t>
            </a:r>
            <a:r>
              <a:rPr lang="en-US" dirty="0"/>
              <a:t> (e.g., + instead of -) because of some error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5715000"/>
            <a:ext cx="5709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One important reason why you don’t want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” your learned model.</a:t>
            </a:r>
          </a:p>
        </p:txBody>
      </p:sp>
    </p:spTree>
    <p:extLst>
      <p:ext uri="{BB962C8B-B14F-4D97-AF65-F5344CB8AC3E}">
        <p14:creationId xmlns:p14="http://schemas.microsoft.com/office/powerpoint/2010/main" val="20595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58470" name="Rectangle 6"/>
          <p:cNvSpPr>
            <a:spLocks noChangeArrowheads="1"/>
          </p:cNvSpPr>
          <p:nvPr/>
        </p:nvSpPr>
        <p:spPr bwMode="auto">
          <a:xfrm>
            <a:off x="762000" y="914400"/>
            <a:ext cx="80010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Ex.: Problem of trying to predict the roll of a die. The experiment data include: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Day of the week; (2) Month of the week; (3) Color of the die;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DTL may find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 hypothesis that fits the data but with irrelevant attributes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8472" name="Rectangle 8"/>
          <p:cNvSpPr>
            <a:spLocks noChangeArrowheads="1"/>
          </p:cNvSpPr>
          <p:nvPr/>
        </p:nvSpPr>
        <p:spPr bwMode="auto">
          <a:xfrm>
            <a:off x="457200" y="34290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Some attributes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irrelevant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the decision-making process, e.g., color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of a die 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irrelevant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to its outcome but they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used to differentiate 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8473" name="Text Box 9"/>
          <p:cNvSpPr txBox="1">
            <a:spLocks noChangeArrowheads="1"/>
          </p:cNvSpPr>
          <p:nvPr/>
        </p:nvSpPr>
        <p:spPr bwMode="auto">
          <a:xfrm>
            <a:off x="1833498" y="4724400"/>
            <a:ext cx="5577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means fitting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set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too well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performance on the test set degrades.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715000"/>
            <a:ext cx="557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risk: Using restaurant name. </a:t>
            </a:r>
          </a:p>
        </p:txBody>
      </p:sp>
    </p:spTree>
    <p:extLst>
      <p:ext uri="{BB962C8B-B14F-4D97-AF65-F5344CB8AC3E}">
        <p14:creationId xmlns:p14="http://schemas.microsoft.com/office/powerpoint/2010/main" val="2100077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2" grpId="0"/>
      <p:bldP spid="958473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82000" cy="5410200"/>
          </a:xfrm>
        </p:spPr>
        <p:txBody>
          <a:bodyPr/>
          <a:lstStyle/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If the  hypothesis space has </a:t>
            </a:r>
            <a:r>
              <a:rPr lang="en-US" dirty="0">
                <a:solidFill>
                  <a:schemeClr val="accent2"/>
                </a:solidFill>
              </a:rPr>
              <a:t>many dimensions</a:t>
            </a:r>
            <a:r>
              <a:rPr lang="en-US" dirty="0"/>
              <a:t> because of </a:t>
            </a:r>
            <a:r>
              <a:rPr lang="en-US" dirty="0">
                <a:solidFill>
                  <a:schemeClr val="accent2"/>
                </a:solidFill>
              </a:rPr>
              <a:t>a large number of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attributes</a:t>
            </a:r>
            <a:r>
              <a:rPr lang="en-US" dirty="0"/>
              <a:t>, we may find </a:t>
            </a:r>
            <a:r>
              <a:rPr lang="en-US" b="1" dirty="0">
                <a:solidFill>
                  <a:schemeClr val="accent2"/>
                </a:solidFill>
              </a:rPr>
              <a:t>meaningless regularity</a:t>
            </a:r>
            <a:r>
              <a:rPr lang="en-US" dirty="0"/>
              <a:t> in the data that </a:t>
            </a:r>
            <a:r>
              <a:rPr lang="en-US" dirty="0">
                <a:solidFill>
                  <a:schemeClr val="accent2"/>
                </a:solidFill>
              </a:rPr>
              <a:t>is irrelevant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to the true, important, distinguishing features. </a:t>
            </a:r>
            <a:endParaRPr lang="en-US" b="1" dirty="0">
              <a:solidFill>
                <a:schemeClr val="accent2"/>
              </a:solidFill>
            </a:endParaRPr>
          </a:p>
          <a:p>
            <a:pPr marL="568325" lvl="1" indent="-223838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976313" lvl="2" indent="-233363"/>
            <a:r>
              <a:rPr lang="en-US" b="1" dirty="0"/>
              <a:t>Fix by </a:t>
            </a:r>
            <a:r>
              <a:rPr lang="en-US" b="1" dirty="0">
                <a:solidFill>
                  <a:schemeClr val="accent2"/>
                </a:solidFill>
              </a:rPr>
              <a:t>pruning to lower # nodes</a:t>
            </a:r>
            <a:r>
              <a:rPr lang="en-US" b="1" dirty="0"/>
              <a:t> in the decision tree</a:t>
            </a:r>
            <a:r>
              <a:rPr lang="en-US" dirty="0"/>
              <a:t> </a:t>
            </a:r>
            <a:r>
              <a:rPr lang="en-US" b="1" dirty="0">
                <a:solidFill>
                  <a:srgbClr val="3333CC"/>
                </a:solidFill>
              </a:rPr>
              <a:t>or put a</a:t>
            </a:r>
          </a:p>
          <a:p>
            <a:pPr marL="742950" lvl="2" indent="0">
              <a:buNone/>
            </a:pPr>
            <a:r>
              <a:rPr lang="en-US" b="1" dirty="0">
                <a:solidFill>
                  <a:srgbClr val="3333CC"/>
                </a:solidFill>
              </a:rPr>
              <a:t>    limit on number of nodes created.</a:t>
            </a:r>
          </a:p>
          <a:p>
            <a:pPr marL="976313" lvl="2" indent="-233363"/>
            <a:endParaRPr lang="en-US" dirty="0"/>
          </a:p>
          <a:p>
            <a:pPr marL="976313" lvl="2" indent="-233363"/>
            <a:r>
              <a:rPr lang="en-US" b="1" dirty="0"/>
              <a:t>For example, if </a:t>
            </a:r>
            <a:r>
              <a:rPr lang="en-US" b="1" dirty="0">
                <a:solidFill>
                  <a:schemeClr val="accent2"/>
                </a:solidFill>
              </a:rPr>
              <a:t>Gain</a:t>
            </a:r>
            <a:r>
              <a:rPr lang="en-US" b="1" dirty="0"/>
              <a:t> of the </a:t>
            </a:r>
            <a:r>
              <a:rPr lang="en-US" b="1" dirty="0">
                <a:solidFill>
                  <a:schemeClr val="accent2"/>
                </a:solidFill>
              </a:rPr>
              <a:t>best attribute</a:t>
            </a:r>
            <a:r>
              <a:rPr lang="en-US" b="1" dirty="0"/>
              <a:t> at a node is </a:t>
            </a:r>
            <a:r>
              <a:rPr lang="en-US" b="1" dirty="0">
                <a:solidFill>
                  <a:schemeClr val="accent2"/>
                </a:solidFill>
              </a:rPr>
              <a:t>below a threshold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b="1" dirty="0"/>
              <a:t> and make </a:t>
            </a:r>
            <a:r>
              <a:rPr lang="en-US" b="1" dirty="0">
                <a:solidFill>
                  <a:schemeClr val="accent2"/>
                </a:solidFill>
              </a:rPr>
              <a:t>this node a leaf</a:t>
            </a:r>
            <a:r>
              <a:rPr lang="en-US" b="1" dirty="0"/>
              <a:t> rather than generating children no</a:t>
            </a:r>
            <a:r>
              <a:rPr lang="en-US" dirty="0"/>
              <a:t>des. </a:t>
            </a:r>
          </a:p>
        </p:txBody>
      </p:sp>
      <p:sp>
        <p:nvSpPr>
          <p:cNvPr id="783365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7559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is a key problem in learning. There are formal results on the number of examples needed to properly train an hypothesis of a certain complexity (“number of parameters” or # nodes in DT). The more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params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the more data is needed. We’ll see some of this in our discussion of PAC learning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0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467600" cy="10668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82000" cy="4114800"/>
          </a:xfrm>
        </p:spPr>
        <p:txBody>
          <a:bodyPr/>
          <a:lstStyle/>
          <a:p>
            <a:r>
              <a:rPr lang="en-US" sz="2400" b="1" dirty="0"/>
              <a:t>Let</a:t>
            </a:r>
            <a:r>
              <a:rPr lang="en-US" sz="2400" b="1" dirty="0">
                <a:latin typeface="Arial"/>
              </a:rPr>
              <a:t>’</a:t>
            </a:r>
            <a:r>
              <a:rPr lang="en-US" sz="2400" b="1" dirty="0"/>
              <a:t>s consider </a:t>
            </a:r>
            <a:r>
              <a:rPr lang="en-US" sz="2400" b="1" dirty="0">
                <a:solidFill>
                  <a:schemeClr val="accent2"/>
                </a:solidFill>
              </a:rPr>
              <a:t>D</a:t>
            </a:r>
            <a:r>
              <a:rPr lang="en-US" sz="2400" b="1" dirty="0"/>
              <a:t>, the entire </a:t>
            </a:r>
            <a:r>
              <a:rPr lang="en-US" sz="2400" b="1" dirty="0">
                <a:solidFill>
                  <a:schemeClr val="accent2"/>
                </a:solidFill>
              </a:rPr>
              <a:t>distribution of data,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2"/>
                </a:solidFill>
              </a:rPr>
              <a:t>training set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Hypothesis h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</a:t>
            </a:r>
            <a:r>
              <a:rPr lang="en-US" sz="2400" b="1" dirty="0" err="1"/>
              <a:t>overfits</a:t>
            </a:r>
            <a:r>
              <a:rPr lang="en-US" sz="2400" b="1" dirty="0"/>
              <a:t> D if</a:t>
            </a:r>
          </a:p>
          <a:p>
            <a:pPr marL="457200" lvl="1" indent="0">
              <a:buNone/>
            </a:pPr>
            <a:r>
              <a:rPr lang="en-US" sz="2400" b="1" dirty="0">
                <a:sym typeface="Symbol" charset="0"/>
              </a:rPr>
              <a:t> </a:t>
            </a:r>
            <a:r>
              <a:rPr lang="en-US" sz="2400" b="1" dirty="0"/>
              <a:t>h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>
                <a:sym typeface="Symbol" charset="0"/>
              </a:rPr>
              <a:t> h</a:t>
            </a:r>
            <a:r>
              <a:rPr lang="en-US" sz="2400" b="1" dirty="0"/>
              <a:t>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such that</a:t>
            </a:r>
            <a:endParaRPr lang="en-US" sz="2800" b="1" dirty="0"/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(h) &lt;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 but </a:t>
            </a:r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(h) &gt;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</a:t>
            </a:r>
            <a:r>
              <a:rPr lang="en-US" dirty="0"/>
              <a:t> 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dirty="0"/>
              <a:t>Note: estimate error on full distribution by using test data set.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3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3489158" cy="4973321"/>
          </a:xfrm>
        </p:spPr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+1/2):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(+4,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544323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2" y="2619876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91" y="4289256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053606" y="3472598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4005861" y="3140923"/>
            <a:ext cx="1052688" cy="38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058549" y="3527551"/>
            <a:ext cx="1157766" cy="394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2762" y="3574030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9F347-F3B0-5D4C-8938-984FB91D6F2A}"/>
              </a:ext>
            </a:extLst>
          </p:cNvPr>
          <p:cNvSpPr/>
          <p:nvPr/>
        </p:nvSpPr>
        <p:spPr>
          <a:xfrm>
            <a:off x="2549667" y="4245012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115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41148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is the arguably the most common pitfall 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machine learning.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Why?</a:t>
            </a:r>
          </a:p>
          <a:p>
            <a:endParaRPr lang="en-US" dirty="0"/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use as much data as possible to train on. (“Ignore test till end.” Test set too small.) Data “peeking” not noticed.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fit very complex hypothesis (e.g. large decision tree). In general, the larger the tree, the better the fit to the training data.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It’s hard to think of a better fit to the training data as a “worse”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result. Often difficult to fit training data well, so it seems that 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“a good fit to the training data means a good result.”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86" y="5410200"/>
            <a:ext cx="77105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Modern “savior:” Massive amounts of data to train on!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Somewhat characteristic of ML AI community vs. traditional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statistics community. Anecdote: Netflix competition.</a:t>
            </a:r>
          </a:p>
        </p:txBody>
      </p:sp>
    </p:spTree>
    <p:extLst>
      <p:ext uri="{BB962C8B-B14F-4D97-AF65-F5344CB8AC3E}">
        <p14:creationId xmlns:p14="http://schemas.microsoft.com/office/powerpoint/2010/main" val="3191655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1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09600"/>
            <a:ext cx="8573247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76200"/>
            <a:ext cx="426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Key figure in machine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105400"/>
            <a:ext cx="535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with larger and larger trees,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just do better and better on the training set!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1447800"/>
            <a:ext cx="2058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set tree size 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parameter in our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DT learning alg.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867400"/>
            <a:ext cx="619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note the performance on the validation set…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4572000"/>
            <a:ext cx="113644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Tree size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37142" y="2261143"/>
            <a:ext cx="132600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3733800"/>
            <a:ext cx="305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kicks in…</a:t>
            </a:r>
          </a:p>
        </p:txBody>
      </p:sp>
      <p:sp>
        <p:nvSpPr>
          <p:cNvPr id="10" name="Up Arrow 9"/>
          <p:cNvSpPr/>
          <p:nvPr/>
        </p:nvSpPr>
        <p:spPr>
          <a:xfrm rot="9758824">
            <a:off x="4731040" y="2392895"/>
            <a:ext cx="457200" cy="16472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1824335"/>
            <a:ext cx="22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Optimal tree size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495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(h) &lt;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but 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(h) &gt;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80931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105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Procedure for finding the optimal tree size is called “model selection.”</a:t>
            </a:r>
          </a:p>
          <a:p>
            <a:r>
              <a:rPr lang="en-US" b="1" dirty="0">
                <a:solidFill>
                  <a:srgbClr val="FF0000"/>
                </a:solidFill>
              </a:rPr>
              <a:t>See section 18.4.1 R&amp;N and Fig. 18.8.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To determine validation error for each tree size, use k-fold cross-validation. (Uses the data better than “holdout cross-validation.”)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Uses “all data - test set” --- k times splits that set into a training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set and a validation set.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After right decision tree size is found from the error rate curve on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validation data, train on all training data to get final decision tree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(of the right size).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Finally, evaluate tree on the test data (not used before) to get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true generalization error (to unseen examples).</a:t>
            </a:r>
          </a:p>
        </p:txBody>
      </p:sp>
    </p:spTree>
    <p:extLst>
      <p:ext uri="{BB962C8B-B14F-4D97-AF65-F5344CB8AC3E}">
        <p14:creationId xmlns:p14="http://schemas.microsoft.com/office/powerpoint/2010/main" val="17527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Cross Validation</a:t>
            </a:r>
          </a:p>
        </p:txBody>
      </p:sp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6705600" cy="2540000"/>
          </a:xfrm>
          <a:prstGeom prst="rect">
            <a:avLst/>
          </a:prstGeom>
          <a:noFill/>
          <a:ln w="9525">
            <a:solidFill>
              <a:srgbClr val="C29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CV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 data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alg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Divide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into k disjoint sets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{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…,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}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= 1..k 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Run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= S –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obtain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L(S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 =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Evaluate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err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5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 = 1/|S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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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x,y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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 charset="0"/>
                <a:ea typeface="ＭＳ Ｐゴシック" charset="0"/>
                <a:cs typeface="+mn-cs"/>
                <a:sym typeface="Symbol" charset="0"/>
              </a:rPr>
              <a:t>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S</a:t>
            </a:r>
            <a:r>
              <a:rPr kumimoji="0" lang="en-US" sz="2000" b="0" i="0" u="none" strike="noStrike" kern="1200" cap="none" spc="0" normalizeH="0" baseline="-5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I(h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(x)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Return Average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1/k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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err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5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</a:t>
            </a:r>
          </a:p>
        </p:txBody>
      </p:sp>
      <p:pic>
        <p:nvPicPr>
          <p:cNvPr id="83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895600" cy="49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2520" name="Rectangle 8"/>
          <p:cNvSpPr>
            <a:spLocks noChangeArrowheads="1"/>
          </p:cNvSpPr>
          <p:nvPr/>
        </p:nvSpPr>
        <p:spPr bwMode="auto">
          <a:xfrm>
            <a:off x="395723" y="990600"/>
            <a:ext cx="5928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method for estimating the accuracy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(or error) of a learner (using validation set).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2521" name="Text Box 9"/>
          <p:cNvSpPr txBox="1">
            <a:spLocks noChangeArrowheads="1"/>
          </p:cNvSpPr>
          <p:nvPr/>
        </p:nvSpPr>
        <p:spPr bwMode="auto">
          <a:xfrm>
            <a:off x="8382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755" y="152400"/>
            <a:ext cx="479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L is e.g. DT learner for “tree 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7 nodes” max.</a:t>
            </a:r>
          </a:p>
        </p:txBody>
      </p:sp>
    </p:spTree>
    <p:extLst>
      <p:ext uri="{BB962C8B-B14F-4D97-AF65-F5344CB8AC3E}">
        <p14:creationId xmlns:p14="http://schemas.microsoft.com/office/powerpoint/2010/main" val="4102809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819400"/>
            <a:ext cx="368300" cy="533400"/>
          </a:xfrm>
          <a:prstGeom prst="rect">
            <a:avLst/>
          </a:prstGeom>
        </p:spPr>
      </p:pic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Specific techniques for dealing with </a:t>
            </a:r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(Model selection provides general framework)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b="1" dirty="0">
                <a:solidFill>
                  <a:srgbClr val="3333CC"/>
                </a:solidFill>
              </a:rPr>
              <a:t>Decision tree pruning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 or grow only up to certain size.</a:t>
            </a: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	Prevent splitting on features that are not clearly relevant.</a:t>
            </a:r>
          </a:p>
          <a:p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     T</a:t>
            </a:r>
            <a:r>
              <a:rPr lang="en-US" dirty="0"/>
              <a:t>esting of relevance of features --- “does split provide new information”:</a:t>
            </a:r>
          </a:p>
          <a:p>
            <a:r>
              <a:rPr lang="en-US" dirty="0"/>
              <a:t>	statistical tests ---&gt; Section 18.3.5 R&amp;N 	           test.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rgbClr val="3333CC"/>
                </a:solidFill>
              </a:rPr>
              <a:t>)  Grow full tree, then post-prune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rule post-pruning</a:t>
            </a: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3) 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44196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MDL (minimal description length):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minimize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size(tree) + size(misclassifications(tree))</a:t>
            </a:r>
          </a:p>
        </p:txBody>
      </p:sp>
    </p:spTree>
    <p:extLst>
      <p:ext uri="{BB962C8B-B14F-4D97-AF65-F5344CB8AC3E}">
        <p14:creationId xmlns:p14="http://schemas.microsoft.com/office/powerpoint/2010/main" val="2918861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Converting Trees to Rules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Every decision tree corresponds to set of rules: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IF (Patrons = None)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chemeClr val="accent2"/>
                </a:solidFill>
              </a:rPr>
              <a:t>	THEN </a:t>
            </a:r>
            <a:r>
              <a:rPr lang="en-US" sz="1800" b="1" dirty="0" err="1">
                <a:solidFill>
                  <a:schemeClr val="accent2"/>
                </a:solidFill>
              </a:rPr>
              <a:t>WillWait</a:t>
            </a:r>
            <a:r>
              <a:rPr lang="en-US" sz="1800" b="1" dirty="0">
                <a:solidFill>
                  <a:schemeClr val="accent2"/>
                </a:solidFill>
              </a:rPr>
              <a:t> = No</a:t>
            </a:r>
            <a:br>
              <a:rPr lang="en-US" sz="1800" b="1" dirty="0">
                <a:solidFill>
                  <a:schemeClr val="accent2"/>
                </a:solidFill>
              </a:rPr>
            </a:br>
            <a:endParaRPr lang="en-US" sz="18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IF (Patrons = Full)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 (Hungry = No)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&amp;(Type = French)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	THEN </a:t>
            </a:r>
            <a:r>
              <a:rPr lang="en-US" sz="1800" b="1" dirty="0" err="1">
                <a:solidFill>
                  <a:srgbClr val="3333CC"/>
                </a:solidFill>
              </a:rPr>
              <a:t>WillWait</a:t>
            </a:r>
            <a:r>
              <a:rPr lang="en-US" sz="1800" b="1" dirty="0">
                <a:solidFill>
                  <a:srgbClr val="3333CC"/>
                </a:solidFill>
              </a:rPr>
              <a:t> = Yes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...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	</a:t>
            </a:r>
            <a:r>
              <a:rPr lang="en-US" sz="1600" dirty="0"/>
              <a:t> </a:t>
            </a:r>
          </a:p>
        </p:txBody>
      </p:sp>
      <p:pic>
        <p:nvPicPr>
          <p:cNvPr id="836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8862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4368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2800" dirty="0"/>
              <a:t>Fighting </a:t>
            </a:r>
            <a:r>
              <a:rPr lang="en-US" sz="2800" dirty="0" err="1"/>
              <a:t>Overfitting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Using Rule Post-Pruning </a:t>
            </a:r>
          </a:p>
        </p:txBody>
      </p:sp>
      <p:pic>
        <p:nvPicPr>
          <p:cNvPr id="898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858000" cy="352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2066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13" y="1567500"/>
            <a:ext cx="8026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659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133600"/>
            <a:ext cx="7594600" cy="2552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609600"/>
            <a:ext cx="190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Logical aside</a:t>
            </a:r>
          </a:p>
        </p:txBody>
      </p:sp>
    </p:spTree>
    <p:extLst>
      <p:ext uri="{BB962C8B-B14F-4D97-AF65-F5344CB8AC3E}">
        <p14:creationId xmlns:p14="http://schemas.microsoft.com/office/powerpoint/2010/main" val="238862789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90600"/>
            <a:ext cx="8877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24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3378723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38" y="2074956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31" y="4156450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87" y="4686348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650" y="2041290"/>
            <a:ext cx="76327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762000"/>
            <a:ext cx="248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End logical aside</a:t>
            </a:r>
          </a:p>
        </p:txBody>
      </p:sp>
    </p:spTree>
    <p:extLst>
      <p:ext uri="{BB962C8B-B14F-4D97-AF65-F5344CB8AC3E}">
        <p14:creationId xmlns:p14="http://schemas.microsoft.com/office/powerpoint/2010/main" val="55190785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</a:t>
            </a:r>
            <a:br>
              <a:rPr lang="en-US"/>
            </a:br>
            <a:r>
              <a:rPr lang="en-US"/>
              <a:t>When to use Decision Trees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Instances presented as </a:t>
            </a:r>
            <a:r>
              <a:rPr lang="en-US" dirty="0">
                <a:solidFill>
                  <a:schemeClr val="accent2"/>
                </a:solidFill>
              </a:rPr>
              <a:t>attribute-value pairs</a:t>
            </a:r>
          </a:p>
          <a:p>
            <a:r>
              <a:rPr lang="en-US" dirty="0"/>
              <a:t>Method of approximating discrete-valued functions</a:t>
            </a:r>
          </a:p>
          <a:p>
            <a:r>
              <a:rPr lang="en-US" dirty="0"/>
              <a:t>	Target function has discrete values: </a:t>
            </a:r>
            <a:r>
              <a:rPr lang="en-US" dirty="0">
                <a:solidFill>
                  <a:schemeClr val="accent2"/>
                </a:solidFill>
              </a:rPr>
              <a:t>classification problems</a:t>
            </a:r>
          </a:p>
          <a:p>
            <a:endParaRPr lang="en-US" dirty="0"/>
          </a:p>
          <a:p>
            <a:r>
              <a:rPr lang="en-US" dirty="0"/>
              <a:t>Robust to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:</a:t>
            </a:r>
          </a:p>
          <a:p>
            <a:r>
              <a:rPr lang="en-US" dirty="0"/>
              <a:t>	Training data may contain </a:t>
            </a:r>
          </a:p>
          <a:p>
            <a:pPr lvl="1"/>
            <a:r>
              <a:rPr lang="en-US" dirty="0"/>
              <a:t>errors</a:t>
            </a:r>
          </a:p>
          <a:p>
            <a:pPr lvl="1"/>
            <a:r>
              <a:rPr lang="en-US" dirty="0"/>
              <a:t>missing attribute values</a:t>
            </a:r>
          </a:p>
          <a:p>
            <a:r>
              <a:rPr lang="en-US" dirty="0"/>
              <a:t>Typical bias: prefer smaller trees </a:t>
            </a:r>
            <a:r>
              <a:rPr lang="en-US" dirty="0">
                <a:solidFill>
                  <a:schemeClr val="accent2"/>
                </a:solidFill>
              </a:rPr>
              <a:t>(Ockham's razor )</a:t>
            </a: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1600200" y="57150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Widely used, practical and easy to interpret results</a:t>
            </a:r>
          </a:p>
        </p:txBody>
      </p:sp>
    </p:spTree>
    <p:extLst>
      <p:ext uri="{BB962C8B-B14F-4D97-AF65-F5344CB8AC3E}">
        <p14:creationId xmlns:p14="http://schemas.microsoft.com/office/powerpoint/2010/main" val="40871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Inducing decision trees is one of the </a:t>
            </a:r>
            <a:r>
              <a:rPr lang="en-US" dirty="0">
                <a:solidFill>
                  <a:schemeClr val="accent2"/>
                </a:solidFill>
              </a:rPr>
              <a:t>most widely used learning methods in practice </a:t>
            </a:r>
          </a:p>
          <a:p>
            <a:pPr>
              <a:lnSpc>
                <a:spcPct val="90000"/>
              </a:lnSpc>
            </a:pPr>
            <a:r>
              <a:rPr lang="en-US" dirty="0"/>
              <a:t>Can </a:t>
            </a:r>
            <a:r>
              <a:rPr lang="en-US" dirty="0">
                <a:solidFill>
                  <a:schemeClr val="accent2"/>
                </a:solidFill>
              </a:rPr>
              <a:t>outperform human experts</a:t>
            </a:r>
            <a:r>
              <a:rPr lang="en-US" dirty="0"/>
              <a:t> in many problems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Strengths </a:t>
            </a:r>
            <a:r>
              <a:rPr lang="en-US" dirty="0"/>
              <a:t>include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Fast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simple to implement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human readable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can convert result to a set of easily </a:t>
            </a:r>
            <a:r>
              <a:rPr lang="en-US" dirty="0">
                <a:solidFill>
                  <a:schemeClr val="accent2"/>
                </a:solidFill>
              </a:rPr>
              <a:t>interpretable rules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empirically valid in many </a:t>
            </a:r>
            <a:r>
              <a:rPr lang="en-US" dirty="0">
                <a:solidFill>
                  <a:schemeClr val="accent2"/>
                </a:solidFill>
              </a:rPr>
              <a:t>commercial products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handles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Weaknesses </a:t>
            </a:r>
            <a:r>
              <a:rPr lang="en-US" dirty="0"/>
              <a:t>include: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"</a:t>
            </a:r>
            <a:r>
              <a:rPr lang="en-US" sz="1800" dirty="0" err="1"/>
              <a:t>Univariate</a:t>
            </a:r>
            <a:r>
              <a:rPr lang="en-US" sz="1800" dirty="0"/>
              <a:t>" splits/partitioning using only </a:t>
            </a:r>
            <a:r>
              <a:rPr lang="en-US" sz="1800" dirty="0">
                <a:solidFill>
                  <a:schemeClr val="accent2"/>
                </a:solidFill>
              </a:rPr>
              <a:t>one attribute at a time so limits types of possible trees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large decision trees may be hard to understand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requires </a:t>
            </a:r>
            <a:r>
              <a:rPr lang="en-US" sz="1800" dirty="0">
                <a:solidFill>
                  <a:schemeClr val="accent2"/>
                </a:solidFill>
              </a:rPr>
              <a:t>fixed-length feature vectors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non-incremental (i.e., </a:t>
            </a:r>
            <a:r>
              <a:rPr lang="en-US" sz="1800" dirty="0">
                <a:solidFill>
                  <a:schemeClr val="accent2"/>
                </a:solidFill>
              </a:rPr>
              <a:t>batch method)</a:t>
            </a: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743200"/>
            <a:ext cx="440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be a legal requirement! Why?</a:t>
            </a:r>
          </a:p>
        </p:txBody>
      </p:sp>
    </p:spTree>
    <p:extLst>
      <p:ext uri="{BB962C8B-B14F-4D97-AF65-F5344CB8AC3E}">
        <p14:creationId xmlns:p14="http://schemas.microsoft.com/office/powerpoint/2010/main" val="532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Decision Trees in </a:t>
            </a:r>
            <a:r>
              <a:rPr lang="en-US" dirty="0" err="1"/>
              <a:t>Scikit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0329"/>
            <a:ext cx="7620000" cy="753036"/>
          </a:xfrm>
        </p:spPr>
        <p:txBody>
          <a:bodyPr/>
          <a:lstStyle/>
          <a:p>
            <a:r>
              <a:rPr lang="en-US" dirty="0"/>
              <a:t>Trains a decision tree using default parameters (attribute chosen to split on either Gini or entropy, no max depth, </a:t>
            </a:r>
            <a:r>
              <a:rPr lang="en-US" dirty="0" err="1"/>
              <a:t>etc</a:t>
            </a:r>
            <a:r>
              <a:rPr lang="en-US" dirty="0"/>
              <a:t>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1560176"/>
            <a:ext cx="8245475" cy="22408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sklearn.datasets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load_iris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tree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Load a common dataset, fit a decision tree to 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load_iris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tree.DecisionTreeClassifier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iris.target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199" y="4769224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Predict most likely class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([[2., 2.]])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198" y="5576049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Predict PDF over classes (%training samples in leaf)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_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proba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([[2., 2.]])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89964"/>
          </a:xfrm>
        </p:spPr>
        <p:txBody>
          <a:bodyPr/>
          <a:lstStyle/>
          <a:p>
            <a:r>
              <a:rPr lang="en-US" dirty="0"/>
              <a:t>Visualizing a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860932"/>
            <a:ext cx="8245475" cy="23484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IPython.display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Image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tree.export_graphviz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out_file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=None,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feature_names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iris.feature_names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class_names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iris.target_names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filled=True, rounded=True)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graph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pydotplus.graph_from_dot_data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Image(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graph.create_png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3" y="3386060"/>
            <a:ext cx="6784227" cy="3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731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Original training dataset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  <a:sym typeface="Wingdings"/>
              </a:rPr>
              <a:t> (Z):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 Bootstrap samples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j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j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Class estimate or predicted value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39395" cy="1371600"/>
          </a:xfrm>
        </p:spPr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8780"/>
            <a:ext cx="7620000" cy="715964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&#10;\textwidth20.5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&#10;\begin{definition}&#10;The {\bf training error $\Err_{D_{train}}(h)$} on training data $D_{train}=((\x_1,\y_1),...,(\x_n,\y_n))$  of a hypothesis $h$ is $\Err_{D_{train}}(h)=\frac{1}{\n}\sum_{i=1}^{\n} \Delta(h(\x_i),\y_i)$.&#10;\end{definition}&#10;\vspace*{-0.3cm}&#10;&#10;\begin{definition}&#10;The {\bf test error $\Err_{D_{test}}(h)$} on test data $D_{test}=((\x_1,\y_1),...,(\x_k,\y_k))$  of a hypothesis $h$ is \newline $\Err_{D_{test}}(h)=\frac{1}{\n}\sum_{i=1}^{k} \Delta(h(\x_i),\y_i)$.&#10;\end{definition}&#10;\vspace*{-0.3cm}&#10;&#10;\begin{definition}&#10;The {\bf prediction/generalization/true error $\Err_P(h)$} of a hypothesis $h$ for a learning task $P(X,Y)$ is &#10;\begin{eqnarray*}&#10;\Err_P(h)=\sum_{\x \in X,\y \in Y} \Delta(h(\x),\y) P(X=\x,Y=y).&#10;\end{eqnarray*}&#10;\end{definition}&#10;\vspace*{-1.2cm}&#10;&#10;\begin{definition}&#10;The {\em zero/one-loss function $\Delta(a,b)$} returns $1$ if $a \not= b$ and $0$ otherwise.&#10;\end{definition}&#10;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661"/>
  <p:tag name="BOXHEIGHT" val="571"/>
  <p:tag name="BOXFONT" val="10"/>
  <p:tag name="BOXWRAP" val="False"/>
  <p:tag name="WORKAROUNDTRANSPARENCYBUG" val="False"/>
  <p:tag name="ALLOWFONTSUBSTITUTION" val="False"/>
  <p:tag name="BITMAPFORMAT" val="bmpmono"/>
  <p:tag name="ORIGWIDTH" val="582"/>
  <p:tag name="PICTUREFILESIZE" val="199126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16823</TotalTime>
  <Words>6999</Words>
  <Application>Microsoft Macintosh PowerPoint</Application>
  <PresentationFormat>On-screen Show (4:3)</PresentationFormat>
  <Paragraphs>1445</Paragraphs>
  <Slides>89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105" baseType="lpstr">
      <vt:lpstr>Arial</vt:lpstr>
      <vt:lpstr>Arial Black</vt:lpstr>
      <vt:lpstr>Calibri</vt:lpstr>
      <vt:lpstr>cmsy10</vt:lpstr>
      <vt:lpstr>Courier</vt:lpstr>
      <vt:lpstr>Monotype Corsiva</vt:lpstr>
      <vt:lpstr>Symbol</vt:lpstr>
      <vt:lpstr>Tahoma</vt:lpstr>
      <vt:lpstr>Times New Roman</vt:lpstr>
      <vt:lpstr>Essential</vt:lpstr>
      <vt:lpstr>Default Design</vt:lpstr>
      <vt:lpstr>1_Essential</vt:lpstr>
      <vt:lpstr>2_Essential</vt:lpstr>
      <vt:lpstr>Document</vt:lpstr>
      <vt:lpstr>Equation</vt:lpstr>
      <vt:lpstr>Photo Editor Photo</vt:lpstr>
      <vt:lpstr>Introduction to  Data Science</vt:lpstr>
      <vt:lpstr>Announcements</vt:lpstr>
      <vt:lpstr>PowerPoint Presentation</vt:lpstr>
      <vt:lpstr>The canonical Machine learning problem</vt:lpstr>
      <vt:lpstr>Gradient descent</vt:lpstr>
      <vt:lpstr>Gradient Descent</vt:lpstr>
      <vt:lpstr>Example</vt:lpstr>
      <vt:lpstr>Gradient Descent for OLS</vt:lpstr>
      <vt:lpstr>Gradient descent in Pure(-ish) python</vt:lpstr>
      <vt:lpstr>Big Picture of Learning   </vt:lpstr>
      <vt:lpstr>Decision Tree Learning</vt:lpstr>
      <vt:lpstr>PowerPoint Presentation</vt:lpstr>
      <vt:lpstr>PowerPoint Presentation</vt:lpstr>
      <vt:lpstr>PowerPoint Presentation</vt:lpstr>
      <vt:lpstr>Decision Tree</vt:lpstr>
      <vt:lpstr>Inductive Learning Example</vt:lpstr>
      <vt:lpstr>Decision Tree Example: “BigTip”</vt:lpstr>
      <vt:lpstr>Learning decision trees: An example</vt:lpstr>
      <vt:lpstr>Attribute-based representations</vt:lpstr>
      <vt:lpstr>Decision trees</vt:lpstr>
      <vt:lpstr>Expressiveness of Decision Trees</vt:lpstr>
      <vt:lpstr>Expressiveness</vt:lpstr>
      <vt:lpstr>Number of Distinct Decision Trees</vt:lpstr>
      <vt:lpstr>Hypothesis spaces</vt:lpstr>
      <vt:lpstr>Decision tree learning Algorithm </vt:lpstr>
      <vt:lpstr>Expressiveness: Boolean Function with 2 attributes     DTs        </vt:lpstr>
      <vt:lpstr>Expressiveness: 2 attribute     DTs        </vt:lpstr>
      <vt:lpstr> </vt:lpstr>
      <vt:lpstr> </vt:lpstr>
      <vt:lpstr>Basic DT Learning Algorithm</vt:lpstr>
      <vt:lpstr>Big Tip Example </vt:lpstr>
      <vt:lpstr>Top-Down Induction of Decision Tree: Big Tip Example </vt:lpstr>
      <vt:lpstr>Top-Down Induction  of DT (simplified)</vt:lpstr>
      <vt:lpstr>Picking the Best Attribute to Split </vt:lpstr>
      <vt:lpstr>Attribute-based representations</vt:lpstr>
      <vt:lpstr>Choosing an attribute: Information Gain</vt:lpstr>
      <vt:lpstr>Information Gain</vt:lpstr>
      <vt:lpstr>Information</vt:lpstr>
      <vt:lpstr>Information (or Entropy)</vt:lpstr>
      <vt:lpstr>Shape of Entropy Function</vt:lpstr>
      <vt:lpstr>Information or  Entropy</vt:lpstr>
      <vt:lpstr>Attribute-based representations</vt:lpstr>
      <vt:lpstr>Choosing an attribute: Information Gain</vt:lpstr>
      <vt:lpstr>Choosing an attribute: Information Gain</vt:lpstr>
      <vt:lpstr>Choosing an attribute: Information Gain</vt:lpstr>
      <vt:lpstr>Interpretations of gain</vt:lpstr>
      <vt:lpstr>Information gain</vt:lpstr>
      <vt:lpstr>Example contd.</vt:lpstr>
      <vt:lpstr>Inductive Bias</vt:lpstr>
      <vt:lpstr>PowerPoint Presentation</vt:lpstr>
      <vt:lpstr>Evaluation Methodology</vt:lpstr>
      <vt:lpstr>Peeking</vt:lpstr>
      <vt:lpstr>Test/Training Split</vt:lpstr>
      <vt:lpstr>Measuring Prediction Performance</vt:lpstr>
      <vt:lpstr>Performance Measures</vt:lpstr>
      <vt:lpstr>Learning Curve Graph</vt:lpstr>
      <vt:lpstr>Restaurant Example: Learning Curve </vt:lpstr>
      <vt:lpstr>Precision vs. Recall</vt:lpstr>
      <vt:lpstr>Precision-Recall curves</vt:lpstr>
      <vt:lpstr>Precision-Recall curves</vt:lpstr>
      <vt:lpstr>Area Under Curve</vt:lpstr>
      <vt:lpstr>AUC metrics</vt:lpstr>
      <vt:lpstr>How well does it work?</vt:lpstr>
      <vt:lpstr>Summary</vt:lpstr>
      <vt:lpstr>Extensions of the  Decision Tree Learning Algorithm (Briefly)</vt:lpstr>
      <vt:lpstr>Noisy data </vt:lpstr>
      <vt:lpstr>Overfitting  </vt:lpstr>
      <vt:lpstr>PowerPoint Presentation</vt:lpstr>
      <vt:lpstr>Overfitting</vt:lpstr>
      <vt:lpstr>PowerPoint Presentation</vt:lpstr>
      <vt:lpstr>PowerPoint Presentation</vt:lpstr>
      <vt:lpstr>PowerPoint Presentation</vt:lpstr>
      <vt:lpstr>Cross Validation</vt:lpstr>
      <vt:lpstr>Specific techniques for dealing with overfitting (Model selection provides general framework)</vt:lpstr>
      <vt:lpstr>Converting Trees to Rules</vt:lpstr>
      <vt:lpstr>Fighting Overfitting: Using Rule Post-Pruning </vt:lpstr>
      <vt:lpstr>PowerPoint Presentation</vt:lpstr>
      <vt:lpstr>PowerPoint Presentation</vt:lpstr>
      <vt:lpstr>PowerPoint Presentation</vt:lpstr>
      <vt:lpstr>PowerPoint Presentation</vt:lpstr>
      <vt:lpstr>Summary: When to use Decision Trees</vt:lpstr>
      <vt:lpstr>PowerPoint Presentation</vt:lpstr>
      <vt:lpstr>Decision Trees in Scikit</vt:lpstr>
      <vt:lpstr>Visualizing a decision tree</vt:lpstr>
      <vt:lpstr>Random Forests</vt:lpstr>
      <vt:lpstr>Bagging</vt:lpstr>
      <vt:lpstr>PowerPoint Presentation</vt:lpstr>
      <vt:lpstr>Random Attribute selection</vt:lpstr>
      <vt:lpstr>Random forests in scikit-learn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2020</cp:revision>
  <cp:lastPrinted>2019-09-11T18:15:05Z</cp:lastPrinted>
  <dcterms:created xsi:type="dcterms:W3CDTF">2013-03-05T15:39:19Z</dcterms:created>
  <dcterms:modified xsi:type="dcterms:W3CDTF">2020-11-11T16:37:34Z</dcterms:modified>
</cp:coreProperties>
</file>