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91"/>
  </p:notesMasterIdLst>
  <p:handoutMasterIdLst>
    <p:handoutMasterId r:id="rId92"/>
  </p:handoutMasterIdLst>
  <p:sldIdLst>
    <p:sldId id="256" r:id="rId2"/>
    <p:sldId id="423" r:id="rId3"/>
    <p:sldId id="665" r:id="rId4"/>
    <p:sldId id="561" r:id="rId5"/>
    <p:sldId id="617" r:id="rId6"/>
    <p:sldId id="619" r:id="rId7"/>
    <p:sldId id="620" r:id="rId8"/>
    <p:sldId id="618" r:id="rId9"/>
    <p:sldId id="621" r:id="rId10"/>
    <p:sldId id="622" r:id="rId11"/>
    <p:sldId id="624" r:id="rId12"/>
    <p:sldId id="623" r:id="rId13"/>
    <p:sldId id="625" r:id="rId14"/>
    <p:sldId id="627" r:id="rId15"/>
    <p:sldId id="629" r:id="rId16"/>
    <p:sldId id="661" r:id="rId17"/>
    <p:sldId id="292" r:id="rId18"/>
    <p:sldId id="293" r:id="rId19"/>
    <p:sldId id="298" r:id="rId20"/>
    <p:sldId id="300" r:id="rId21"/>
    <p:sldId id="294" r:id="rId22"/>
    <p:sldId id="435" r:id="rId23"/>
    <p:sldId id="295" r:id="rId24"/>
    <p:sldId id="313" r:id="rId25"/>
    <p:sldId id="436" r:id="rId26"/>
    <p:sldId id="299" r:id="rId27"/>
    <p:sldId id="301" r:id="rId28"/>
    <p:sldId id="296" r:id="rId29"/>
    <p:sldId id="626" r:id="rId30"/>
    <p:sldId id="628" r:id="rId31"/>
    <p:sldId id="630" r:id="rId32"/>
    <p:sldId id="631" r:id="rId33"/>
    <p:sldId id="632" r:id="rId34"/>
    <p:sldId id="633" r:id="rId35"/>
    <p:sldId id="634" r:id="rId36"/>
    <p:sldId id="641" r:id="rId37"/>
    <p:sldId id="642" r:id="rId38"/>
    <p:sldId id="643" r:id="rId39"/>
    <p:sldId id="667" r:id="rId40"/>
    <p:sldId id="668" r:id="rId41"/>
    <p:sldId id="669" r:id="rId42"/>
    <p:sldId id="670" r:id="rId43"/>
    <p:sldId id="671" r:id="rId44"/>
    <p:sldId id="635" r:id="rId45"/>
    <p:sldId id="644" r:id="rId46"/>
    <p:sldId id="636" r:id="rId47"/>
    <p:sldId id="426" r:id="rId48"/>
    <p:sldId id="427" r:id="rId49"/>
    <p:sldId id="429" r:id="rId50"/>
    <p:sldId id="649" r:id="rId51"/>
    <p:sldId id="650" r:id="rId52"/>
    <p:sldId id="651" r:id="rId53"/>
    <p:sldId id="652" r:id="rId54"/>
    <p:sldId id="653" r:id="rId55"/>
    <p:sldId id="654" r:id="rId56"/>
    <p:sldId id="672" r:id="rId57"/>
    <p:sldId id="662" r:id="rId58"/>
    <p:sldId id="597" r:id="rId59"/>
    <p:sldId id="663" r:id="rId60"/>
    <p:sldId id="664" r:id="rId61"/>
    <p:sldId id="673" r:id="rId62"/>
    <p:sldId id="674" r:id="rId63"/>
    <p:sldId id="675" r:id="rId64"/>
    <p:sldId id="676" r:id="rId65"/>
    <p:sldId id="677" r:id="rId66"/>
    <p:sldId id="678" r:id="rId67"/>
    <p:sldId id="666" r:id="rId68"/>
    <p:sldId id="679" r:id="rId69"/>
    <p:sldId id="682" r:id="rId70"/>
    <p:sldId id="683" r:id="rId71"/>
    <p:sldId id="684" r:id="rId72"/>
    <p:sldId id="640" r:id="rId73"/>
    <p:sldId id="687" r:id="rId74"/>
    <p:sldId id="430" r:id="rId75"/>
    <p:sldId id="431" r:id="rId76"/>
    <p:sldId id="437" r:id="rId77"/>
    <p:sldId id="432" r:id="rId78"/>
    <p:sldId id="439" r:id="rId79"/>
    <p:sldId id="440" r:id="rId80"/>
    <p:sldId id="441" r:id="rId81"/>
    <p:sldId id="688" r:id="rId82"/>
    <p:sldId id="314" r:id="rId83"/>
    <p:sldId id="315" r:id="rId84"/>
    <p:sldId id="316" r:id="rId85"/>
    <p:sldId id="317" r:id="rId86"/>
    <p:sldId id="318" r:id="rId87"/>
    <p:sldId id="320" r:id="rId88"/>
    <p:sldId id="321" r:id="rId89"/>
    <p:sldId id="324"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1270" autoAdjust="0"/>
  </p:normalViewPr>
  <p:slideViewPr>
    <p:cSldViewPr snapToGrid="0" snapToObjects="1">
      <p:cViewPr varScale="1">
        <p:scale>
          <a:sx n="87" d="100"/>
          <a:sy n="87" d="100"/>
        </p:scale>
        <p:origin x="1256" y="192"/>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image" Target="../media/image58.emf"/><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10/15/20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10/15/20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3591437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47</a:t>
            </a:fld>
            <a:endParaRPr lang="en-US"/>
          </a:p>
        </p:txBody>
      </p:sp>
    </p:spTree>
    <p:extLst>
      <p:ext uri="{BB962C8B-B14F-4D97-AF65-F5344CB8AC3E}">
        <p14:creationId xmlns:p14="http://schemas.microsoft.com/office/powerpoint/2010/main" val="386656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Morphology (from ResearchGate thread)</a:t>
            </a:r>
          </a:p>
          <a:p>
            <a:endParaRPr lang="en-US" dirty="0"/>
          </a:p>
          <a:p>
            <a:r>
              <a:rPr lang="en-US" sz="1200" b="0" i="0" kern="1200" dirty="0">
                <a:solidFill>
                  <a:schemeClr val="tx1"/>
                </a:solidFill>
                <a:effectLst/>
                <a:latin typeface="+mn-lt"/>
                <a:ea typeface="+mn-ea"/>
                <a:cs typeface="+mn-cs"/>
              </a:rPr>
              <a:t>dis-agree-</a:t>
            </a:r>
            <a:r>
              <a:rPr lang="en-US" sz="1200" b="0" i="0" kern="1200" dirty="0" err="1">
                <a:solidFill>
                  <a:schemeClr val="tx1"/>
                </a:solidFill>
                <a:effectLst/>
                <a:latin typeface="+mn-lt"/>
                <a:ea typeface="+mn-ea"/>
                <a:cs typeface="+mn-cs"/>
              </a:rPr>
              <a:t>ment</a:t>
            </a:r>
            <a:r>
              <a:rPr lang="en-US" sz="1200" b="0" i="0" kern="1200" dirty="0">
                <a:solidFill>
                  <a:schemeClr val="tx1"/>
                </a:solidFill>
                <a:effectLst/>
                <a:latin typeface="+mn-lt"/>
                <a:ea typeface="+mn-ea"/>
                <a:cs typeface="+mn-cs"/>
              </a:rPr>
              <a:t> is a noun, which is formed by means of the suffix -</a:t>
            </a:r>
            <a:r>
              <a:rPr lang="en-US" sz="1200" b="0" i="0" kern="1200" dirty="0" err="1">
                <a:solidFill>
                  <a:schemeClr val="tx1"/>
                </a:solidFill>
                <a:effectLst/>
                <a:latin typeface="+mn-lt"/>
                <a:ea typeface="+mn-ea"/>
                <a:cs typeface="+mn-cs"/>
              </a:rPr>
              <a:t>ment</a:t>
            </a:r>
            <a:r>
              <a:rPr lang="en-US" sz="1200" b="0" i="0" kern="1200" dirty="0">
                <a:solidFill>
                  <a:schemeClr val="tx1"/>
                </a:solidFill>
                <a:effectLst/>
                <a:latin typeface="+mn-lt"/>
                <a:ea typeface="+mn-ea"/>
                <a:cs typeface="+mn-cs"/>
              </a:rPr>
              <a:t> from the verb dis-agree, which itself is formed by means of the prefix dis- from the verb /agree/. Note that morphological derivations (nearly) always combine morphemes, which have a meaning and belong to some category. In this case, /agree/ is the only element that can freely occur - thus, /agree/ must be the core element or root. However, roots can be projected on stems, and stems can be projected on words without any specific marking. It is more important to analyze the steps of derivation according to the category and meaning of the parts than to classify the parts into arbitrary classes like roots or stems.</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48</a:t>
            </a:fld>
            <a:endParaRPr lang="en-US"/>
          </a:p>
        </p:txBody>
      </p:sp>
    </p:spTree>
    <p:extLst>
      <p:ext uri="{BB962C8B-B14F-4D97-AF65-F5344CB8AC3E}">
        <p14:creationId xmlns:p14="http://schemas.microsoft.com/office/powerpoint/2010/main" val="2865853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50</a:t>
            </a:fld>
            <a:endParaRPr lang="en-US"/>
          </a:p>
        </p:txBody>
      </p:sp>
    </p:spTree>
    <p:extLst>
      <p:ext uri="{BB962C8B-B14F-4D97-AF65-F5344CB8AC3E}">
        <p14:creationId xmlns:p14="http://schemas.microsoft.com/office/powerpoint/2010/main" val="2111995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250180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66</a:t>
            </a:fld>
            <a:endParaRPr lang="en-US"/>
          </a:p>
        </p:txBody>
      </p:sp>
    </p:spTree>
    <p:extLst>
      <p:ext uri="{BB962C8B-B14F-4D97-AF65-F5344CB8AC3E}">
        <p14:creationId xmlns:p14="http://schemas.microsoft.com/office/powerpoint/2010/main" val="4284431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357E1AA-3B5C-7144-BCE2-DB2BE2D704A0}" type="slidenum">
              <a:rPr lang="en-US"/>
              <a:pPr/>
              <a:t>77</a:t>
            </a:fld>
            <a:endParaRPr lang="en-US"/>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235586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78</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26294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79</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403927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F1DC5F2-6B6E-FD48-8039-2DB790B32523}" type="slidenum">
              <a:rPr lang="en-US"/>
              <a:pPr/>
              <a:t>80</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5234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Precursor</a:t>
            </a:r>
            <a:r>
              <a:rPr lang="en-US" baseline="0" dirty="0"/>
              <a:t> to the Turing Test </a:t>
            </a:r>
            <a:r>
              <a:rPr lang="mr-IN" baseline="0" dirty="0"/>
              <a:t>–</a:t>
            </a:r>
            <a:r>
              <a:rPr lang="en-US" baseline="0" dirty="0"/>
              <a:t> Descartes seems to think we’ll never pass it</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358736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0A22D606-CF3D-F04D-B2F8-D72DEE13B199}" type="slidenum">
              <a:rPr lang="en-US" sz="1300">
                <a:solidFill>
                  <a:srgbClr val="000000"/>
                </a:solidFill>
              </a:rPr>
              <a:pPr eaLnBrk="1" hangingPunct="1"/>
              <a:t>82</a:t>
            </a:fld>
            <a:endParaRPr lang="en-US" sz="1300" dirty="0">
              <a:solidFill>
                <a:srgbClr val="000000"/>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Now let's define information extraction!  a more general task</a:t>
            </a:r>
          </a:p>
          <a:p>
            <a:r>
              <a:rPr lang="en-US" dirty="0">
                <a:latin typeface="Arial" charset="0"/>
                <a:ea typeface="ＭＳ Ｐゴシック" charset="0"/>
                <a:cs typeface="ＭＳ Ｐゴシック" charset="0"/>
              </a:rPr>
              <a:t>Goal: get semantic information out of documents, esp. web pages</a:t>
            </a:r>
          </a:p>
          <a:p>
            <a:r>
              <a:rPr lang="en-US" dirty="0">
                <a:latin typeface="Arial" charset="0"/>
                <a:ea typeface="ＭＳ Ｐゴシック" charset="0"/>
                <a:cs typeface="ＭＳ Ｐゴシック" charset="0"/>
              </a:rPr>
              <a:t>Defined as a dumbing-down of more lofty goal of Natural Language Understanding -- more technologically manageable</a:t>
            </a:r>
          </a:p>
          <a:p>
            <a:r>
              <a:rPr lang="en-US" dirty="0">
                <a:latin typeface="Arial" charset="0"/>
                <a:ea typeface="ＭＳ Ｐゴシック" charset="0"/>
                <a:cs typeface="ＭＳ Ｐゴシック" charset="0"/>
              </a:rPr>
              <a:t>we're often interested in learning about particular relations (in DB sense)</a:t>
            </a:r>
          </a:p>
          <a:p>
            <a:r>
              <a:rPr lang="en-US" dirty="0">
                <a:latin typeface="Arial" charset="0"/>
                <a:ea typeface="ＭＳ Ｐゴシック" charset="0"/>
                <a:cs typeface="ＭＳ Ｐゴシック" charset="0"/>
              </a:rPr>
              <a:t>e.g. scouring financial news for movements of executives</a:t>
            </a:r>
          </a:p>
          <a:p>
            <a:r>
              <a:rPr lang="en-US" dirty="0">
                <a:latin typeface="Arial" charset="0"/>
                <a:ea typeface="ＭＳ Ｐゴシック" charset="0"/>
                <a:cs typeface="ＭＳ Ｐゴシック" charset="0"/>
              </a:rPr>
              <a:t>e.g. [person] [assumes/loses] [role] at [company]</a:t>
            </a:r>
          </a:p>
          <a:p>
            <a:r>
              <a:rPr lang="en-US" dirty="0">
                <a:latin typeface="Arial" charset="0"/>
                <a:ea typeface="ＭＳ Ｐゴシック" charset="0"/>
                <a:cs typeface="ＭＳ Ｐゴシック" charset="0"/>
              </a:rPr>
              <a:t>I want to scour through text, find relation instances, suck out, put in DB</a:t>
            </a:r>
          </a:p>
          <a:p>
            <a:r>
              <a:rPr lang="en-US" dirty="0">
                <a:latin typeface="Arial" charset="0"/>
                <a:ea typeface="ＭＳ Ｐゴシック" charset="0"/>
                <a:cs typeface="ＭＳ Ｐゴシック" charset="0"/>
              </a:rPr>
              <a:t>you're allowed to do domain- and problem-specific customization</a:t>
            </a:r>
          </a:p>
          <a:p>
            <a:r>
              <a:rPr lang="en-US" dirty="0">
                <a:latin typeface="Arial" charset="0"/>
                <a:ea typeface="ＭＳ Ｐゴシック" charset="0"/>
                <a:cs typeface="ＭＳ Ｐゴシック" charset="0"/>
              </a:rPr>
              <a:t>lots of potential applications</a:t>
            </a:r>
          </a:p>
          <a:p>
            <a:r>
              <a:rPr lang="en-US" dirty="0">
                <a:latin typeface="Arial" charset="0"/>
                <a:ea typeface="ＭＳ Ｐゴシック" charset="0"/>
                <a:cs typeface="ＭＳ Ｐゴシック" charset="0"/>
              </a:rPr>
              <a:t>- business/financial context</a:t>
            </a:r>
          </a:p>
          <a:p>
            <a:r>
              <a:rPr lang="en-US" dirty="0">
                <a:latin typeface="Arial" charset="0"/>
                <a:ea typeface="ＭＳ Ｐゴシック" charset="0"/>
                <a:cs typeface="ＭＳ Ｐゴシック" charset="0"/>
              </a:rPr>
              <a:t>- biomedical context, clinical medicine</a:t>
            </a:r>
          </a:p>
          <a:p>
            <a:r>
              <a:rPr lang="en-US" dirty="0">
                <a:latin typeface="Arial" charset="0"/>
                <a:ea typeface="ＭＳ Ｐゴシック" charset="0"/>
                <a:cs typeface="ＭＳ Ｐゴシック" charset="0"/>
              </a:rPr>
              <a:t>there's all this unstructured text data about research and patients -- you'd like to be able to get structured information out of it</a:t>
            </a:r>
          </a:p>
          <a:p>
            <a:r>
              <a:rPr lang="en-US" dirty="0">
                <a:latin typeface="Arial" charset="0"/>
                <a:ea typeface="ＭＳ Ｐゴシック" charset="0"/>
                <a:cs typeface="ＭＳ Ｐゴシック" charset="0"/>
              </a:rPr>
              <a:t>could lead to other automated information finding: trends, correlations, drug interactions, impact of some protein on expression of a gene, ...</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62074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0A22D606-CF3D-F04D-B2F8-D72DEE13B199}" type="slidenum">
              <a:rPr lang="en-US" sz="1300">
                <a:solidFill>
                  <a:srgbClr val="000000"/>
                </a:solidFill>
              </a:rPr>
              <a:pPr eaLnBrk="1" hangingPunct="1"/>
              <a:t>83</a:t>
            </a:fld>
            <a:endParaRPr lang="en-US" sz="1300" dirty="0">
              <a:solidFill>
                <a:srgbClr val="000000"/>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define information extraction!  a more general task</a:t>
            </a:r>
          </a:p>
          <a:p>
            <a:r>
              <a:rPr lang="en-US">
                <a:latin typeface="Arial" charset="0"/>
                <a:ea typeface="ＭＳ Ｐゴシック" charset="0"/>
                <a:cs typeface="ＭＳ Ｐゴシック" charset="0"/>
              </a:rPr>
              <a:t>Goal: get semantic information out of documents, esp. web pages</a:t>
            </a:r>
          </a:p>
          <a:p>
            <a:r>
              <a:rPr lang="en-US">
                <a:latin typeface="Arial" charset="0"/>
                <a:ea typeface="ＭＳ Ｐゴシック" charset="0"/>
                <a:cs typeface="ＭＳ Ｐゴシック" charset="0"/>
              </a:rPr>
              <a:t>Defined as a dumbing-down of more lofty goal of Natural Language Understanding -- more technologically manageable</a:t>
            </a:r>
          </a:p>
          <a:p>
            <a:r>
              <a:rPr lang="en-US">
                <a:latin typeface="Arial" charset="0"/>
                <a:ea typeface="ＭＳ Ｐゴシック" charset="0"/>
                <a:cs typeface="ＭＳ Ｐゴシック" charset="0"/>
              </a:rPr>
              <a:t>we're often interested in learning about particular relations (in DB sense)</a:t>
            </a:r>
          </a:p>
          <a:p>
            <a:r>
              <a:rPr lang="en-US">
                <a:latin typeface="Arial" charset="0"/>
                <a:ea typeface="ＭＳ Ｐゴシック" charset="0"/>
                <a:cs typeface="ＭＳ Ｐゴシック" charset="0"/>
              </a:rPr>
              <a:t>e.g. scouring financial news for movements of executives</a:t>
            </a:r>
          </a:p>
          <a:p>
            <a:r>
              <a:rPr lang="en-US">
                <a:latin typeface="Arial" charset="0"/>
                <a:ea typeface="ＭＳ Ｐゴシック" charset="0"/>
                <a:cs typeface="ＭＳ Ｐゴシック" charset="0"/>
              </a:rPr>
              <a:t>e.g. [person] [assumes/loses] [role] at [company]</a:t>
            </a:r>
          </a:p>
          <a:p>
            <a:r>
              <a:rPr lang="en-US">
                <a:latin typeface="Arial" charset="0"/>
                <a:ea typeface="ＭＳ Ｐゴシック" charset="0"/>
                <a:cs typeface="ＭＳ Ｐゴシック" charset="0"/>
              </a:rPr>
              <a:t>I want to scour through text, find relation instances, suck out, put in DB</a:t>
            </a:r>
          </a:p>
          <a:p>
            <a:r>
              <a:rPr lang="en-US">
                <a:latin typeface="Arial" charset="0"/>
                <a:ea typeface="ＭＳ Ｐゴシック" charset="0"/>
                <a:cs typeface="ＭＳ Ｐゴシック" charset="0"/>
              </a:rPr>
              <a:t>you're allowed to do domain- and problem-specific customization</a:t>
            </a:r>
          </a:p>
          <a:p>
            <a:r>
              <a:rPr lang="en-US">
                <a:latin typeface="Arial" charset="0"/>
                <a:ea typeface="ＭＳ Ｐゴシック" charset="0"/>
                <a:cs typeface="ＭＳ Ｐゴシック" charset="0"/>
              </a:rPr>
              <a:t>lots of potential applications</a:t>
            </a:r>
          </a:p>
          <a:p>
            <a:r>
              <a:rPr lang="en-US">
                <a:latin typeface="Arial" charset="0"/>
                <a:ea typeface="ＭＳ Ｐゴシック" charset="0"/>
                <a:cs typeface="ＭＳ Ｐゴシック" charset="0"/>
              </a:rPr>
              <a:t>- business/financial context</a:t>
            </a:r>
          </a:p>
          <a:p>
            <a:r>
              <a:rPr lang="en-US">
                <a:latin typeface="Arial" charset="0"/>
                <a:ea typeface="ＭＳ Ｐゴシック" charset="0"/>
                <a:cs typeface="ＭＳ Ｐゴシック" charset="0"/>
              </a:rPr>
              <a:t>- biomedical context, clinical medicine</a:t>
            </a:r>
          </a:p>
          <a:p>
            <a:r>
              <a:rPr lang="en-US">
                <a:latin typeface="Arial" charset="0"/>
                <a:ea typeface="ＭＳ Ｐゴシック" charset="0"/>
                <a:cs typeface="ＭＳ Ｐゴシック" charset="0"/>
              </a:rPr>
              <a:t>there's all this unstructured text data about research and patients -- you'd like to be able to get structured information out of it</a:t>
            </a:r>
          </a:p>
          <a:p>
            <a:r>
              <a:rPr lang="en-US">
                <a:latin typeface="Arial" charset="0"/>
                <a:ea typeface="ＭＳ Ｐゴシック" charset="0"/>
                <a:cs typeface="ＭＳ Ｐゴシック" charset="0"/>
              </a:rPr>
              <a:t>could lead to other automated information finding: trends, correlations, drug interactions, impact of some protein on expression of a gene, ...</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26083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low-level information extraction:</a:t>
            </a:r>
          </a:p>
          <a:p>
            <a:r>
              <a:rPr lang="en-US">
                <a:latin typeface="Arial" charset="0"/>
                <a:ea typeface="ＭＳ Ｐゴシック" charset="0"/>
                <a:cs typeface="ＭＳ Ｐゴシック" charset="0"/>
              </a:rPr>
              <a:t>mail programs extracting times, dates, phone numbers, events</a:t>
            </a:r>
          </a:p>
          <a:p>
            <a:r>
              <a:rPr lang="en-US">
                <a:latin typeface="Arial" charset="0"/>
                <a:ea typeface="ＭＳ Ｐゴシック" charset="0"/>
                <a:cs typeface="ＭＳ Ｐゴシック" charset="0"/>
              </a:rPr>
              <a:t>these are specialized kinds of relations</a:t>
            </a:r>
          </a:p>
          <a:p>
            <a:r>
              <a:rPr lang="en-US">
                <a:latin typeface="Arial" charset="0"/>
                <a:ea typeface="ＭＳ Ｐゴシック" charset="0"/>
                <a:cs typeface="ＭＳ Ｐゴシック" charset="0"/>
              </a:rPr>
              <a:t>done using regular expressions</a:t>
            </a:r>
          </a:p>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ABDFA6D4-36EC-8F4A-863E-C450DF321629}" type="slidenum">
              <a:rPr lang="en-US" sz="1300">
                <a:solidFill>
                  <a:srgbClr val="000000"/>
                </a:solidFill>
              </a:rPr>
              <a:pPr eaLnBrk="1" hangingPunct="1"/>
              <a:t>84</a:t>
            </a:fld>
            <a:endParaRPr lang="en-US" sz="1300" dirty="0">
              <a:solidFill>
                <a:srgbClr val="000000"/>
              </a:solidFill>
            </a:endParaRPr>
          </a:p>
        </p:txBody>
      </p:sp>
    </p:spTree>
    <p:extLst>
      <p:ext uri="{BB962C8B-B14F-4D97-AF65-F5344CB8AC3E}">
        <p14:creationId xmlns:p14="http://schemas.microsoft.com/office/powerpoint/2010/main" val="341738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low-level information extraction:</a:t>
            </a:r>
          </a:p>
          <a:p>
            <a:r>
              <a:rPr lang="en-US">
                <a:latin typeface="Arial" charset="0"/>
                <a:ea typeface="ＭＳ Ｐゴシック" charset="0"/>
                <a:cs typeface="ＭＳ Ｐゴシック" charset="0"/>
              </a:rPr>
              <a:t>mail programs extracting times, dates, phone numbers, events</a:t>
            </a:r>
          </a:p>
          <a:p>
            <a:r>
              <a:rPr lang="en-US">
                <a:latin typeface="Arial" charset="0"/>
                <a:ea typeface="ＭＳ Ｐゴシック" charset="0"/>
                <a:cs typeface="ＭＳ Ｐゴシック" charset="0"/>
              </a:rPr>
              <a:t>these are specialized kinds of relations</a:t>
            </a:r>
          </a:p>
          <a:p>
            <a:r>
              <a:rPr lang="en-US">
                <a:latin typeface="Arial" charset="0"/>
                <a:ea typeface="ＭＳ Ｐゴシック" charset="0"/>
                <a:cs typeface="ＭＳ Ｐゴシック" charset="0"/>
              </a:rPr>
              <a:t>done using regular expressions</a:t>
            </a:r>
          </a:p>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ABDFA6D4-36EC-8F4A-863E-C450DF321629}" type="slidenum">
              <a:rPr lang="en-US" sz="1300">
                <a:solidFill>
                  <a:srgbClr val="000000"/>
                </a:solidFill>
              </a:rPr>
              <a:pPr eaLnBrk="1" hangingPunct="1"/>
              <a:t>85</a:t>
            </a:fld>
            <a:endParaRPr lang="en-US" sz="1300" dirty="0">
              <a:solidFill>
                <a:srgbClr val="000000"/>
              </a:solidFill>
            </a:endParaRPr>
          </a:p>
        </p:txBody>
      </p:sp>
    </p:spTree>
    <p:extLst>
      <p:ext uri="{BB962C8B-B14F-4D97-AF65-F5344CB8AC3E}">
        <p14:creationId xmlns:p14="http://schemas.microsoft.com/office/powerpoint/2010/main" val="3341985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7B77BF6D-120D-E146-B046-DB1402EA11CE}" type="slidenum">
              <a:rPr lang="en-US" sz="1300">
                <a:solidFill>
                  <a:srgbClr val="000000"/>
                </a:solidFill>
              </a:rPr>
              <a:pPr eaLnBrk="1" hangingPunct="1"/>
              <a:t>86</a:t>
            </a:fld>
            <a:endParaRPr lang="en-US" sz="1300" dirty="0">
              <a:solidFill>
                <a:srgbClr val="000000"/>
              </a:solidFill>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this task is actually a surprisingly difficult task</a:t>
            </a:r>
          </a:p>
          <a:p>
            <a:r>
              <a:rPr lang="en-US" dirty="0">
                <a:latin typeface="Arial" charset="0"/>
                <a:ea typeface="ＭＳ Ｐゴシック" charset="0"/>
                <a:cs typeface="ＭＳ Ｐゴシック" charset="0"/>
              </a:rPr>
              <a:t>you might think, how hard can it be: you look at the web page, find out how much, … but there's actually a </a:t>
            </a:r>
            <a:r>
              <a:rPr lang="en-US" b="1" dirty="0">
                <a:latin typeface="Arial" charset="0"/>
                <a:ea typeface="ＭＳ Ｐゴシック" charset="0"/>
                <a:cs typeface="ＭＳ Ｐゴシック" charset="0"/>
              </a:rPr>
              <a:t>lot of subtlety </a:t>
            </a:r>
            <a:r>
              <a:rPr lang="en-US" dirty="0">
                <a:latin typeface="Arial" charset="0"/>
                <a:ea typeface="ＭＳ Ｐゴシック" charset="0"/>
                <a:cs typeface="ＭＳ Ｐゴシック" charset="0"/>
              </a:rPr>
              <a:t>in getting it right</a:t>
            </a:r>
          </a:p>
          <a:p>
            <a:r>
              <a:rPr lang="en-US" dirty="0">
                <a:latin typeface="Arial" charset="0"/>
                <a:ea typeface="ＭＳ Ｐゴシック" charset="0"/>
                <a:cs typeface="ＭＳ Ｐゴシック" charset="0"/>
              </a:rPr>
              <a:t>here's a product web page -- it's probably pretty obvious to you guys that </a:t>
            </a:r>
            <a:r>
              <a:rPr lang="en-US" b="1" dirty="0">
                <a:latin typeface="Arial" charset="0"/>
                <a:ea typeface="ＭＳ Ｐゴシック" charset="0"/>
                <a:cs typeface="ＭＳ Ｐゴシック" charset="0"/>
              </a:rPr>
              <a:t>this is a book</a:t>
            </a:r>
            <a:r>
              <a:rPr lang="en-US" dirty="0">
                <a:latin typeface="Arial" charset="0"/>
                <a:ea typeface="ＭＳ Ｐゴシック" charset="0"/>
                <a:cs typeface="ＭＳ Ｐゴシック" charset="0"/>
              </a:rPr>
              <a:t>, right?  but for the computer, it's sort of subtle to tell this</a:t>
            </a:r>
          </a:p>
          <a:p>
            <a:r>
              <a:rPr lang="en-US" dirty="0">
                <a:latin typeface="Arial" charset="0"/>
                <a:ea typeface="ＭＳ Ｐゴシック" charset="0"/>
                <a:cs typeface="ＭＳ Ｐゴシック" charset="0"/>
              </a:rPr>
              <a:t>because although the top-level category is "English Books</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it's </a:t>
            </a:r>
            <a:r>
              <a:rPr lang="en-US" altLang="ja-JP" b="1" dirty="0">
                <a:latin typeface="Arial" charset="0"/>
                <a:ea typeface="ＭＳ Ｐゴシック" charset="0"/>
                <a:cs typeface="ＭＳ Ｐゴシック" charset="0"/>
              </a:rPr>
              <a:t>inside subcategory "Toys"</a:t>
            </a:r>
            <a:r>
              <a:rPr lang="en-US" altLang="ja-JP" dirty="0">
                <a:latin typeface="Arial" charset="0"/>
                <a:ea typeface="ＭＳ Ｐゴシック" charset="0"/>
                <a:cs typeface="ＭＳ Ｐゴシック" charset="0"/>
              </a:rPr>
              <a:t> -- you might think it's a toy</a:t>
            </a:r>
          </a:p>
          <a:p>
            <a:r>
              <a:rPr lang="en-US" dirty="0">
                <a:latin typeface="Arial" charset="0"/>
                <a:ea typeface="ＭＳ Ｐゴシック" charset="0"/>
                <a:cs typeface="ＭＳ Ｐゴシック" charset="0"/>
              </a:rPr>
              <a:t>that's what's more common on shopping sites: if you're on a site that sells home furnishings, and you're in a subcategory "flatware", you assume that a product you see there is an instance of flatware</a:t>
            </a:r>
          </a:p>
          <a:p>
            <a:r>
              <a:rPr lang="en-US" dirty="0">
                <a:latin typeface="Arial" charset="0"/>
                <a:ea typeface="ＭＳ Ｐゴシック" charset="0"/>
                <a:cs typeface="ＭＳ Ｐゴシック" charset="0"/>
              </a:rPr>
              <a:t>the </a:t>
            </a:r>
            <a:r>
              <a:rPr lang="en-US" b="1" dirty="0">
                <a:latin typeface="Arial" charset="0"/>
                <a:ea typeface="ＭＳ Ｐゴシック" charset="0"/>
                <a:cs typeface="ＭＳ Ｐゴシック" charset="0"/>
              </a:rPr>
              <a:t>title isn't labeled </a:t>
            </a:r>
            <a:r>
              <a:rPr lang="en-US" dirty="0">
                <a:latin typeface="Arial" charset="0"/>
                <a:ea typeface="ＭＳ Ｐゴシック" charset="0"/>
                <a:cs typeface="ＭＳ Ｐゴシック" charset="0"/>
              </a:rPr>
              <a:t>as a title, it's just bold and big font</a:t>
            </a:r>
          </a:p>
          <a:p>
            <a:r>
              <a:rPr lang="en-US" dirty="0">
                <a:latin typeface="Arial" charset="0"/>
                <a:ea typeface="ＭＳ Ｐゴシック" charset="0"/>
                <a:cs typeface="ＭＳ Ｐゴシック" charset="0"/>
              </a:rPr>
              <a:t>and then prices -- very typically you see </a:t>
            </a:r>
            <a:r>
              <a:rPr lang="en-US" b="1" dirty="0">
                <a:latin typeface="Arial" charset="0"/>
                <a:ea typeface="ＭＳ Ｐゴシック" charset="0"/>
                <a:cs typeface="ＭＳ Ｐゴシック" charset="0"/>
              </a:rPr>
              <a:t>multiple prices</a:t>
            </a:r>
          </a:p>
          <a:p>
            <a:r>
              <a:rPr lang="en-US" dirty="0">
                <a:latin typeface="Arial" charset="0"/>
                <a:ea typeface="ＭＳ Ｐゴシック" charset="0"/>
                <a:cs typeface="ＭＳ Ｐゴシック" charset="0"/>
              </a:rPr>
              <a:t>here, prices for different countries</a:t>
            </a:r>
          </a:p>
          <a:p>
            <a:r>
              <a:rPr lang="en-US" dirty="0">
                <a:latin typeface="Arial" charset="0"/>
                <a:ea typeface="ＭＳ Ｐゴシック" charset="0"/>
                <a:cs typeface="ＭＳ Ｐゴシック" charset="0"/>
              </a:rPr>
              <a:t>also: list price vs. our price, or previously vs. marked down</a:t>
            </a:r>
          </a:p>
          <a:p>
            <a:r>
              <a:rPr lang="en-US" dirty="0">
                <a:latin typeface="Arial" charset="0"/>
                <a:ea typeface="ＭＳ Ｐゴシック" charset="0"/>
                <a:cs typeface="ＭＳ Ｐゴシック" charset="0"/>
              </a:rPr>
              <a:t>somehow you need to figure out that this is the price you want</a:t>
            </a:r>
          </a:p>
          <a:p>
            <a:r>
              <a:rPr lang="en-US" dirty="0">
                <a:latin typeface="Arial" charset="0"/>
                <a:ea typeface="ＭＳ Ｐゴシック" charset="0"/>
                <a:cs typeface="ＭＳ Ｐゴシック" charset="0"/>
              </a:rPr>
              <a:t>so to do this with accuracy over different websites is </a:t>
            </a:r>
            <a:r>
              <a:rPr lang="en-US" b="1" dirty="0">
                <a:latin typeface="Arial" charset="0"/>
                <a:ea typeface="ＭＳ Ｐゴシック" charset="0"/>
                <a:cs typeface="ＭＳ Ｐゴシック" charset="0"/>
              </a:rPr>
              <a:t>quite tough</a:t>
            </a: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5920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EEE6826E-2DC5-4B47-B99D-393ABFCA0D34}" type="slidenum">
              <a:rPr lang="en-US" sz="1300">
                <a:solidFill>
                  <a:srgbClr val="000000"/>
                </a:solidFill>
              </a:rPr>
              <a:pPr eaLnBrk="1" hangingPunct="1"/>
              <a:t>87</a:t>
            </a:fld>
            <a:endParaRPr lang="en-US" sz="1300" dirty="0">
              <a:solidFill>
                <a:srgbClr val="000000"/>
              </a:solidFill>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why did the text search engine work so badly?</a:t>
            </a:r>
          </a:p>
          <a:p>
            <a:r>
              <a:rPr lang="en-US">
                <a:latin typeface="Arial" charset="0"/>
                <a:ea typeface="ＭＳ Ｐゴシック" charset="0"/>
                <a:cs typeface="ＭＳ Ｐゴシック" charset="0"/>
              </a:rPr>
              <a:t>not only does it not give you geocoding, open house planning</a:t>
            </a:r>
          </a:p>
          <a:p>
            <a:r>
              <a:rPr lang="en-US" b="1">
                <a:latin typeface="Arial" charset="0"/>
                <a:ea typeface="ＭＳ Ｐゴシック" charset="0"/>
                <a:cs typeface="ＭＳ Ｐゴシック" charset="0"/>
              </a:rPr>
              <a:t>couldn't even successfully deliver basic functionality of search</a:t>
            </a:r>
          </a:p>
          <a:p>
            <a:r>
              <a:rPr lang="en-US">
                <a:latin typeface="Arial" charset="0"/>
                <a:ea typeface="ＭＳ Ｐゴシック" charset="0"/>
                <a:cs typeface="ＭＳ Ｐゴシック" charset="0"/>
              </a:rPr>
              <a:t>if you want to search for property, what do you care about?</a:t>
            </a:r>
          </a:p>
          <a:p>
            <a:r>
              <a:rPr lang="en-US">
                <a:latin typeface="Arial" charset="0"/>
                <a:ea typeface="ＭＳ Ｐゴシック" charset="0"/>
                <a:cs typeface="ＭＳ Ｐゴシック" charset="0"/>
              </a:rPr>
              <a:t>you probably care about size (# bedrooms), price range, location</a:t>
            </a:r>
          </a:p>
          <a:p>
            <a:r>
              <a:rPr lang="en-US">
                <a:latin typeface="Arial" charset="0"/>
                <a:ea typeface="ＭＳ Ｐゴシック" charset="0"/>
                <a:cs typeface="ＭＳ Ｐゴシック" charset="0"/>
              </a:rPr>
              <a:t>none of those are well supported by basic text search</a:t>
            </a:r>
          </a:p>
          <a:p>
            <a:r>
              <a:rPr lang="en-US">
                <a:latin typeface="Arial" charset="0"/>
                <a:ea typeface="ＭＳ Ｐゴシック" charset="0"/>
                <a:cs typeface="ＭＳ Ｐゴシック" charset="0"/>
              </a:rPr>
              <a:t>you might think town or suburb would work OK -- and it is the one that comes closest</a:t>
            </a:r>
          </a:p>
          <a:p>
            <a:r>
              <a:rPr lang="en-US">
                <a:latin typeface="Arial" charset="0"/>
                <a:ea typeface="ＭＳ Ｐゴシック" charset="0"/>
                <a:cs typeface="ＭＳ Ｐゴシック" charset="0"/>
              </a:rPr>
              <a:t>but still </a:t>
            </a:r>
            <a:r>
              <a:rPr lang="en-US" b="1">
                <a:latin typeface="Arial" charset="0"/>
                <a:ea typeface="ＭＳ Ｐゴシック" charset="0"/>
                <a:cs typeface="ＭＳ Ｐゴシック" charset="0"/>
              </a:rPr>
              <a:t>lots of problems</a:t>
            </a:r>
            <a:r>
              <a:rPr lang="en-US">
                <a:latin typeface="Arial" charset="0"/>
                <a:ea typeface="ＭＳ Ｐゴシック" charset="0"/>
                <a:cs typeface="ＭＳ Ｐゴシック" charset="0"/>
              </a:rPr>
              <a:t>:</a:t>
            </a:r>
          </a:p>
          <a:p>
            <a:r>
              <a:rPr lang="en-US">
                <a:latin typeface="Arial" charset="0"/>
                <a:ea typeface="ＭＳ Ｐゴシック" charset="0"/>
                <a:cs typeface="ＭＳ Ｐゴシック" charset="0"/>
              </a:rPr>
              <a:t>  mention location of real estate office</a:t>
            </a:r>
          </a:p>
          <a:p>
            <a:r>
              <a:rPr lang="en-US">
                <a:latin typeface="Arial" charset="0"/>
                <a:ea typeface="ＭＳ Ｐゴシック" charset="0"/>
                <a:cs typeface="ＭＳ Ｐゴシック" charset="0"/>
              </a:rPr>
              <a:t>  45 minuts from Parramatta</a:t>
            </a:r>
          </a:p>
          <a:p>
            <a:r>
              <a:rPr lang="en-US">
                <a:latin typeface="Arial" charset="0"/>
                <a:ea typeface="ＭＳ Ｐゴシック" charset="0"/>
                <a:cs typeface="ＭＳ Ｐゴシック" charset="0"/>
              </a:rPr>
              <a:t>  multiple locations in a single ad</a:t>
            </a:r>
          </a:p>
          <a:p>
            <a:r>
              <a:rPr lang="en-US">
                <a:latin typeface="Arial" charset="0"/>
                <a:ea typeface="ＭＳ Ｐゴシック" charset="0"/>
                <a:cs typeface="ＭＳ Ｐゴシック" charset="0"/>
              </a:rPr>
              <a:t>prices -- people want to </a:t>
            </a:r>
            <a:r>
              <a:rPr lang="en-US" b="1">
                <a:latin typeface="Arial" charset="0"/>
                <a:ea typeface="ＭＳ Ｐゴシック" charset="0"/>
                <a:cs typeface="ＭＳ Ｐゴシック" charset="0"/>
              </a:rPr>
              <a:t>search for price range</a:t>
            </a:r>
            <a:r>
              <a:rPr lang="en-US">
                <a:latin typeface="Arial" charset="0"/>
                <a:ea typeface="ＭＳ Ｐゴシック" charset="0"/>
                <a:cs typeface="ＭＳ Ｐゴシック" charset="0"/>
              </a:rPr>
              <a:t>, and text search doesn't do that</a:t>
            </a:r>
          </a:p>
          <a:p>
            <a:r>
              <a:rPr lang="en-US" b="1">
                <a:latin typeface="Arial" charset="0"/>
                <a:ea typeface="ＭＳ Ｐゴシック" charset="0"/>
                <a:cs typeface="ＭＳ Ｐゴシック" charset="0"/>
              </a:rPr>
              <a:t>multiple prices</a:t>
            </a:r>
            <a:r>
              <a:rPr lang="en-US">
                <a:latin typeface="Arial" charset="0"/>
                <a:ea typeface="ＭＳ Ｐゴシック" charset="0"/>
                <a:cs typeface="ＭＳ Ｐゴシック" charset="0"/>
              </a:rPr>
              <a:t>: was X, now Y</a:t>
            </a:r>
          </a:p>
          <a:p>
            <a:r>
              <a:rPr lang="en-US">
                <a:latin typeface="Arial" charset="0"/>
                <a:ea typeface="ＭＳ Ｐゴシック" charset="0"/>
                <a:cs typeface="ＭＳ Ｐゴシック" charset="0"/>
              </a:rPr>
              <a:t>rent vs buy</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0688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12CA22AE-F62C-6C42-9582-0F00E0A92B38}" type="slidenum">
              <a:rPr lang="en-US" sz="1300">
                <a:solidFill>
                  <a:srgbClr val="000000"/>
                </a:solidFill>
              </a:rPr>
              <a:pPr eaLnBrk="1" hangingPunct="1"/>
              <a:t>88</a:t>
            </a:fld>
            <a:endParaRPr lang="en-US" sz="1300" dirty="0">
              <a:solidFill>
                <a:srgbClr val="000000"/>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so let's talk a bit more about NER and how it's evaluated, and then we'll talk about two approaches for doing it</a:t>
            </a:r>
          </a:p>
          <a:p>
            <a:r>
              <a:rPr lang="en-US">
                <a:latin typeface="Arial" charset="0"/>
                <a:ea typeface="ＭＳ Ｐゴシック" charset="0"/>
                <a:cs typeface="ＭＳ Ｐゴシック" charset="0"/>
              </a:rPr>
              <a:t>so I already defined NER.  you have a piece of text, and you want to:</a:t>
            </a:r>
          </a:p>
          <a:p>
            <a:r>
              <a:rPr lang="en-US">
                <a:latin typeface="Arial" charset="0"/>
                <a:ea typeface="ＭＳ Ｐゴシック" charset="0"/>
                <a:cs typeface="ＭＳ Ｐゴシック" charset="0"/>
              </a:rPr>
              <a:t>1. find things that are names: European Commission, John Lloyd Jones, etc.</a:t>
            </a:r>
          </a:p>
          <a:p>
            <a:r>
              <a:rPr lang="en-US">
                <a:latin typeface="Arial" charset="0"/>
                <a:ea typeface="ＭＳ Ｐゴシック" charset="0"/>
                <a:cs typeface="ＭＳ Ｐゴシック" charset="0"/>
              </a:rPr>
              <a:t>2. give them labels: ORG, PERS, etc.</a:t>
            </a:r>
          </a:p>
          <a:p>
            <a:r>
              <a:rPr lang="en-US">
                <a:latin typeface="Arial" charset="0"/>
                <a:ea typeface="ＭＳ Ｐゴシック" charset="0"/>
                <a:cs typeface="ＭＳ Ｐゴシック" charset="0"/>
              </a:rPr>
              <a:t>note that in this particular example "Thursday" was not labeled</a:t>
            </a:r>
          </a:p>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5361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en-US" sz="1100" dirty="0">
                <a:latin typeface="Arial" charset="0"/>
                <a:ea typeface="ＭＳ Ｐゴシック" charset="0"/>
                <a:cs typeface="ＭＳ Ｐゴシック" charset="0"/>
              </a:rPr>
              <a:t>First, let's define NER!</a:t>
            </a:r>
          </a:p>
          <a:p>
            <a:pPr>
              <a:lnSpc>
                <a:spcPct val="80000"/>
              </a:lnSpc>
            </a:pPr>
            <a:r>
              <a:rPr lang="en-US" sz="1100" dirty="0">
                <a:latin typeface="Arial" charset="0"/>
                <a:ea typeface="ＭＳ Ｐゴシック" charset="0"/>
                <a:cs typeface="ＭＳ Ｐゴシック" charset="0"/>
              </a:rPr>
              <a:t>go through pages, recognize the names of things: "Bill </a:t>
            </a:r>
            <a:r>
              <a:rPr lang="en-US" sz="1100" dirty="0" err="1">
                <a:latin typeface="Arial" charset="0"/>
                <a:ea typeface="ＭＳ Ｐゴシック" charset="0"/>
                <a:cs typeface="ＭＳ Ｐゴシック" charset="0"/>
              </a:rPr>
              <a:t>MacCartney</a:t>
            </a:r>
            <a:r>
              <a:rPr lang="en-US" sz="1100" dirty="0">
                <a:latin typeface="Arial" charset="0"/>
                <a:ea typeface="ＭＳ Ｐゴシック" charset="0"/>
                <a:cs typeface="ＭＳ Ｐゴシック" charset="0"/>
              </a:rPr>
              <a:t>", "Stanford University"</a:t>
            </a:r>
          </a:p>
          <a:p>
            <a:pPr>
              <a:lnSpc>
                <a:spcPct val="80000"/>
              </a:lnSpc>
            </a:pPr>
            <a:r>
              <a:rPr lang="en-US" sz="1100" dirty="0">
                <a:latin typeface="Arial" charset="0"/>
                <a:ea typeface="ＭＳ Ｐゴシック" charset="0"/>
                <a:cs typeface="ＭＳ Ｐゴシック" charset="0"/>
              </a:rPr>
              <a:t>the people who came up with this task had a rather precise, philosophically motivated meaning in mind</a:t>
            </a:r>
          </a:p>
          <a:p>
            <a:pPr>
              <a:lnSpc>
                <a:spcPct val="80000"/>
              </a:lnSpc>
            </a:pPr>
            <a:r>
              <a:rPr lang="en-US" sz="1100" dirty="0">
                <a:latin typeface="Arial" charset="0"/>
                <a:ea typeface="ＭＳ Ｐゴシック" charset="0"/>
                <a:cs typeface="ＭＳ Ｐゴシック" charset="0"/>
              </a:rPr>
              <a:t>entity: a discrete, actual thing: </a:t>
            </a:r>
            <a:r>
              <a:rPr lang="en-US" sz="1100" i="1" dirty="0">
                <a:latin typeface="Arial" charset="0"/>
                <a:ea typeface="ＭＳ Ｐゴシック" charset="0"/>
                <a:cs typeface="ＭＳ Ｐゴシック" charset="0"/>
              </a:rPr>
              <a:t>Bill </a:t>
            </a:r>
            <a:r>
              <a:rPr lang="en-US" sz="1100" i="1" dirty="0" err="1">
                <a:latin typeface="Arial" charset="0"/>
                <a:ea typeface="ＭＳ Ｐゴシック" charset="0"/>
                <a:cs typeface="ＭＳ Ｐゴシック" charset="0"/>
              </a:rPr>
              <a:t>MacCartney</a:t>
            </a:r>
            <a:r>
              <a:rPr lang="en-US" sz="1100" dirty="0">
                <a:latin typeface="Arial" charset="0"/>
                <a:ea typeface="ＭＳ Ｐゴシック" charset="0"/>
                <a:cs typeface="ＭＳ Ｐゴシック" charset="0"/>
              </a:rPr>
              <a:t>, but not </a:t>
            </a:r>
            <a:r>
              <a:rPr lang="en-US" sz="1100" i="1" dirty="0">
                <a:latin typeface="Arial" charset="0"/>
                <a:ea typeface="ＭＳ Ｐゴシック" charset="0"/>
                <a:cs typeface="ＭＳ Ｐゴシック" charset="0"/>
              </a:rPr>
              <a:t>calcium carbonate </a:t>
            </a:r>
            <a:r>
              <a:rPr lang="en-US" sz="1100" dirty="0">
                <a:latin typeface="Arial" charset="0"/>
                <a:ea typeface="ＭＳ Ｐゴシック" charset="0"/>
                <a:cs typeface="ＭＳ Ｐゴシック" charset="0"/>
              </a:rPr>
              <a:t>or </a:t>
            </a:r>
            <a:r>
              <a:rPr lang="en-US" sz="1100" i="1" dirty="0">
                <a:latin typeface="Arial" charset="0"/>
                <a:ea typeface="ＭＳ Ｐゴシック" charset="0"/>
                <a:cs typeface="ＭＳ Ｐゴシック" charset="0"/>
              </a:rPr>
              <a:t>Tuesday </a:t>
            </a:r>
            <a:r>
              <a:rPr lang="en-US" sz="1100" dirty="0">
                <a:latin typeface="Arial" charset="0"/>
                <a:ea typeface="ＭＳ Ｐゴシック" charset="0"/>
                <a:cs typeface="ＭＳ Ｐゴシック" charset="0"/>
              </a:rPr>
              <a:t>or </a:t>
            </a:r>
            <a:r>
              <a:rPr lang="en-US" sz="1100" i="1" dirty="0">
                <a:latin typeface="Arial" charset="0"/>
                <a:ea typeface="ＭＳ Ｐゴシック" charset="0"/>
                <a:cs typeface="ＭＳ Ｐゴシック" charset="0"/>
              </a:rPr>
              <a:t>Viagra</a:t>
            </a:r>
            <a:r>
              <a:rPr lang="en-US" sz="1100" dirty="0">
                <a:latin typeface="Arial" charset="0"/>
                <a:ea typeface="ＭＳ Ｐゴシック" charset="0"/>
                <a:cs typeface="ＭＳ Ｐゴシック" charset="0"/>
              </a:rPr>
              <a:t> </a:t>
            </a:r>
            <a:endParaRPr lang="en-US" sz="1100" i="1" dirty="0">
              <a:latin typeface="Arial" charset="0"/>
              <a:ea typeface="ＭＳ Ｐゴシック" charset="0"/>
              <a:cs typeface="ＭＳ Ｐゴシック" charset="0"/>
            </a:endParaRPr>
          </a:p>
          <a:p>
            <a:pPr>
              <a:lnSpc>
                <a:spcPct val="80000"/>
              </a:lnSpc>
            </a:pPr>
            <a:r>
              <a:rPr lang="en-US" sz="1100" dirty="0">
                <a:latin typeface="Arial" charset="0"/>
                <a:ea typeface="ＭＳ Ｐゴシック" charset="0"/>
                <a:cs typeface="ＭＳ Ｐゴシック" charset="0"/>
              </a:rPr>
              <a:t>named entity: an entity with a name, in a philosophical, </a:t>
            </a:r>
            <a:r>
              <a:rPr lang="en-US" sz="1100" dirty="0" err="1">
                <a:latin typeface="Arial" charset="0"/>
                <a:ea typeface="ＭＳ Ｐゴシック" charset="0"/>
                <a:cs typeface="ＭＳ Ｐゴシック" charset="0"/>
              </a:rPr>
              <a:t>Kripke</a:t>
            </a:r>
            <a:r>
              <a:rPr lang="en-US" sz="1100" dirty="0">
                <a:latin typeface="Arial" charset="0"/>
                <a:ea typeface="ＭＳ Ｐゴシック" charset="0"/>
                <a:cs typeface="ＭＳ Ｐゴシック" charset="0"/>
              </a:rPr>
              <a:t>-like sense</a:t>
            </a:r>
          </a:p>
          <a:p>
            <a:pPr>
              <a:lnSpc>
                <a:spcPct val="80000"/>
              </a:lnSpc>
            </a:pPr>
            <a:r>
              <a:rPr lang="en-US" sz="1100" dirty="0">
                <a:latin typeface="Arial" charset="0"/>
                <a:ea typeface="ＭＳ Ｐゴシック" charset="0"/>
                <a:cs typeface="ＭＳ Ｐゴシック" charset="0"/>
              </a:rPr>
              <a:t>(this water bottle is an entity, but not a NAMED entity)</a:t>
            </a:r>
          </a:p>
          <a:p>
            <a:pPr>
              <a:lnSpc>
                <a:spcPct val="80000"/>
              </a:lnSpc>
            </a:pPr>
            <a:r>
              <a:rPr lang="en-US" sz="1100" dirty="0">
                <a:latin typeface="Arial" charset="0"/>
                <a:ea typeface="ＭＳ Ｐゴシック" charset="0"/>
                <a:cs typeface="ＭＳ Ｐゴシック" charset="0"/>
              </a:rPr>
              <a:t>but in practice the definition has been expanded quite a bit in later work</a:t>
            </a:r>
          </a:p>
          <a:p>
            <a:pPr>
              <a:lnSpc>
                <a:spcPct val="80000"/>
              </a:lnSpc>
            </a:pPr>
            <a:r>
              <a:rPr lang="en-US" sz="1100" dirty="0">
                <a:latin typeface="Arial" charset="0"/>
                <a:ea typeface="ＭＳ Ｐゴシック" charset="0"/>
                <a:cs typeface="ＭＳ Ｐゴシック" charset="0"/>
              </a:rPr>
              <a:t>we routinely include dates &amp; times, proteins, drug names</a:t>
            </a:r>
          </a:p>
          <a:p>
            <a:pPr>
              <a:lnSpc>
                <a:spcPct val="80000"/>
              </a:lnSpc>
            </a:pPr>
            <a:r>
              <a:rPr lang="en-US" sz="1100" dirty="0">
                <a:latin typeface="Arial" charset="0"/>
                <a:ea typeface="ＭＳ Ｐゴシック" charset="0"/>
                <a:cs typeface="ＭＳ Ｐゴシック" charset="0"/>
              </a:rPr>
              <a:t>but still, loosely, things that have a name</a:t>
            </a:r>
          </a:p>
          <a:p>
            <a:pPr>
              <a:lnSpc>
                <a:spcPct val="80000"/>
              </a:lnSpc>
            </a:pPr>
            <a:r>
              <a:rPr lang="en-US" sz="1100" dirty="0">
                <a:latin typeface="Arial" charset="0"/>
                <a:ea typeface="ＭＳ Ｐゴシック" charset="0"/>
                <a:cs typeface="ＭＳ Ｐゴシック" charset="0"/>
              </a:rPr>
              <a:t>but NOT references to entities which are not names: "this university", "it</a:t>
            </a:r>
            <a:r>
              <a:rPr lang="ja-JP" altLang="en-US" sz="1100">
                <a:latin typeface="Arial" charset="0"/>
                <a:ea typeface="ＭＳ Ｐゴシック" charset="0"/>
                <a:cs typeface="ＭＳ Ｐゴシック" charset="0"/>
              </a:rPr>
              <a:t>”</a:t>
            </a:r>
            <a:endParaRPr lang="en-US" altLang="ja-JP" sz="1100" dirty="0">
              <a:latin typeface="Arial" charset="0"/>
              <a:ea typeface="ＭＳ Ｐゴシック" charset="0"/>
              <a:cs typeface="ＭＳ Ｐゴシック" charset="0"/>
            </a:endParaRPr>
          </a:p>
          <a:p>
            <a:pPr>
              <a:lnSpc>
                <a:spcPct val="80000"/>
              </a:lnSpc>
            </a:pPr>
            <a:r>
              <a:rPr lang="en-US" sz="1100" dirty="0">
                <a:latin typeface="Arial" charset="0"/>
                <a:ea typeface="ＭＳ Ｐゴシック" charset="0"/>
                <a:cs typeface="ＭＳ Ｐゴシック" charset="0"/>
              </a:rPr>
              <a:t>first task in NER: identifying occurrences of named entities</a:t>
            </a:r>
          </a:p>
          <a:p>
            <a:pPr>
              <a:lnSpc>
                <a:spcPct val="80000"/>
              </a:lnSpc>
            </a:pPr>
            <a:r>
              <a:rPr lang="en-US" sz="1100" dirty="0">
                <a:latin typeface="Arial" charset="0"/>
                <a:ea typeface="ＭＳ Ｐゴシック" charset="0"/>
                <a:cs typeface="ＭＳ Ｐゴシック" charset="0"/>
              </a:rPr>
              <a:t>looking for capital letters is a really good clue! at least in English!  but not so much in Hebrew, Chinese, ... non-Latinate alphabets also doesn't really work in German -- all nouns are capitalized!</a:t>
            </a:r>
          </a:p>
          <a:p>
            <a:pPr>
              <a:lnSpc>
                <a:spcPct val="80000"/>
              </a:lnSpc>
            </a:pPr>
            <a:r>
              <a:rPr lang="en-US" sz="1100" dirty="0">
                <a:latin typeface="Arial" charset="0"/>
                <a:ea typeface="ＭＳ Ｐゴシック" charset="0"/>
                <a:cs typeface="ＭＳ Ｐゴシック" charset="0"/>
              </a:rPr>
              <a:t>so that's a pretty useful base-level task -- widely deployed and used</a:t>
            </a:r>
          </a:p>
          <a:p>
            <a:pPr>
              <a:lnSpc>
                <a:spcPct val="80000"/>
              </a:lnSpc>
            </a:pPr>
            <a:r>
              <a:rPr lang="en-US" sz="1100" dirty="0">
                <a:latin typeface="Arial" charset="0"/>
                <a:ea typeface="ＭＳ Ｐゴシック" charset="0"/>
                <a:cs typeface="ＭＳ Ｐゴシック" charset="0"/>
              </a:rPr>
              <a:t>you've probably seen web pages that do this</a:t>
            </a:r>
          </a:p>
          <a:p>
            <a:pPr>
              <a:lnSpc>
                <a:spcPct val="80000"/>
              </a:lnSpc>
            </a:pPr>
            <a:r>
              <a:rPr lang="en-US" sz="1100" dirty="0">
                <a:latin typeface="Arial" charset="0"/>
                <a:ea typeface="ＭＳ Ｐゴシック" charset="0"/>
                <a:cs typeface="ＭＳ Ｐゴシック" charset="0"/>
              </a:rPr>
              <a:t>e.g. financial web sites often mark up stock symbols, names of companies</a:t>
            </a:r>
          </a:p>
          <a:p>
            <a:pPr>
              <a:lnSpc>
                <a:spcPct val="80000"/>
              </a:lnSpc>
            </a:pPr>
            <a:r>
              <a:rPr lang="en-US" sz="1100" dirty="0">
                <a:latin typeface="Arial" charset="0"/>
                <a:ea typeface="ＭＳ Ｐゴシック" charset="0"/>
                <a:cs typeface="ＭＳ Ｐゴシック" charset="0"/>
              </a:rPr>
              <a:t>Microsoft has done work with this, smart tags, entities tagged with metadata</a:t>
            </a:r>
          </a:p>
          <a:p>
            <a:pPr>
              <a:lnSpc>
                <a:spcPct val="80000"/>
              </a:lnSpc>
            </a:pPr>
            <a:r>
              <a:rPr lang="en-US" sz="1100" dirty="0">
                <a:latin typeface="Arial" charset="0"/>
                <a:ea typeface="ＭＳ Ｐゴシック" charset="0"/>
                <a:cs typeface="ＭＳ Ｐゴシック" charset="0"/>
              </a:rPr>
              <a:t>Reuters has web service </a:t>
            </a:r>
            <a:r>
              <a:rPr lang="en-US" sz="1100" dirty="0" err="1">
                <a:latin typeface="Arial" charset="0"/>
                <a:ea typeface="ＭＳ Ｐゴシック" charset="0"/>
                <a:cs typeface="ＭＳ Ｐゴシック" charset="0"/>
              </a:rPr>
              <a:t>OpenCalais</a:t>
            </a:r>
            <a:r>
              <a:rPr lang="en-US" sz="1100" dirty="0">
                <a:latin typeface="Arial" charset="0"/>
                <a:ea typeface="ＭＳ Ｐゴシック" charset="0"/>
                <a:cs typeface="ＭＳ Ｐゴシック" charset="0"/>
              </a:rPr>
              <a:t>, you send them docs, they send back NER markup</a:t>
            </a:r>
          </a:p>
          <a:p>
            <a:pPr>
              <a:lnSpc>
                <a:spcPct val="80000"/>
              </a:lnSpc>
            </a:pPr>
            <a:endParaRPr lang="en-US" sz="1100" dirty="0">
              <a:latin typeface="Arial" charset="0"/>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600">
                <a:solidFill>
                  <a:schemeClr val="tx1"/>
                </a:solidFill>
                <a:latin typeface="Lucida Sans" charset="0"/>
                <a:ea typeface="ＭＳ Ｐゴシック" charset="0"/>
                <a:cs typeface="ＭＳ Ｐゴシック" charset="0"/>
              </a:defRPr>
            </a:lvl1pPr>
            <a:lvl2pPr marL="792876" indent="-304952" eaLnBrk="0" hangingPunct="0">
              <a:defRPr sz="2600">
                <a:solidFill>
                  <a:schemeClr val="tx1"/>
                </a:solidFill>
                <a:latin typeface="Lucida Sans" charset="0"/>
                <a:ea typeface="ＭＳ Ｐゴシック" charset="0"/>
              </a:defRPr>
            </a:lvl2pPr>
            <a:lvl3pPr marL="1219810" indent="-243962" eaLnBrk="0" hangingPunct="0">
              <a:defRPr sz="2600">
                <a:solidFill>
                  <a:schemeClr val="tx1"/>
                </a:solidFill>
                <a:latin typeface="Lucida Sans" charset="0"/>
                <a:ea typeface="ＭＳ Ｐゴシック" charset="0"/>
              </a:defRPr>
            </a:lvl3pPr>
            <a:lvl4pPr marL="1707733" indent="-243962" eaLnBrk="0" hangingPunct="0">
              <a:defRPr sz="2600">
                <a:solidFill>
                  <a:schemeClr val="tx1"/>
                </a:solidFill>
                <a:latin typeface="Lucida Sans" charset="0"/>
                <a:ea typeface="ＭＳ Ｐゴシック" charset="0"/>
              </a:defRPr>
            </a:lvl4pPr>
            <a:lvl5pPr marL="2195657" indent="-243962" eaLnBrk="0" hangingPunct="0">
              <a:defRPr sz="2600">
                <a:solidFill>
                  <a:schemeClr val="tx1"/>
                </a:solidFill>
                <a:latin typeface="Lucida Sans" charset="0"/>
                <a:ea typeface="ＭＳ Ｐゴシック" charset="0"/>
              </a:defRPr>
            </a:lvl5pPr>
            <a:lvl6pPr marL="2683581" indent="-243962" eaLnBrk="0" fontAlgn="base" hangingPunct="0">
              <a:spcBef>
                <a:spcPct val="0"/>
              </a:spcBef>
              <a:spcAft>
                <a:spcPct val="0"/>
              </a:spcAft>
              <a:defRPr sz="2600">
                <a:solidFill>
                  <a:schemeClr val="tx1"/>
                </a:solidFill>
                <a:latin typeface="Lucida Sans" charset="0"/>
                <a:ea typeface="ＭＳ Ｐゴシック" charset="0"/>
              </a:defRPr>
            </a:lvl6pPr>
            <a:lvl7pPr marL="3171505" indent="-243962" eaLnBrk="0" fontAlgn="base" hangingPunct="0">
              <a:spcBef>
                <a:spcPct val="0"/>
              </a:spcBef>
              <a:spcAft>
                <a:spcPct val="0"/>
              </a:spcAft>
              <a:defRPr sz="2600">
                <a:solidFill>
                  <a:schemeClr val="tx1"/>
                </a:solidFill>
                <a:latin typeface="Lucida Sans" charset="0"/>
                <a:ea typeface="ＭＳ Ｐゴシック" charset="0"/>
              </a:defRPr>
            </a:lvl7pPr>
            <a:lvl8pPr marL="3659429" indent="-243962" eaLnBrk="0" fontAlgn="base" hangingPunct="0">
              <a:spcBef>
                <a:spcPct val="0"/>
              </a:spcBef>
              <a:spcAft>
                <a:spcPct val="0"/>
              </a:spcAft>
              <a:defRPr sz="2600">
                <a:solidFill>
                  <a:schemeClr val="tx1"/>
                </a:solidFill>
                <a:latin typeface="Lucida Sans" charset="0"/>
                <a:ea typeface="ＭＳ Ｐゴシック" charset="0"/>
              </a:defRPr>
            </a:lvl8pPr>
            <a:lvl9pPr marL="4147353" indent="-243962" eaLnBrk="0" fontAlgn="base" hangingPunct="0">
              <a:spcBef>
                <a:spcPct val="0"/>
              </a:spcBef>
              <a:spcAft>
                <a:spcPct val="0"/>
              </a:spcAft>
              <a:defRPr sz="2600">
                <a:solidFill>
                  <a:schemeClr val="tx1"/>
                </a:solidFill>
                <a:latin typeface="Lucida Sans" charset="0"/>
                <a:ea typeface="ＭＳ Ｐゴシック" charset="0"/>
              </a:defRPr>
            </a:lvl9pPr>
          </a:lstStyle>
          <a:p>
            <a:pPr eaLnBrk="1" hangingPunct="1"/>
            <a:fld id="{34CD18FA-34FA-F744-A8BB-4CDE6A4606DD}" type="slidenum">
              <a:rPr lang="en-US" sz="1300">
                <a:solidFill>
                  <a:srgbClr val="000000"/>
                </a:solidFill>
              </a:rPr>
              <a:pPr eaLnBrk="1" hangingPunct="1"/>
              <a:t>89</a:t>
            </a:fld>
            <a:endParaRPr lang="en-US" sz="1300" dirty="0">
              <a:solidFill>
                <a:srgbClr val="000000"/>
              </a:solidFill>
            </a:endParaRPr>
          </a:p>
        </p:txBody>
      </p:sp>
    </p:spTree>
    <p:extLst>
      <p:ext uri="{BB962C8B-B14F-4D97-AF65-F5344CB8AC3E}">
        <p14:creationId xmlns:p14="http://schemas.microsoft.com/office/powerpoint/2010/main" val="143937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a:t>
            </a:fld>
            <a:endParaRPr lang="en-US"/>
          </a:p>
        </p:txBody>
      </p:sp>
    </p:spTree>
    <p:extLst>
      <p:ext uri="{BB962C8B-B14F-4D97-AF65-F5344CB8AC3E}">
        <p14:creationId xmlns:p14="http://schemas.microsoft.com/office/powerpoint/2010/main" val="125654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27</a:t>
            </a:fld>
            <a:endParaRPr lang="en-US"/>
          </a:p>
        </p:txBody>
      </p:sp>
    </p:spTree>
    <p:extLst>
      <p:ext uri="{BB962C8B-B14F-4D97-AF65-F5344CB8AC3E}">
        <p14:creationId xmlns:p14="http://schemas.microsoft.com/office/powerpoint/2010/main" val="363602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35</a:t>
            </a:fld>
            <a:endParaRPr lang="en-US"/>
          </a:p>
        </p:txBody>
      </p:sp>
    </p:spTree>
    <p:extLst>
      <p:ext uri="{BB962C8B-B14F-4D97-AF65-F5344CB8AC3E}">
        <p14:creationId xmlns:p14="http://schemas.microsoft.com/office/powerpoint/2010/main" val="824137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36</a:t>
            </a:fld>
            <a:endParaRPr lang="en-US"/>
          </a:p>
        </p:txBody>
      </p:sp>
    </p:spTree>
    <p:extLst>
      <p:ext uri="{BB962C8B-B14F-4D97-AF65-F5344CB8AC3E}">
        <p14:creationId xmlns:p14="http://schemas.microsoft.com/office/powerpoint/2010/main" val="4128817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261124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339097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1413505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cmsc320/fall2020/tree/master/project2" TargetMode="Externa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The_Federalist_Papers#Authorship" TargetMode="External"/><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hyperlink" Target="https://www.uwgb.edu/dutchs/pseudosc/hidncode.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tiff"/></Relationships>
</file>

<file path=ppt/slides/_rels/slide5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9.emf"/></Relationships>
</file>

<file path=ppt/slides/_rels/slide6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9.emf"/></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9.e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9.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0.emf"/></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package" Target="../embeddings/Microsoft_Excel_Worksheet5.xlsx"/></Relationships>
</file>

<file path=ppt/slides/_rels/slide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oleObject" Target="../embeddings/oleObject7.bin"/><Relationship Id="rId18" Type="http://schemas.openxmlformats.org/officeDocument/2006/relationships/image" Target="../media/image64.emf"/><Relationship Id="rId3" Type="http://schemas.openxmlformats.org/officeDocument/2006/relationships/oleObject" Target="../embeddings/oleObject1.bin"/><Relationship Id="rId21" Type="http://schemas.openxmlformats.org/officeDocument/2006/relationships/image" Target="NULL"/><Relationship Id="rId7" Type="http://schemas.openxmlformats.org/officeDocument/2006/relationships/oleObject" Target="../embeddings/oleObject3.bin"/><Relationship Id="rId12" Type="http://schemas.openxmlformats.org/officeDocument/2006/relationships/oleObject" Target="../embeddings/oleObject6.bin"/><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63.emf"/><Relationship Id="rId20" Type="http://schemas.openxmlformats.org/officeDocument/2006/relationships/image" Target="../media/image65.emf"/><Relationship Id="rId1" Type="http://schemas.openxmlformats.org/officeDocument/2006/relationships/vmlDrawing" Target="../drawings/vmlDrawing7.vml"/><Relationship Id="rId6" Type="http://schemas.openxmlformats.org/officeDocument/2006/relationships/image" Target="../media/image59.emf"/><Relationship Id="rId11" Type="http://schemas.openxmlformats.org/officeDocument/2006/relationships/image" Target="../media/image61.emf"/><Relationship Id="rId5" Type="http://schemas.openxmlformats.org/officeDocument/2006/relationships/oleObject" Target="../embeddings/oleObject2.bin"/><Relationship Id="rId15" Type="http://schemas.openxmlformats.org/officeDocument/2006/relationships/oleObject" Target="../embeddings/oleObject8.bin"/><Relationship Id="rId23" Type="http://schemas.openxmlformats.org/officeDocument/2006/relationships/image" Target="NULL"/><Relationship Id="rId10" Type="http://schemas.openxmlformats.org/officeDocument/2006/relationships/oleObject" Target="../embeddings/oleObject5.bin"/><Relationship Id="rId19" Type="http://schemas.openxmlformats.org/officeDocument/2006/relationships/oleObject" Target="../embeddings/oleObject10.bin"/><Relationship Id="rId4" Type="http://schemas.openxmlformats.org/officeDocument/2006/relationships/image" Target="../media/image58.emf"/><Relationship Id="rId9" Type="http://schemas.openxmlformats.org/officeDocument/2006/relationships/oleObject" Target="../embeddings/oleObject4.bin"/><Relationship Id="rId14" Type="http://schemas.openxmlformats.org/officeDocument/2006/relationships/image" Target="../media/image62.emf"/><Relationship Id="rId22" Type="http://schemas.openxmlformats.org/officeDocument/2006/relationships/image" Target="NUL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67.emf"/><Relationship Id="rId5" Type="http://schemas.openxmlformats.org/officeDocument/2006/relationships/oleObject" Target="../embeddings/oleObject11.bin"/><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9.emf"/><Relationship Id="rId5" Type="http://schemas.openxmlformats.org/officeDocument/2006/relationships/oleObject" Target="../embeddings/oleObject12.bin"/><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0.tiff"/><Relationship Id="rId4" Type="http://schemas.openxmlformats.org/officeDocument/2006/relationships/image" Target="../media/image6.tif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6"/>
            <a:ext cx="6858000" cy="914397"/>
          </a:xfrm>
        </p:spPr>
        <p:txBody>
          <a:bodyPr>
            <a:normAutofit/>
          </a:bodyPr>
          <a:lstStyle/>
          <a:p>
            <a:r>
              <a:rPr lang="en-US" dirty="0"/>
              <a:t>John P Dickerson</a:t>
            </a:r>
          </a:p>
        </p:txBody>
      </p:sp>
      <p:sp>
        <p:nvSpPr>
          <p:cNvPr id="5" name="TextBox 4"/>
          <p:cNvSpPr txBox="1"/>
          <p:nvPr/>
        </p:nvSpPr>
        <p:spPr>
          <a:xfrm>
            <a:off x="457200" y="4815791"/>
            <a:ext cx="3276600" cy="1815882"/>
          </a:xfrm>
          <a:prstGeom prst="rect">
            <a:avLst/>
          </a:prstGeom>
          <a:noFill/>
        </p:spPr>
        <p:txBody>
          <a:bodyPr wrap="square" rtlCol="0">
            <a:spAutoFit/>
          </a:bodyPr>
          <a:lstStyle/>
          <a:p>
            <a:r>
              <a:rPr lang="en-US" sz="1600" b="1" dirty="0"/>
              <a:t>Lecture #14 – 10/15/2020</a:t>
            </a:r>
          </a:p>
          <a:p>
            <a:r>
              <a:rPr lang="en-US" sz="1600" b="1" dirty="0"/>
              <a:t>Lecture #15 – 10/20/2020</a:t>
            </a:r>
          </a:p>
          <a:p>
            <a:endParaRPr lang="en-US" sz="1600" b="1" dirty="0"/>
          </a:p>
          <a:p>
            <a:r>
              <a:rPr lang="en-US" sz="1600" b="1" dirty="0"/>
              <a:t>CMSC320</a:t>
            </a:r>
          </a:p>
          <a:p>
            <a:r>
              <a:rPr lang="en-US" sz="1600" b="1" dirty="0"/>
              <a:t>Tuesdays &amp; Thursdays</a:t>
            </a:r>
          </a:p>
          <a:p>
            <a:r>
              <a:rPr lang="en-US" sz="1600" b="1" dirty="0"/>
              <a:t>5:00pm – 6:15pm</a:t>
            </a:r>
            <a:br>
              <a:rPr lang="en-US" sz="1600" b="1" dirty="0"/>
            </a:br>
            <a:r>
              <a:rPr lang="en-US" sz="1600" b="1" dirty="0">
                <a:solidFill>
                  <a:schemeClr val="tx1">
                    <a:lumMod val="50000"/>
                    <a:lumOff val="50000"/>
                  </a:schemeClr>
                </a:solidFill>
              </a:rPr>
              <a:t>(… or anytime on the Internet)</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sp>
        <p:nvSpPr>
          <p:cNvPr id="6" name="Rounded Rectangle 5"/>
          <p:cNvSpPr/>
          <p:nvPr/>
        </p:nvSpPr>
        <p:spPr>
          <a:xfrm>
            <a:off x="457200" y="1766807"/>
            <a:ext cx="8098241" cy="199928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solidFill>
                  <a:schemeClr val="bg1"/>
                </a:solidFill>
              </a:rPr>
              <a:t>One morning I shot an elephant in my pajamas.</a:t>
            </a:r>
          </a:p>
          <a:p>
            <a:pPr algn="ctr"/>
            <a:endParaRPr lang="en-US" sz="2800" dirty="0">
              <a:solidFill>
                <a:schemeClr val="bg1"/>
              </a:solidFill>
            </a:endParaRPr>
          </a:p>
          <a:p>
            <a:pPr algn="ctr"/>
            <a:r>
              <a:rPr lang="en-US" sz="2800" dirty="0">
                <a:solidFill>
                  <a:schemeClr val="bg1"/>
                </a:solidFill>
              </a:rPr>
              <a:t>How he got into my pajamas, I'll never know.</a:t>
            </a:r>
          </a:p>
        </p:txBody>
      </p:sp>
      <p:sp>
        <p:nvSpPr>
          <p:cNvPr id="7" name="TextBox 6"/>
          <p:cNvSpPr txBox="1"/>
          <p:nvPr/>
        </p:nvSpPr>
        <p:spPr>
          <a:xfrm>
            <a:off x="5594887" y="3766089"/>
            <a:ext cx="2805193" cy="369332"/>
          </a:xfrm>
          <a:prstGeom prst="rect">
            <a:avLst/>
          </a:prstGeom>
          <a:noFill/>
        </p:spPr>
        <p:txBody>
          <a:bodyPr wrap="square" rtlCol="0">
            <a:spAutoFit/>
          </a:bodyPr>
          <a:lstStyle/>
          <a:p>
            <a:pPr algn="r"/>
            <a:r>
              <a:rPr lang="en-US" dirty="0"/>
              <a:t>Groucho Marx</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72000"/>
            <a:ext cx="2261036" cy="2286000"/>
          </a:xfrm>
          <a:prstGeom prst="rect">
            <a:avLst/>
          </a:prstGeom>
        </p:spPr>
      </p:pic>
      <p:grpSp>
        <p:nvGrpSpPr>
          <p:cNvPr id="12" name="Group 11"/>
          <p:cNvGrpSpPr/>
          <p:nvPr/>
        </p:nvGrpSpPr>
        <p:grpSpPr>
          <a:xfrm>
            <a:off x="3750826" y="4170481"/>
            <a:ext cx="4295894" cy="2479435"/>
            <a:chOff x="3750826" y="4170481"/>
            <a:chExt cx="4295894" cy="2479435"/>
          </a:xfrm>
        </p:grpSpPr>
        <p:pic>
          <p:nvPicPr>
            <p:cNvPr id="10" name="Picture 9"/>
            <p:cNvPicPr>
              <a:picLocks noChangeAspect="1"/>
            </p:cNvPicPr>
            <p:nvPr/>
          </p:nvPicPr>
          <p:blipFill>
            <a:blip r:embed="rId3"/>
            <a:stretch>
              <a:fillRect/>
            </a:stretch>
          </p:blipFill>
          <p:spPr>
            <a:xfrm>
              <a:off x="3750826" y="4170481"/>
              <a:ext cx="3246657" cy="2479435"/>
            </a:xfrm>
            <a:prstGeom prst="rect">
              <a:avLst/>
            </a:prstGeom>
          </p:spPr>
        </p:pic>
        <p:sp>
          <p:nvSpPr>
            <p:cNvPr id="11" name="TextBox 10"/>
            <p:cNvSpPr txBox="1"/>
            <p:nvPr/>
          </p:nvSpPr>
          <p:spPr>
            <a:xfrm>
              <a:off x="6705600" y="4572000"/>
              <a:ext cx="1341120" cy="1446550"/>
            </a:xfrm>
            <a:prstGeom prst="rect">
              <a:avLst/>
            </a:prstGeom>
            <a:noFill/>
          </p:spPr>
          <p:txBody>
            <a:bodyPr wrap="square" rtlCol="0">
              <a:spAutoFit/>
            </a:bodyPr>
            <a:lstStyle/>
            <a:p>
              <a:r>
                <a:rPr lang="en-US" sz="8800" dirty="0"/>
                <a:t>?</a:t>
              </a:r>
            </a:p>
          </p:txBody>
        </p:sp>
      </p:grpSp>
    </p:spTree>
    <p:extLst>
      <p:ext uri="{BB962C8B-B14F-4D97-AF65-F5344CB8AC3E}">
        <p14:creationId xmlns:p14="http://schemas.microsoft.com/office/powerpoint/2010/main" val="8248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1752600"/>
            <a:ext cx="7620000" cy="4973321"/>
          </a:xfrm>
        </p:spPr>
        <p:txBody>
          <a:bodyPr>
            <a:normAutofit/>
          </a:bodyPr>
          <a:lstStyle/>
          <a:p>
            <a:r>
              <a:rPr lang="en-US" dirty="0"/>
              <a:t>The </a:t>
            </a:r>
            <a:r>
              <a:rPr lang="en-US" dirty="0" err="1"/>
              <a:t>Winograd</a:t>
            </a:r>
            <a:r>
              <a:rPr lang="en-US" dirty="0"/>
              <a:t> Schema Challenge:</a:t>
            </a:r>
          </a:p>
          <a:p>
            <a:pPr marL="342900" indent="-342900">
              <a:buFont typeface="Arial" charset="0"/>
              <a:buChar char="•"/>
            </a:pPr>
            <a:r>
              <a:rPr lang="en-US" b="0" dirty="0"/>
              <a:t>Proposed by Levesque as a complement to the Turing Test</a:t>
            </a:r>
          </a:p>
          <a:p>
            <a:r>
              <a:rPr lang="en-US" dirty="0"/>
              <a:t>Formally, need to pick out the antecedent of an ambiguous pronoun:</a:t>
            </a:r>
          </a:p>
          <a:p>
            <a:endParaRPr lang="en-US" dirty="0"/>
          </a:p>
          <a:p>
            <a:endParaRPr lang="en-US" dirty="0"/>
          </a:p>
          <a:p>
            <a:endParaRPr lang="en-US" dirty="0"/>
          </a:p>
          <a:p>
            <a:endParaRPr lang="en-US" dirty="0"/>
          </a:p>
          <a:p>
            <a:r>
              <a:rPr lang="en-US" dirty="0"/>
              <a:t>Levesque argues that understanding such sentences requires more than NLP, but also commonsense reasoning and deep contextual reasoning</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22160" y="324802"/>
            <a:ext cx="1712595" cy="1712595"/>
          </a:xfrm>
          <a:prstGeom prst="rect">
            <a:avLst/>
          </a:prstGeom>
        </p:spPr>
      </p:pic>
      <p:sp>
        <p:nvSpPr>
          <p:cNvPr id="6" name="Rounded Rectangle 5"/>
          <p:cNvSpPr/>
          <p:nvPr/>
        </p:nvSpPr>
        <p:spPr>
          <a:xfrm>
            <a:off x="457200" y="3343275"/>
            <a:ext cx="8098241" cy="14522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The city </a:t>
            </a:r>
            <a:r>
              <a:rPr lang="en-US" sz="2800" dirty="0">
                <a:solidFill>
                  <a:schemeClr val="accent2"/>
                </a:solidFill>
              </a:rPr>
              <a:t>councilmen</a:t>
            </a:r>
            <a:r>
              <a:rPr lang="en-US" sz="2800" dirty="0"/>
              <a:t> refused the </a:t>
            </a:r>
            <a:r>
              <a:rPr lang="en-US" sz="2800" dirty="0">
                <a:solidFill>
                  <a:schemeClr val="accent2"/>
                </a:solidFill>
              </a:rPr>
              <a:t>demonstrators</a:t>
            </a:r>
            <a:r>
              <a:rPr lang="en-US" sz="2800" dirty="0"/>
              <a:t> a permit because </a:t>
            </a:r>
            <a:r>
              <a:rPr lang="en-US" sz="2800" dirty="0">
                <a:solidFill>
                  <a:schemeClr val="accent2"/>
                </a:solidFill>
              </a:rPr>
              <a:t>they</a:t>
            </a:r>
            <a:r>
              <a:rPr lang="en-US" sz="2800" dirty="0"/>
              <a:t> </a:t>
            </a:r>
            <a:r>
              <a:rPr lang="en-US" sz="2800" dirty="0">
                <a:solidFill>
                  <a:schemeClr val="tx2"/>
                </a:solidFill>
              </a:rPr>
              <a:t>[feared/advocated] </a:t>
            </a:r>
            <a:r>
              <a:rPr lang="en-US" sz="2800" dirty="0"/>
              <a:t>violence.</a:t>
            </a:r>
            <a:endParaRPr lang="en-US" sz="2800" dirty="0">
              <a:solidFill>
                <a:schemeClr val="bg1"/>
              </a:solidFill>
            </a:endParaRPr>
          </a:p>
        </p:txBody>
      </p:sp>
      <p:sp>
        <p:nvSpPr>
          <p:cNvPr id="7" name="TextBox 6"/>
          <p:cNvSpPr txBox="1"/>
          <p:nvPr/>
        </p:nvSpPr>
        <p:spPr>
          <a:xfrm>
            <a:off x="5811520" y="4795520"/>
            <a:ext cx="2662641" cy="369332"/>
          </a:xfrm>
          <a:prstGeom prst="rect">
            <a:avLst/>
          </a:prstGeom>
          <a:noFill/>
        </p:spPr>
        <p:txBody>
          <a:bodyPr wrap="square" rtlCol="0">
            <a:spAutoFit/>
          </a:bodyPr>
          <a:lstStyle/>
          <a:p>
            <a:pPr algn="r"/>
            <a:r>
              <a:rPr lang="en-US" dirty="0"/>
              <a:t>Terry </a:t>
            </a:r>
            <a:r>
              <a:rPr lang="en-US" dirty="0" err="1"/>
              <a:t>Winograd</a:t>
            </a:r>
            <a:endParaRPr lang="en-US" dirty="0"/>
          </a:p>
        </p:txBody>
      </p:sp>
    </p:spTree>
    <p:extLst>
      <p:ext uri="{BB962C8B-B14F-4D97-AF65-F5344CB8AC3E}">
        <p14:creationId xmlns:p14="http://schemas.microsoft.com/office/powerpoint/2010/main" val="49855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language is hard?</a:t>
            </a:r>
          </a:p>
        </p:txBody>
      </p:sp>
      <p:sp>
        <p:nvSpPr>
          <p:cNvPr id="3" name="Content Placeholder 2"/>
          <p:cNvSpPr>
            <a:spLocks noGrp="1"/>
          </p:cNvSpPr>
          <p:nvPr>
            <p:ph idx="1"/>
          </p:nvPr>
        </p:nvSpPr>
        <p:spPr>
          <a:xfrm>
            <a:off x="457200" y="5410199"/>
            <a:ext cx="7620000" cy="715964"/>
          </a:xfrm>
        </p:spPr>
        <p:txBody>
          <a:bodyPr/>
          <a:lstStyle/>
          <a:p>
            <a:r>
              <a:rPr lang="en-US" dirty="0"/>
              <a:t>Perhaps we can get some signal (in this case, sentiment) without truly understanding the text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grpSp>
        <p:nvGrpSpPr>
          <p:cNvPr id="7" name="Group 6"/>
          <p:cNvGrpSpPr/>
          <p:nvPr/>
        </p:nvGrpSpPr>
        <p:grpSpPr>
          <a:xfrm>
            <a:off x="609600" y="3616960"/>
            <a:ext cx="7843520" cy="1674891"/>
            <a:chOff x="609600" y="4104640"/>
            <a:chExt cx="7843520" cy="1674891"/>
          </a:xfrm>
        </p:grpSpPr>
        <p:sp>
          <p:nvSpPr>
            <p:cNvPr id="5" name="Rounded Rectangle 4"/>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a horrible stupid </a:t>
              </a:r>
              <a:r>
                <a:rPr lang="en-US" sz="2000" dirty="0" err="1"/>
                <a:t>game,it's</a:t>
              </a:r>
              <a:r>
                <a:rPr lang="en-US" sz="2000" dirty="0"/>
                <a:t> like 5 years ago game,900p 20~30f, </a:t>
              </a:r>
              <a:r>
                <a:rPr lang="en-US" sz="2000" dirty="0" err="1"/>
                <a:t>i</a:t>
              </a:r>
              <a:r>
                <a:rPr lang="en-US" sz="2000" dirty="0"/>
                <a:t> don't play this **** anymore it's like someone give me a **** to play ,no this time </a:t>
              </a:r>
              <a:r>
                <a:rPr lang="en-US" sz="2000" dirty="0" err="1"/>
                <a:t>sorry,so</a:t>
              </a:r>
              <a:r>
                <a:rPr lang="en-US" sz="2000" dirty="0"/>
                <a:t> Nintendo go f yourself </a:t>
              </a:r>
              <a:r>
                <a:rPr lang="en-US" sz="2000" dirty="0" err="1"/>
                <a:t>pls</a:t>
              </a:r>
              <a:endParaRPr lang="en-US" sz="2000" dirty="0"/>
            </a:p>
          </p:txBody>
        </p:sp>
        <p:sp>
          <p:nvSpPr>
            <p:cNvPr id="6" name="TextBox 5"/>
            <p:cNvSpPr txBox="1"/>
            <p:nvPr/>
          </p:nvSpPr>
          <p:spPr>
            <a:xfrm>
              <a:off x="3677920" y="5410199"/>
              <a:ext cx="4561840" cy="369332"/>
            </a:xfrm>
            <a:prstGeom prst="rect">
              <a:avLst/>
            </a:prstGeom>
            <a:noFill/>
          </p:spPr>
          <p:txBody>
            <a:bodyPr wrap="square" rtlCol="0">
              <a:spAutoFit/>
            </a:bodyPr>
            <a:lstStyle/>
            <a:p>
              <a:pPr algn="r"/>
              <a:r>
                <a:rPr lang="en-US" dirty="0"/>
                <a:t>Nsucks7752, March 6, 2017, </a:t>
              </a:r>
              <a:r>
                <a:rPr lang="en-US" dirty="0" err="1"/>
                <a:t>Metacritic</a:t>
              </a:r>
              <a:endParaRPr lang="en-US" dirty="0"/>
            </a:p>
          </p:txBody>
        </p:sp>
      </p:grpSp>
      <p:grpSp>
        <p:nvGrpSpPr>
          <p:cNvPr id="8" name="Group 7"/>
          <p:cNvGrpSpPr/>
          <p:nvPr/>
        </p:nvGrpSpPr>
        <p:grpSpPr>
          <a:xfrm>
            <a:off x="609600" y="1879323"/>
            <a:ext cx="7843520" cy="1674891"/>
            <a:chOff x="609600" y="4104640"/>
            <a:chExt cx="7843520" cy="1674891"/>
          </a:xfrm>
        </p:grpSpPr>
        <p:sp>
          <p:nvSpPr>
            <p:cNvPr id="9" name="Rounded Rectangle 8"/>
            <p:cNvSpPr/>
            <p:nvPr/>
          </p:nvSpPr>
          <p:spPr>
            <a:xfrm>
              <a:off x="609600" y="4104640"/>
              <a:ext cx="7843520" cy="13055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t>I haven't played it that much yet, but it's shaping to be one of the greatest games ever made! It exudes beauty in every single pixel of it. It's a masterpiece. 10/10</a:t>
              </a:r>
            </a:p>
          </p:txBody>
        </p:sp>
        <p:sp>
          <p:nvSpPr>
            <p:cNvPr id="10" name="TextBox 9"/>
            <p:cNvSpPr txBox="1"/>
            <p:nvPr/>
          </p:nvSpPr>
          <p:spPr>
            <a:xfrm>
              <a:off x="3677920" y="5410199"/>
              <a:ext cx="4561840" cy="369332"/>
            </a:xfrm>
            <a:prstGeom prst="rect">
              <a:avLst/>
            </a:prstGeom>
            <a:noFill/>
          </p:spPr>
          <p:txBody>
            <a:bodyPr wrap="square" rtlCol="0">
              <a:spAutoFit/>
            </a:bodyPr>
            <a:lstStyle/>
            <a:p>
              <a:pPr algn="r"/>
              <a:r>
                <a:rPr lang="en-US" dirty="0" err="1"/>
                <a:t>fabchan</a:t>
              </a:r>
              <a:r>
                <a:rPr lang="en-US" dirty="0"/>
                <a:t>, March 3, 2017, </a:t>
              </a:r>
              <a:r>
                <a:rPr lang="en-US" dirty="0" err="1"/>
                <a:t>Metacritic</a:t>
              </a:r>
              <a:endParaRPr lang="en-US" dirty="0"/>
            </a:p>
          </p:txBody>
        </p:sp>
      </p:grpSp>
      <p:pic>
        <p:nvPicPr>
          <p:cNvPr id="11" name="Picture 10"/>
          <p:cNvPicPr>
            <a:picLocks noChangeAspect="1"/>
          </p:cNvPicPr>
          <p:nvPr/>
        </p:nvPicPr>
        <p:blipFill>
          <a:blip r:embed="rId2"/>
          <a:stretch>
            <a:fillRect/>
          </a:stretch>
        </p:blipFill>
        <p:spPr>
          <a:xfrm>
            <a:off x="6461760" y="176520"/>
            <a:ext cx="2026920" cy="1589106"/>
          </a:xfrm>
          <a:prstGeom prst="rect">
            <a:avLst/>
          </a:prstGeom>
        </p:spPr>
      </p:pic>
    </p:spTree>
    <p:extLst>
      <p:ext uri="{BB962C8B-B14F-4D97-AF65-F5344CB8AC3E}">
        <p14:creationId xmlns:p14="http://schemas.microsoft.com/office/powerpoint/2010/main" val="404970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Signal”</a:t>
            </a: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pic>
        <p:nvPicPr>
          <p:cNvPr id="6" name="Picture 5"/>
          <p:cNvPicPr>
            <a:picLocks noChangeAspect="1"/>
          </p:cNvPicPr>
          <p:nvPr/>
        </p:nvPicPr>
        <p:blipFill>
          <a:blip r:embed="rId2"/>
          <a:stretch>
            <a:fillRect/>
          </a:stretch>
        </p:blipFill>
        <p:spPr>
          <a:xfrm>
            <a:off x="924560" y="1524318"/>
            <a:ext cx="6979920" cy="4012521"/>
          </a:xfrm>
          <a:prstGeom prst="rect">
            <a:avLst/>
          </a:prstGeom>
        </p:spPr>
      </p:pic>
      <p:grpSp>
        <p:nvGrpSpPr>
          <p:cNvPr id="11" name="Group 10"/>
          <p:cNvGrpSpPr/>
          <p:nvPr/>
        </p:nvGrpSpPr>
        <p:grpSpPr>
          <a:xfrm>
            <a:off x="5429752" y="152718"/>
            <a:ext cx="2799848" cy="1530350"/>
            <a:chOff x="5429752" y="152718"/>
            <a:chExt cx="2799848" cy="1530350"/>
          </a:xfrm>
        </p:grpSpPr>
        <p:pic>
          <p:nvPicPr>
            <p:cNvPr id="8" name="Picture 7"/>
            <p:cNvPicPr>
              <a:picLocks noChangeAspect="1"/>
            </p:cNvPicPr>
            <p:nvPr/>
          </p:nvPicPr>
          <p:blipFill>
            <a:blip r:embed="rId3"/>
            <a:stretch>
              <a:fillRect/>
            </a:stretch>
          </p:blipFill>
          <p:spPr>
            <a:xfrm>
              <a:off x="5429752" y="152718"/>
              <a:ext cx="1286008" cy="1530350"/>
            </a:xfrm>
            <a:prstGeom prst="rect">
              <a:avLst/>
            </a:prstGeom>
          </p:spPr>
        </p:pic>
        <p:sp>
          <p:nvSpPr>
            <p:cNvPr id="9" name="TextBox 8"/>
            <p:cNvSpPr txBox="1"/>
            <p:nvPr/>
          </p:nvSpPr>
          <p:spPr>
            <a:xfrm>
              <a:off x="6705600" y="751840"/>
              <a:ext cx="772094" cy="369332"/>
            </a:xfrm>
            <a:prstGeom prst="rect">
              <a:avLst/>
            </a:prstGeom>
            <a:noFill/>
          </p:spPr>
          <p:txBody>
            <a:bodyPr wrap="square" rtlCol="0">
              <a:spAutoFit/>
            </a:bodyPr>
            <a:lstStyle/>
            <a:p>
              <a:r>
                <a:rPr lang="en-US" dirty="0"/>
                <a:t>or</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0399" y="352950"/>
              <a:ext cx="1219201" cy="1156499"/>
            </a:xfrm>
            <a:prstGeom prst="rect">
              <a:avLst/>
            </a:prstGeom>
          </p:spPr>
        </p:pic>
      </p:grpSp>
      <p:sp>
        <p:nvSpPr>
          <p:cNvPr id="12" name="TextBox 11"/>
          <p:cNvSpPr txBox="1"/>
          <p:nvPr/>
        </p:nvSpPr>
        <p:spPr>
          <a:xfrm>
            <a:off x="2702560" y="5939985"/>
            <a:ext cx="3352800" cy="369332"/>
          </a:xfrm>
          <a:prstGeom prst="rect">
            <a:avLst/>
          </a:prstGeom>
          <a:noFill/>
        </p:spPr>
        <p:txBody>
          <a:bodyPr wrap="square" rtlCol="0">
            <a:spAutoFit/>
          </a:bodyPr>
          <a:lstStyle/>
          <a:p>
            <a:r>
              <a:rPr lang="en-US" b="1"/>
              <a:t>Possible signals ?????????</a:t>
            </a:r>
          </a:p>
        </p:txBody>
      </p:sp>
    </p:spTree>
    <p:extLst>
      <p:ext uri="{BB962C8B-B14F-4D97-AF65-F5344CB8AC3E}">
        <p14:creationId xmlns:p14="http://schemas.microsoft.com/office/powerpoint/2010/main" val="173229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0" y="152718"/>
            <a:ext cx="4537074" cy="1371600"/>
          </a:xfrm>
        </p:spPr>
        <p:txBody>
          <a:bodyPr/>
          <a:lstStyle/>
          <a:p>
            <a:r>
              <a:rPr lang="en-US" dirty="0"/>
              <a:t>“Some Signal”</a:t>
            </a:r>
          </a:p>
        </p:txBody>
      </p:sp>
      <p:sp>
        <p:nvSpPr>
          <p:cNvPr id="3" name="Content Placeholder 2"/>
          <p:cNvSpPr>
            <a:spLocks noGrp="1"/>
          </p:cNvSpPr>
          <p:nvPr>
            <p:ph idx="1"/>
          </p:nvPr>
        </p:nvSpPr>
        <p:spPr>
          <a:xfrm>
            <a:off x="4165600" y="1752600"/>
            <a:ext cx="3911600" cy="4373563"/>
          </a:xfrm>
        </p:spPr>
        <p:txBody>
          <a:bodyPr/>
          <a:lstStyle/>
          <a:p>
            <a:r>
              <a:rPr lang="en-US" dirty="0"/>
              <a:t>What type of article is this?</a:t>
            </a:r>
          </a:p>
          <a:p>
            <a:pPr marL="342900" indent="-342900">
              <a:buFont typeface="Arial" charset="0"/>
              <a:buChar char="•"/>
            </a:pPr>
            <a:r>
              <a:rPr lang="en-US" b="0" dirty="0"/>
              <a:t>Sports</a:t>
            </a:r>
          </a:p>
          <a:p>
            <a:pPr marL="342900" indent="-342900">
              <a:buFont typeface="Arial" charset="0"/>
              <a:buChar char="•"/>
            </a:pPr>
            <a:r>
              <a:rPr lang="en-US" b="0" dirty="0"/>
              <a:t>Political</a:t>
            </a:r>
          </a:p>
          <a:p>
            <a:pPr marL="342900" indent="-342900">
              <a:buFont typeface="Arial" charset="0"/>
              <a:buChar char="•"/>
            </a:pPr>
            <a:r>
              <a:rPr lang="en-US" b="0" dirty="0"/>
              <a:t>Dark comedy</a:t>
            </a:r>
          </a:p>
          <a:p>
            <a:r>
              <a:rPr lang="en-US" dirty="0"/>
              <a:t>What entities are covered?</a:t>
            </a:r>
          </a:p>
          <a:p>
            <a:pPr marL="342900" indent="-342900">
              <a:buFont typeface="Arial" charset="0"/>
              <a:buChar char="•"/>
            </a:pPr>
            <a:r>
              <a:rPr lang="en-US" b="0" dirty="0"/>
              <a:t>And are they covered with positive or negative sentiment?</a:t>
            </a:r>
          </a:p>
          <a:p>
            <a:r>
              <a:rPr lang="en-US" dirty="0"/>
              <a:t>Possible signals ????????</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pic>
        <p:nvPicPr>
          <p:cNvPr id="5" name="Picture 4"/>
          <p:cNvPicPr>
            <a:picLocks noChangeAspect="1"/>
          </p:cNvPicPr>
          <p:nvPr/>
        </p:nvPicPr>
        <p:blipFill>
          <a:blip r:embed="rId2"/>
          <a:stretch>
            <a:fillRect/>
          </a:stretch>
        </p:blipFill>
        <p:spPr>
          <a:xfrm>
            <a:off x="0" y="0"/>
            <a:ext cx="3986973" cy="6858000"/>
          </a:xfrm>
          <a:prstGeom prst="rect">
            <a:avLst/>
          </a:prstGeom>
        </p:spPr>
      </p:pic>
    </p:spTree>
    <p:extLst>
      <p:ext uri="{BB962C8B-B14F-4D97-AF65-F5344CB8AC3E}">
        <p14:creationId xmlns:p14="http://schemas.microsoft.com/office/powerpoint/2010/main" val="119640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Terminology</a:t>
            </a:r>
          </a:p>
        </p:txBody>
      </p:sp>
      <p:sp>
        <p:nvSpPr>
          <p:cNvPr id="3" name="Content Placeholder 2"/>
          <p:cNvSpPr>
            <a:spLocks noGrp="1"/>
          </p:cNvSpPr>
          <p:nvPr>
            <p:ph idx="1"/>
          </p:nvPr>
        </p:nvSpPr>
        <p:spPr/>
        <p:txBody>
          <a:bodyPr/>
          <a:lstStyle/>
          <a:p>
            <a:r>
              <a:rPr lang="en-US" dirty="0">
                <a:solidFill>
                  <a:schemeClr val="tx2"/>
                </a:solidFill>
              </a:rPr>
              <a:t>Documents</a:t>
            </a:r>
            <a:r>
              <a:rPr lang="en-US" dirty="0"/>
              <a:t>: groups of free text</a:t>
            </a:r>
          </a:p>
          <a:p>
            <a:pPr marL="342900" indent="-342900">
              <a:buFont typeface="Arial" charset="0"/>
              <a:buChar char="•"/>
            </a:pPr>
            <a:r>
              <a:rPr lang="en-US" b="0" dirty="0"/>
              <a:t>Actual documents (NYT article, journal paper)</a:t>
            </a:r>
          </a:p>
          <a:p>
            <a:pPr marL="342900" indent="-342900">
              <a:buFont typeface="Arial" charset="0"/>
              <a:buChar char="•"/>
            </a:pPr>
            <a:r>
              <a:rPr lang="en-US" b="0" dirty="0"/>
              <a:t>Entries in a table</a:t>
            </a:r>
          </a:p>
          <a:p>
            <a:r>
              <a:rPr lang="en-US" dirty="0">
                <a:solidFill>
                  <a:schemeClr val="tx2"/>
                </a:solidFill>
              </a:rPr>
              <a:t>Corpus</a:t>
            </a:r>
            <a:r>
              <a:rPr lang="en-US" dirty="0"/>
              <a:t>: a collection of documents</a:t>
            </a:r>
          </a:p>
          <a:p>
            <a:r>
              <a:rPr lang="en-US" dirty="0">
                <a:solidFill>
                  <a:schemeClr val="tx2"/>
                </a:solidFill>
              </a:rPr>
              <a:t>Terms</a:t>
            </a:r>
            <a:r>
              <a:rPr lang="en-US" dirty="0"/>
              <a:t>: individual words</a:t>
            </a:r>
          </a:p>
          <a:p>
            <a:pPr marL="342900" indent="-342900">
              <a:buFont typeface="Arial" charset="0"/>
              <a:buChar char="•"/>
            </a:pPr>
            <a:r>
              <a:rPr lang="en-US" b="0" dirty="0"/>
              <a:t>Separated by whitespace or punctuation</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37663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DC15-1782-9C47-85E4-F4E2D6E220F7}"/>
              </a:ext>
            </a:extLst>
          </p:cNvPr>
          <p:cNvSpPr>
            <a:spLocks noGrp="1"/>
          </p:cNvSpPr>
          <p:nvPr>
            <p:ph type="title"/>
          </p:nvPr>
        </p:nvSpPr>
        <p:spPr/>
        <p:txBody>
          <a:bodyPr/>
          <a:lstStyle/>
          <a:p>
            <a:r>
              <a:rPr lang="en-US" dirty="0"/>
              <a:t>NLP Tasks</a:t>
            </a:r>
          </a:p>
        </p:txBody>
      </p:sp>
      <p:sp>
        <p:nvSpPr>
          <p:cNvPr id="3" name="Content Placeholder 2">
            <a:extLst>
              <a:ext uri="{FF2B5EF4-FFF2-40B4-BE49-F238E27FC236}">
                <a16:creationId xmlns:a16="http://schemas.microsoft.com/office/drawing/2014/main" id="{3617BC13-34EA-9148-90E4-0067887ADA9C}"/>
              </a:ext>
            </a:extLst>
          </p:cNvPr>
          <p:cNvSpPr>
            <a:spLocks noGrp="1"/>
          </p:cNvSpPr>
          <p:nvPr>
            <p:ph idx="1"/>
          </p:nvPr>
        </p:nvSpPr>
        <p:spPr/>
        <p:txBody>
          <a:bodyPr/>
          <a:lstStyle/>
          <a:p>
            <a:r>
              <a:rPr lang="en-US" dirty="0">
                <a:solidFill>
                  <a:schemeClr val="tx2"/>
                </a:solidFill>
              </a:rPr>
              <a:t>Syntax</a:t>
            </a:r>
            <a:r>
              <a:rPr lang="en-US" dirty="0"/>
              <a:t>: refers to the grammatical structure of language</a:t>
            </a:r>
          </a:p>
          <a:p>
            <a:pPr marL="342900" indent="-342900">
              <a:buFont typeface="Arial" panose="020B0604020202020204" pitchFamily="34" charset="0"/>
              <a:buChar char="•"/>
            </a:pPr>
            <a:r>
              <a:rPr lang="en-US" b="0" dirty="0"/>
              <a:t>The rules via which one forms sentences/expressions</a:t>
            </a:r>
          </a:p>
          <a:p>
            <a:r>
              <a:rPr lang="en-US" dirty="0">
                <a:solidFill>
                  <a:schemeClr val="tx2"/>
                </a:solidFill>
              </a:rPr>
              <a:t>Semantics</a:t>
            </a:r>
            <a:r>
              <a:rPr lang="en-US" dirty="0"/>
              <a:t>: the study of meaning of language</a:t>
            </a:r>
          </a:p>
          <a:p>
            <a:endParaRPr lang="en-US" dirty="0"/>
          </a:p>
          <a:p>
            <a:r>
              <a:rPr lang="en-US" dirty="0"/>
              <a:t>John is rectangular and a rainbow.</a:t>
            </a:r>
          </a:p>
          <a:p>
            <a:pPr marL="342900" indent="-342900">
              <a:buFont typeface="Arial" panose="020B0604020202020204" pitchFamily="34" charset="0"/>
              <a:buChar char="•"/>
            </a:pPr>
            <a:r>
              <a:rPr lang="en-US" b="0" dirty="0"/>
              <a:t>Syntactically correct</a:t>
            </a:r>
          </a:p>
          <a:p>
            <a:pPr marL="342900" indent="-342900">
              <a:buFont typeface="Arial" panose="020B0604020202020204" pitchFamily="34" charset="0"/>
              <a:buChar char="•"/>
            </a:pPr>
            <a:r>
              <a:rPr lang="en-US" b="0" dirty="0"/>
              <a:t>Semantically meaningless</a:t>
            </a:r>
          </a:p>
          <a:p>
            <a:endParaRPr lang="en-US" dirty="0"/>
          </a:p>
        </p:txBody>
      </p:sp>
      <p:sp>
        <p:nvSpPr>
          <p:cNvPr id="4" name="Slide Number Placeholder 3">
            <a:extLst>
              <a:ext uri="{FF2B5EF4-FFF2-40B4-BE49-F238E27FC236}">
                <a16:creationId xmlns:a16="http://schemas.microsoft.com/office/drawing/2014/main" id="{C3689546-CB72-BA47-A2E9-1D72D1231DB5}"/>
              </a:ext>
            </a:extLst>
          </p:cNvPr>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31963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Syntax</a:t>
            </a:r>
          </a:p>
        </p:txBody>
      </p:sp>
      <p:sp>
        <p:nvSpPr>
          <p:cNvPr id="3" name="Content Placeholder 2"/>
          <p:cNvSpPr>
            <a:spLocks noGrp="1"/>
          </p:cNvSpPr>
          <p:nvPr>
            <p:ph idx="1"/>
          </p:nvPr>
        </p:nvSpPr>
        <p:spPr/>
        <p:txBody>
          <a:bodyPr>
            <a:normAutofit lnSpcReduction="10000"/>
          </a:bodyPr>
          <a:lstStyle/>
          <a:p>
            <a:r>
              <a:rPr lang="en-US" dirty="0"/>
              <a:t>Tokenization</a:t>
            </a:r>
          </a:p>
          <a:p>
            <a:pPr lvl="1"/>
            <a:r>
              <a:rPr lang="en-US" dirty="0"/>
              <a:t>Splitting sentences into tokens</a:t>
            </a:r>
          </a:p>
          <a:p>
            <a:r>
              <a:rPr lang="en-US" dirty="0"/>
              <a:t>Lemmatization/Stemming</a:t>
            </a:r>
          </a:p>
          <a:p>
            <a:pPr lvl="1"/>
            <a:r>
              <a:rPr lang="en-US" dirty="0"/>
              <a:t>Turning “organizing” and “organized” into “</a:t>
            </a:r>
            <a:r>
              <a:rPr lang="en-US" dirty="0" err="1"/>
              <a:t>organiz</a:t>
            </a:r>
            <a:r>
              <a:rPr lang="en-US" dirty="0"/>
              <a:t>”</a:t>
            </a:r>
          </a:p>
          <a:p>
            <a:r>
              <a:rPr lang="en-US" dirty="0"/>
              <a:t>Morphological Segmentation</a:t>
            </a:r>
          </a:p>
          <a:p>
            <a:pPr lvl="1"/>
            <a:r>
              <a:rPr lang="en-US" dirty="0"/>
              <a:t>How words are formed, and relationships of different parts</a:t>
            </a:r>
          </a:p>
          <a:p>
            <a:pPr lvl="1"/>
            <a:r>
              <a:rPr lang="en-US" dirty="0"/>
              <a:t>Easy for English, but other languages are difficult</a:t>
            </a:r>
          </a:p>
          <a:p>
            <a:r>
              <a:rPr lang="en-US" dirty="0"/>
              <a:t>Part-of-speech (POS) Tagging</a:t>
            </a:r>
          </a:p>
          <a:p>
            <a:pPr lvl="1"/>
            <a:r>
              <a:rPr lang="en-US" dirty="0"/>
              <a:t>Determine whether a word is a noun/adverb/verb etc.</a:t>
            </a:r>
          </a:p>
          <a:p>
            <a:r>
              <a:rPr lang="en-US" dirty="0"/>
              <a:t>Parsing </a:t>
            </a:r>
          </a:p>
          <a:p>
            <a:pPr lvl="1"/>
            <a:r>
              <a:rPr lang="en-US" dirty="0"/>
              <a:t>Create a “parse tree” for a sentence</a:t>
            </a:r>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17</a:t>
            </a:fld>
            <a:endParaRPr lang="en-US"/>
          </a:p>
        </p:txBody>
      </p:sp>
    </p:spTree>
    <p:extLst>
      <p:ext uri="{BB962C8B-B14F-4D97-AF65-F5344CB8AC3E}">
        <p14:creationId xmlns:p14="http://schemas.microsoft.com/office/powerpoint/2010/main" val="281162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Semantics: information extraction</a:t>
            </a:r>
          </a:p>
        </p:txBody>
      </p:sp>
      <p:sp>
        <p:nvSpPr>
          <p:cNvPr id="6" name="Content Placeholder 5">
            <a:extLst>
              <a:ext uri="{FF2B5EF4-FFF2-40B4-BE49-F238E27FC236}">
                <a16:creationId xmlns:a16="http://schemas.microsoft.com/office/drawing/2014/main" id="{6BD37A41-BAFD-DE45-B228-92767752583A}"/>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18</a:t>
            </a:fld>
            <a:endParaRPr lang="en-US"/>
          </a:p>
        </p:txBody>
      </p:sp>
      <p:pic>
        <p:nvPicPr>
          <p:cNvPr id="1026" name="Picture 2" descr="mage result for information extrac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8220" y="1491393"/>
            <a:ext cx="7147560" cy="536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02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named entity recognition</a:t>
            </a:r>
          </a:p>
        </p:txBody>
      </p:sp>
      <p:sp>
        <p:nvSpPr>
          <p:cNvPr id="3" name="Content Placeholder 2"/>
          <p:cNvSpPr>
            <a:spLocks noGrp="1"/>
          </p:cNvSpPr>
          <p:nvPr>
            <p:ph idx="1"/>
          </p:nvPr>
        </p:nvSpPr>
        <p:spPr/>
        <p:txBody>
          <a:bodyPr/>
          <a:lstStyle/>
          <a:p>
            <a:r>
              <a:rPr lang="en-US" dirty="0"/>
              <a:t>Identifying key entities in text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19</a:t>
            </a:fld>
            <a:endParaRPr lang="en-US"/>
          </a:p>
        </p:txBody>
      </p:sp>
      <p:pic>
        <p:nvPicPr>
          <p:cNvPr id="12290" name="Picture 2" descr="mage result for named entity recogni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281" y="2399569"/>
            <a:ext cx="8367519" cy="37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80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6" name="Picture 5"/>
          <p:cNvPicPr>
            <a:picLocks noChangeAspect="1"/>
          </p:cNvPicPr>
          <p:nvPr/>
        </p:nvPicPr>
        <p:blipFill>
          <a:blip r:embed="rId2"/>
          <a:stretch>
            <a:fillRect/>
          </a:stretch>
        </p:blipFill>
        <p:spPr>
          <a:xfrm flipH="1">
            <a:off x="4138620" y="4138908"/>
            <a:ext cx="4863865" cy="2734082"/>
          </a:xfrm>
          <a:prstGeom prst="rect">
            <a:avLst/>
          </a:prstGeom>
        </p:spPr>
      </p:pic>
      <p:sp>
        <p:nvSpPr>
          <p:cNvPr id="3" name="Content Placeholder 2"/>
          <p:cNvSpPr>
            <a:spLocks noGrp="1"/>
          </p:cNvSpPr>
          <p:nvPr>
            <p:ph idx="1"/>
          </p:nvPr>
        </p:nvSpPr>
        <p:spPr/>
        <p:txBody>
          <a:bodyPr/>
          <a:lstStyle/>
          <a:p>
            <a:r>
              <a:rPr lang="en-US" dirty="0"/>
              <a:t>Mini-Project #2 is due in a week!</a:t>
            </a:r>
          </a:p>
          <a:p>
            <a:pPr marL="342900" indent="-342900">
              <a:buFont typeface="Arial" charset="0"/>
              <a:buChar char="•"/>
            </a:pPr>
            <a:r>
              <a:rPr lang="en-US" b="0" dirty="0"/>
              <a:t>It is linked to from ELMS; also available at: </a:t>
            </a:r>
            <a:r>
              <a:rPr lang="en-US" sz="1600" dirty="0">
                <a:hlinkClick r:id="rId3"/>
              </a:rPr>
              <a:t>https://github.com/cmsc320/fall2020/tree/master/project2</a:t>
            </a:r>
            <a:endParaRPr lang="en-US" b="0" dirty="0"/>
          </a:p>
          <a:p>
            <a:pPr marL="342900" indent="-342900">
              <a:buFont typeface="Arial" charset="0"/>
              <a:buChar char="•"/>
            </a:pPr>
            <a:r>
              <a:rPr lang="en-US" b="0" dirty="0"/>
              <a:t>Deliverable is a .</a:t>
            </a:r>
            <a:r>
              <a:rPr lang="en-US" b="0" dirty="0" err="1"/>
              <a:t>ipynb</a:t>
            </a:r>
            <a:r>
              <a:rPr lang="en-US" b="0" dirty="0"/>
              <a:t> file submitted to ELMS</a:t>
            </a:r>
          </a:p>
          <a:p>
            <a:pPr marL="342900" indent="-342900">
              <a:buFont typeface="Arial" charset="0"/>
              <a:buChar char="•"/>
            </a:pPr>
            <a:r>
              <a:rPr lang="en-US" b="0" dirty="0"/>
              <a:t>Due </a:t>
            </a:r>
            <a:r>
              <a:rPr lang="en-US" b="0" dirty="0">
                <a:solidFill>
                  <a:schemeClr val="tx2"/>
                </a:solidFill>
              </a:rPr>
              <a:t>Thursday, October 22nd</a:t>
            </a:r>
          </a:p>
          <a:p>
            <a:pPr marL="342900" indent="-342900">
              <a:buFont typeface="Arial" charset="0"/>
              <a:buChar char="•"/>
            </a:pPr>
            <a:endParaRPr lang="en-US" dirty="0"/>
          </a:p>
        </p:txBody>
      </p:sp>
    </p:spTree>
    <p:extLst>
      <p:ext uri="{BB962C8B-B14F-4D97-AF65-F5344CB8AC3E}">
        <p14:creationId xmlns:p14="http://schemas.microsoft.com/office/powerpoint/2010/main" val="32238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sentiment analysis</a:t>
            </a:r>
          </a:p>
        </p:txBody>
      </p:sp>
      <p:sp>
        <p:nvSpPr>
          <p:cNvPr id="3" name="Content Placeholder 2"/>
          <p:cNvSpPr>
            <a:spLocks noGrp="1"/>
          </p:cNvSpPr>
          <p:nvPr>
            <p:ph idx="1"/>
          </p:nvPr>
        </p:nvSpPr>
        <p:spPr/>
        <p:txBody>
          <a:bodyPr/>
          <a:lstStyle/>
          <a:p>
            <a:r>
              <a:rPr lang="en-US" dirty="0"/>
              <a:t>Deciding if reviews/opinions are positive or negative</a:t>
            </a:r>
          </a:p>
          <a:p>
            <a:r>
              <a:rPr lang="en-US" dirty="0"/>
              <a:t>Heavily used by ad industry today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20</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5018" y="2858073"/>
            <a:ext cx="7573963" cy="37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010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3" name="Content Placeholder 2"/>
          <p:cNvSpPr>
            <a:spLocks noGrp="1"/>
          </p:cNvSpPr>
          <p:nvPr>
            <p:ph idx="1"/>
          </p:nvPr>
        </p:nvSpPr>
        <p:spPr>
          <a:xfrm>
            <a:off x="457200" y="1752600"/>
            <a:ext cx="3310128" cy="4373563"/>
          </a:xfrm>
        </p:spPr>
        <p:txBody>
          <a:bodyPr/>
          <a:lstStyle/>
          <a:p>
            <a:r>
              <a:rPr lang="en-US" dirty="0"/>
              <a:t>Translating from one language to another</a:t>
            </a:r>
          </a:p>
          <a:p>
            <a:r>
              <a:rPr lang="en-US" dirty="0"/>
              <a:t>Simple substitution of words doesn’t work very well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21</a:t>
            </a:fld>
            <a:endParaRPr lang="en-US"/>
          </a:p>
        </p:txBody>
      </p:sp>
      <p:pic>
        <p:nvPicPr>
          <p:cNvPr id="6146" name="Picture 2" descr="mage result for machine transl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0152" y="2119508"/>
            <a:ext cx="4765085" cy="2220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ogle-neural-machine-translation-system-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454334"/>
            <a:ext cx="9117354" cy="24036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085002"/>
            <a:ext cx="1984198" cy="369332"/>
          </a:xfrm>
          <a:prstGeom prst="rect">
            <a:avLst/>
          </a:prstGeom>
        </p:spPr>
        <p:txBody>
          <a:bodyPr wrap="none">
            <a:spAutoFit/>
          </a:bodyPr>
          <a:lstStyle/>
          <a:p>
            <a:r>
              <a:rPr lang="en-US">
                <a:solidFill>
                  <a:schemeClr val="bg1">
                    <a:lumMod val="75000"/>
                  </a:schemeClr>
                </a:solidFill>
              </a:rPr>
              <a:t>(Image: Google) </a:t>
            </a:r>
          </a:p>
        </p:txBody>
      </p:sp>
    </p:spTree>
    <p:extLst>
      <p:ext uri="{BB962C8B-B14F-4D97-AF65-F5344CB8AC3E}">
        <p14:creationId xmlns:p14="http://schemas.microsoft.com/office/powerpoint/2010/main" val="31708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Machine translation</a:t>
            </a:r>
          </a:p>
        </p:txBody>
      </p:sp>
      <p:sp>
        <p:nvSpPr>
          <p:cNvPr id="6" name="Content Placeholder 5"/>
          <p:cNvSpPr>
            <a:spLocks noGrp="1"/>
          </p:cNvSpPr>
          <p:nvPr>
            <p:ph idx="1"/>
          </p:nvPr>
        </p:nvSpPr>
        <p:spPr/>
        <p:txBody>
          <a:bodyPr>
            <a:normAutofit fontScale="77500" lnSpcReduction="20000"/>
          </a:bodyPr>
          <a:lstStyle/>
          <a:p>
            <a:r>
              <a:rPr lang="en-US" dirty="0"/>
              <a:t>0&gt; how long before the next flight to Alice Springs?</a:t>
            </a:r>
          </a:p>
          <a:p>
            <a:r>
              <a:rPr lang="en-US" dirty="0"/>
              <a:t>1&gt;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Springs?</a:t>
            </a:r>
          </a:p>
          <a:p>
            <a:r>
              <a:rPr lang="en-US" dirty="0"/>
              <a:t>2&gt; how long before the following flight to Alice jump?</a:t>
            </a:r>
          </a:p>
          <a:p>
            <a:r>
              <a:rPr lang="en-US" dirty="0"/>
              <a:t>3&gt; </a:t>
            </a:r>
            <a:r>
              <a:rPr lang="en-US" dirty="0" err="1"/>
              <a:t>wie</a:t>
            </a:r>
            <a:r>
              <a:rPr lang="en-US" dirty="0"/>
              <a:t> </a:t>
            </a:r>
            <a:r>
              <a:rPr lang="en-US" dirty="0" err="1"/>
              <a:t>lang</a:t>
            </a:r>
            <a:r>
              <a:rPr lang="en-US" dirty="0"/>
              <a:t> </a:t>
            </a:r>
            <a:r>
              <a:rPr lang="en-US" dirty="0" err="1"/>
              <a:t>vor</a:t>
            </a:r>
            <a:r>
              <a:rPr lang="en-US" dirty="0"/>
              <a:t> </a:t>
            </a:r>
            <a:r>
              <a:rPr lang="en-US" dirty="0" err="1"/>
              <a:t>dem</a:t>
            </a:r>
            <a:r>
              <a:rPr lang="en-US" dirty="0"/>
              <a:t> </a:t>
            </a:r>
            <a:r>
              <a:rPr lang="en-US" dirty="0" err="1"/>
              <a:t>folgenden</a:t>
            </a:r>
            <a:r>
              <a:rPr lang="en-US" dirty="0"/>
              <a:t> </a:t>
            </a:r>
            <a:r>
              <a:rPr lang="en-US" dirty="0" err="1"/>
              <a:t>Flug</a:t>
            </a:r>
            <a:r>
              <a:rPr lang="en-US" dirty="0"/>
              <a:t> </a:t>
            </a:r>
            <a:r>
              <a:rPr lang="en-US" dirty="0" err="1"/>
              <a:t>zu</a:t>
            </a:r>
            <a:r>
              <a:rPr lang="en-US" dirty="0"/>
              <a:t> Alice </a:t>
            </a:r>
            <a:r>
              <a:rPr lang="en-US" dirty="0" err="1"/>
              <a:t>springen</a:t>
            </a:r>
            <a:r>
              <a:rPr lang="en-US" dirty="0"/>
              <a:t> </a:t>
            </a:r>
            <a:r>
              <a:rPr lang="en-US" dirty="0" err="1"/>
              <a:t>Sie</a:t>
            </a:r>
            <a:r>
              <a:rPr lang="en-US" dirty="0"/>
              <a:t>?</a:t>
            </a:r>
          </a:p>
          <a:p>
            <a:r>
              <a:rPr lang="en-US" dirty="0"/>
              <a:t>4&gt; how long before the following flight to Alice do you jump?</a:t>
            </a:r>
          </a:p>
          <a:p>
            <a:r>
              <a:rPr lang="en-US" dirty="0"/>
              <a:t>5&gt;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a:t>
            </a:r>
            <a:r>
              <a:rPr lang="en-US" dirty="0" err="1"/>
              <a:t>tun</a:t>
            </a:r>
            <a:r>
              <a:rPr lang="en-US" dirty="0"/>
              <a:t>, </a:t>
            </a:r>
            <a:r>
              <a:rPr lang="en-US" dirty="0" err="1"/>
              <a:t>Sie</a:t>
            </a:r>
            <a:r>
              <a:rPr lang="en-US" dirty="0"/>
              <a:t> </a:t>
            </a:r>
            <a:r>
              <a:rPr lang="en-US" dirty="0" err="1"/>
              <a:t>springen</a:t>
            </a:r>
            <a:r>
              <a:rPr lang="en-US" dirty="0"/>
              <a:t>?</a:t>
            </a:r>
          </a:p>
          <a:p>
            <a:r>
              <a:rPr lang="en-US" dirty="0"/>
              <a:t>6&gt; how long, before the following flight to Alice does, do you jump?</a:t>
            </a:r>
          </a:p>
          <a:p>
            <a:r>
              <a:rPr lang="en-US" dirty="0"/>
              <a:t>7&gt;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8&gt; how long before the following flight to Alice does, do you jump?</a:t>
            </a:r>
          </a:p>
          <a:p>
            <a:r>
              <a:rPr lang="en-US" dirty="0"/>
              <a:t>9&gt;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tun</a:t>
            </a:r>
            <a:r>
              <a:rPr lang="en-US" dirty="0"/>
              <a:t> </a:t>
            </a:r>
            <a:r>
              <a:rPr lang="en-US" dirty="0" err="1"/>
              <a:t>Sie</a:t>
            </a:r>
            <a:r>
              <a:rPr lang="en-US" dirty="0"/>
              <a:t> </a:t>
            </a:r>
            <a:r>
              <a:rPr lang="en-US" dirty="0" err="1"/>
              <a:t>springen</a:t>
            </a:r>
            <a:r>
              <a:rPr lang="en-US" dirty="0"/>
              <a:t>?</a:t>
            </a:r>
          </a:p>
          <a:p>
            <a:r>
              <a:rPr lang="en-US" dirty="0"/>
              <a:t>10&gt; how long, before the following flight does to Alice, do do you jump?</a:t>
            </a:r>
          </a:p>
          <a:p>
            <a:r>
              <a:rPr lang="en-US" dirty="0"/>
              <a:t>11&gt; </a:t>
            </a:r>
            <a:r>
              <a:rPr lang="en-US" dirty="0" err="1"/>
              <a:t>wie</a:t>
            </a:r>
            <a:r>
              <a:rPr lang="en-US" dirty="0"/>
              <a:t> </a:t>
            </a:r>
            <a:r>
              <a:rPr lang="en-US" dirty="0" err="1"/>
              <a:t>lang</a:t>
            </a:r>
            <a:r>
              <a:rPr lang="en-US" dirty="0"/>
              <a:t> bevor der </a:t>
            </a:r>
            <a:r>
              <a:rPr lang="en-US" dirty="0" err="1"/>
              <a:t>folgende</a:t>
            </a:r>
            <a:r>
              <a:rPr lang="en-US" dirty="0"/>
              <a:t> </a:t>
            </a:r>
            <a:r>
              <a:rPr lang="en-US" dirty="0" err="1"/>
              <a:t>Flug</a:t>
            </a:r>
            <a:r>
              <a:rPr lang="en-US" dirty="0"/>
              <a:t> </a:t>
            </a:r>
            <a:r>
              <a:rPr lang="en-US" dirty="0" err="1"/>
              <a:t>zu</a:t>
            </a:r>
            <a:r>
              <a:rPr lang="en-US" dirty="0"/>
              <a:t> Alice tut, </a:t>
            </a:r>
            <a:r>
              <a:rPr lang="en-US" dirty="0" err="1"/>
              <a:t>Sie</a:t>
            </a:r>
            <a:r>
              <a:rPr lang="en-US" dirty="0"/>
              <a:t> </a:t>
            </a:r>
            <a:r>
              <a:rPr lang="en-US" dirty="0" err="1"/>
              <a:t>tun</a:t>
            </a:r>
            <a:r>
              <a:rPr lang="en-US" dirty="0"/>
              <a:t> Sprung?</a:t>
            </a:r>
          </a:p>
          <a:p>
            <a:r>
              <a:rPr lang="en-US" dirty="0"/>
              <a:t>12&gt; how long before the following flight does leap to Alice, does you?</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22</a:t>
            </a:fld>
            <a:endParaRPr lang="en-US"/>
          </a:p>
        </p:txBody>
      </p:sp>
      <p:sp>
        <p:nvSpPr>
          <p:cNvPr id="5" name="Rectangle 4"/>
          <p:cNvSpPr/>
          <p:nvPr/>
        </p:nvSpPr>
        <p:spPr>
          <a:xfrm>
            <a:off x="5562600" y="6453244"/>
            <a:ext cx="1945148" cy="369332"/>
          </a:xfrm>
          <a:prstGeom prst="rect">
            <a:avLst/>
          </a:prstGeom>
        </p:spPr>
        <p:txBody>
          <a:bodyPr wrap="none">
            <a:spAutoFit/>
          </a:bodyPr>
          <a:lstStyle/>
          <a:p>
            <a:r>
              <a:rPr lang="en-US" dirty="0">
                <a:solidFill>
                  <a:schemeClr val="bg1">
                    <a:lumMod val="75000"/>
                  </a:schemeClr>
                </a:solidFill>
              </a:rPr>
              <a:t>From NLTK Book</a:t>
            </a:r>
          </a:p>
        </p:txBody>
      </p:sp>
    </p:spTree>
    <p:extLst>
      <p:ext uri="{BB962C8B-B14F-4D97-AF65-F5344CB8AC3E}">
        <p14:creationId xmlns:p14="http://schemas.microsoft.com/office/powerpoint/2010/main" val="5901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23</a:t>
            </a:fld>
            <a:endParaRPr lang="en-US"/>
          </a:p>
        </p:txBody>
      </p:sp>
      <p:pic>
        <p:nvPicPr>
          <p:cNvPr id="5" name="Picture 4"/>
          <p:cNvPicPr>
            <a:picLocks noChangeAspect="1"/>
          </p:cNvPicPr>
          <p:nvPr/>
        </p:nvPicPr>
        <p:blipFill>
          <a:blip r:embed="rId2"/>
          <a:stretch>
            <a:fillRect/>
          </a:stretch>
        </p:blipFill>
        <p:spPr>
          <a:xfrm>
            <a:off x="3822700" y="4000500"/>
            <a:ext cx="4864100" cy="2857500"/>
          </a:xfrm>
          <a:prstGeom prst="rect">
            <a:avLst/>
          </a:prstGeom>
        </p:spPr>
      </p:pic>
      <p:pic>
        <p:nvPicPr>
          <p:cNvPr id="6" name="Picture 5" descr="sirirai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007362"/>
            <a:ext cx="2567092" cy="3850638"/>
          </a:xfrm>
          <a:prstGeom prst="rect">
            <a:avLst/>
          </a:prstGeom>
        </p:spPr>
      </p:pic>
      <p:sp>
        <p:nvSpPr>
          <p:cNvPr id="7" name="Rectangle 6"/>
          <p:cNvSpPr/>
          <p:nvPr/>
        </p:nvSpPr>
        <p:spPr bwMode="auto">
          <a:xfrm>
            <a:off x="2946954" y="2515264"/>
            <a:ext cx="4121531" cy="1634490"/>
          </a:xfrm>
          <a:prstGeom prst="rect">
            <a:avLst/>
          </a:prstGeom>
          <a:solidFill>
            <a:srgbClr val="000099"/>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solidFill>
                  <a:schemeClr val="bg1"/>
                </a:solidFill>
              </a:rPr>
              <a:t>WILLIAM WILKINSON’S </a:t>
            </a:r>
          </a:p>
          <a:p>
            <a:pPr algn="ctr"/>
            <a:r>
              <a:rPr lang="en-US" sz="1600" dirty="0">
                <a:solidFill>
                  <a:schemeClr val="bg1"/>
                </a:solidFill>
              </a:rPr>
              <a:t>“AN ACCOUNT OF THE PRINCIPALITIES OF</a:t>
            </a:r>
            <a:br>
              <a:rPr lang="en-US" sz="1600" dirty="0">
                <a:solidFill>
                  <a:schemeClr val="bg1"/>
                </a:solidFill>
              </a:rPr>
            </a:br>
            <a:r>
              <a:rPr lang="en-US" sz="1600" dirty="0">
                <a:solidFill>
                  <a:schemeClr val="bg1"/>
                </a:solidFill>
              </a:rPr>
              <a:t>WALLACHIA AND MOLDOVIA”</a:t>
            </a:r>
          </a:p>
          <a:p>
            <a:pPr algn="ctr"/>
            <a:r>
              <a:rPr lang="en-US" sz="1600" dirty="0">
                <a:solidFill>
                  <a:schemeClr val="bg1"/>
                </a:solidFill>
              </a:rPr>
              <a:t>INSPIRED THIS AUTHOR’S</a:t>
            </a:r>
          </a:p>
          <a:p>
            <a:pPr algn="ctr"/>
            <a:r>
              <a:rPr lang="en-US" sz="1600" dirty="0">
                <a:solidFill>
                  <a:schemeClr val="bg1"/>
                </a:solidFill>
              </a:rPr>
              <a:t>MOST FAMOUS NOVEL</a:t>
            </a:r>
          </a:p>
        </p:txBody>
      </p:sp>
      <p:sp>
        <p:nvSpPr>
          <p:cNvPr id="8" name="TextBox 7"/>
          <p:cNvSpPr txBox="1"/>
          <p:nvPr/>
        </p:nvSpPr>
        <p:spPr>
          <a:xfrm>
            <a:off x="7839248" y="2888902"/>
            <a:ext cx="1034450" cy="646331"/>
          </a:xfrm>
          <a:prstGeom prst="rect">
            <a:avLst/>
          </a:prstGeom>
          <a:noFill/>
        </p:spPr>
        <p:txBody>
          <a:bodyPr wrap="square" rtlCol="0">
            <a:spAutoFit/>
          </a:bodyPr>
          <a:lstStyle/>
          <a:p>
            <a:r>
              <a:rPr lang="en-US" dirty="0">
                <a:latin typeface="+mn-lt"/>
              </a:rPr>
              <a:t>Bram Stoker</a:t>
            </a:r>
          </a:p>
        </p:txBody>
      </p:sp>
      <p:sp>
        <p:nvSpPr>
          <p:cNvPr id="9" name="Right Arrow 8"/>
          <p:cNvSpPr/>
          <p:nvPr/>
        </p:nvSpPr>
        <p:spPr bwMode="auto">
          <a:xfrm>
            <a:off x="7068485" y="3014571"/>
            <a:ext cx="770763" cy="533400"/>
          </a:xfrm>
          <a:prstGeom prst="rightArrow">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Lucida Sans" pitchFamily="-65" charset="0"/>
            </a:endParaRPr>
          </a:p>
        </p:txBody>
      </p:sp>
    </p:spTree>
    <p:extLst>
      <p:ext uri="{BB962C8B-B14F-4D97-AF65-F5344CB8AC3E}">
        <p14:creationId xmlns:p14="http://schemas.microsoft.com/office/powerpoint/2010/main" val="79067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question answering</a:t>
            </a:r>
          </a:p>
        </p:txBody>
      </p:sp>
      <p:sp>
        <p:nvSpPr>
          <p:cNvPr id="3" name="Content Placeholder 2"/>
          <p:cNvSpPr>
            <a:spLocks noGrp="1"/>
          </p:cNvSpPr>
          <p:nvPr>
            <p:ph idx="1"/>
          </p:nvPr>
        </p:nvSpPr>
        <p:spPr/>
        <p:txBody>
          <a:bodyPr/>
          <a:lstStyle/>
          <a:p>
            <a:r>
              <a:rPr lang="en-US" dirty="0"/>
              <a:t>Answer questions posed a user with specific answers</a:t>
            </a:r>
          </a:p>
          <a:p>
            <a:r>
              <a:rPr lang="en-US" dirty="0"/>
              <a:t>Factoid questions</a:t>
            </a:r>
          </a:p>
          <a:p>
            <a:pPr lvl="1"/>
            <a:r>
              <a:rPr lang="en-US" dirty="0"/>
              <a:t>Who wrote “The Universal Declaration of Human Rights”?</a:t>
            </a:r>
          </a:p>
          <a:p>
            <a:pPr lvl="1"/>
            <a:r>
              <a:rPr lang="en-US" dirty="0"/>
              <a:t>How many calories are there in two slices of apple pie?</a:t>
            </a:r>
          </a:p>
          <a:p>
            <a:pPr lvl="1"/>
            <a:r>
              <a:rPr lang="en-US" dirty="0"/>
              <a:t>What is the average age of the onset of autism?</a:t>
            </a:r>
          </a:p>
          <a:p>
            <a:pPr lvl="1"/>
            <a:r>
              <a:rPr lang="en-US" dirty="0"/>
              <a:t>Where is Apple Computer based?</a:t>
            </a:r>
          </a:p>
          <a:p>
            <a:r>
              <a:rPr lang="en-US" dirty="0"/>
              <a:t>Complex (narrative) questions:</a:t>
            </a:r>
          </a:p>
          <a:p>
            <a:pPr lvl="1"/>
            <a:r>
              <a:rPr lang="en-US" dirty="0"/>
              <a:t>In children with an acute febrile illness, what is the efficacy of acetaminophen in reducing fever?</a:t>
            </a:r>
          </a:p>
          <a:p>
            <a:pPr lvl="1"/>
            <a:r>
              <a:rPr lang="en-US" dirty="0"/>
              <a:t>What do scholars think about Jefferson’s position on dealing with pirates?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24</a:t>
            </a:fld>
            <a:endParaRPr lang="en-US"/>
          </a:p>
        </p:txBody>
      </p:sp>
    </p:spTree>
    <p:extLst>
      <p:ext uri="{BB962C8B-B14F-4D97-AF65-F5344CB8AC3E}">
        <p14:creationId xmlns:p14="http://schemas.microsoft.com/office/powerpoint/2010/main" val="83321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Spoken Dialogue Systems</a:t>
            </a:r>
          </a:p>
        </p:txBody>
      </p:sp>
      <p:sp>
        <p:nvSpPr>
          <p:cNvPr id="6" name="Content Placeholder 5">
            <a:extLst>
              <a:ext uri="{FF2B5EF4-FFF2-40B4-BE49-F238E27FC236}">
                <a16:creationId xmlns:a16="http://schemas.microsoft.com/office/drawing/2014/main" id="{E4BDB34C-0CDB-FE4D-A918-DDBECA557EE6}"/>
              </a:ext>
            </a:extLst>
          </p:cNvPr>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pPr/>
              <a:t>25</a:t>
            </a:fld>
            <a:endParaRPr lang="en-US"/>
          </a:p>
        </p:txBody>
      </p:sp>
      <p:pic>
        <p:nvPicPr>
          <p:cNvPr id="14338" name="Picture 2" descr="./images/dialogu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2093976"/>
            <a:ext cx="9159240" cy="494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85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Semantics: textual entailment</a:t>
            </a:r>
          </a:p>
        </p:txBody>
      </p:sp>
      <p:sp>
        <p:nvSpPr>
          <p:cNvPr id="3" name="Content Placeholder 2"/>
          <p:cNvSpPr>
            <a:spLocks noGrp="1"/>
          </p:cNvSpPr>
          <p:nvPr>
            <p:ph idx="1"/>
          </p:nvPr>
        </p:nvSpPr>
        <p:spPr/>
        <p:txBody>
          <a:bodyPr/>
          <a:lstStyle/>
          <a:p>
            <a:r>
              <a:rPr lang="en-US" dirty="0"/>
              <a:t>Given two text fragments, determine if one being true entails the other, entails the other's negation, or allows the other to be either true or false</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26</a:t>
            </a:fld>
            <a:endParaRPr lang="en-US"/>
          </a:p>
        </p:txBody>
      </p:sp>
      <p:pic>
        <p:nvPicPr>
          <p:cNvPr id="5" name="Picture 4"/>
          <p:cNvPicPr>
            <a:picLocks noChangeAspect="1"/>
          </p:cNvPicPr>
          <p:nvPr/>
        </p:nvPicPr>
        <p:blipFill>
          <a:blip r:embed="rId2"/>
          <a:stretch>
            <a:fillRect/>
          </a:stretch>
        </p:blipFill>
        <p:spPr>
          <a:xfrm>
            <a:off x="1168146" y="2762276"/>
            <a:ext cx="7315200" cy="4095724"/>
          </a:xfrm>
          <a:prstGeom prst="rect">
            <a:avLst/>
          </a:prstGeom>
        </p:spPr>
      </p:pic>
    </p:spTree>
    <p:extLst>
      <p:ext uri="{BB962C8B-B14F-4D97-AF65-F5344CB8AC3E}">
        <p14:creationId xmlns:p14="http://schemas.microsoft.com/office/powerpoint/2010/main" val="65911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Semantics: document summarization</a:t>
            </a:r>
          </a:p>
        </p:txBody>
      </p:sp>
      <p:sp>
        <p:nvSpPr>
          <p:cNvPr id="3" name="Content Placeholder 2"/>
          <p:cNvSpPr>
            <a:spLocks noGrp="1"/>
          </p:cNvSpPr>
          <p:nvPr>
            <p:ph idx="1"/>
          </p:nvPr>
        </p:nvSpPr>
        <p:spPr/>
        <p:txBody>
          <a:bodyPr/>
          <a:lstStyle/>
          <a:p>
            <a:r>
              <a:rPr lang="en-US" dirty="0"/>
              <a:t>Quite a few tools out there today</a:t>
            </a:r>
            <a:r>
              <a:rPr lang="mr-IN" dirty="0"/>
              <a:t>…</a:t>
            </a:r>
            <a:r>
              <a:rPr lang="en-US" dirty="0"/>
              <a:t> e.g., SMMRY</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27</a:t>
            </a:fld>
            <a:endParaRPr lang="en-US"/>
          </a:p>
        </p:txBody>
      </p:sp>
      <p:pic>
        <p:nvPicPr>
          <p:cNvPr id="6" name="Picture 5"/>
          <p:cNvPicPr>
            <a:picLocks noChangeAspect="1"/>
          </p:cNvPicPr>
          <p:nvPr/>
        </p:nvPicPr>
        <p:blipFill>
          <a:blip r:embed="rId3"/>
          <a:stretch>
            <a:fillRect/>
          </a:stretch>
        </p:blipFill>
        <p:spPr>
          <a:xfrm>
            <a:off x="-7511" y="2622533"/>
            <a:ext cx="9144000" cy="3832814"/>
          </a:xfrm>
          <a:prstGeom prst="rect">
            <a:avLst/>
          </a:prstGeom>
        </p:spPr>
      </p:pic>
    </p:spTree>
    <p:extLst>
      <p:ext uri="{BB962C8B-B14F-4D97-AF65-F5344CB8AC3E}">
        <p14:creationId xmlns:p14="http://schemas.microsoft.com/office/powerpoint/2010/main" val="3235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tasks</a:t>
            </a:r>
          </a:p>
        </p:txBody>
      </p:sp>
      <p:sp>
        <p:nvSpPr>
          <p:cNvPr id="3" name="Content Placeholder 2"/>
          <p:cNvSpPr>
            <a:spLocks noGrp="1"/>
          </p:cNvSpPr>
          <p:nvPr>
            <p:ph idx="1"/>
          </p:nvPr>
        </p:nvSpPr>
        <p:spPr/>
        <p:txBody>
          <a:bodyPr/>
          <a:lstStyle/>
          <a:p>
            <a:r>
              <a:rPr lang="en-US" dirty="0"/>
              <a:t>Speech Recognition</a:t>
            </a:r>
          </a:p>
          <a:p>
            <a:r>
              <a:rPr lang="en-US" dirty="0"/>
              <a:t>Caption Generation</a:t>
            </a:r>
          </a:p>
          <a:p>
            <a:r>
              <a:rPr lang="en-US" dirty="0"/>
              <a:t>Natural Language Generation</a:t>
            </a:r>
          </a:p>
          <a:p>
            <a:r>
              <a:rPr lang="en-US" dirty="0"/>
              <a:t>Optical Character Recognition</a:t>
            </a:r>
          </a:p>
          <a:p>
            <a:r>
              <a:rPr lang="en-US" dirty="0"/>
              <a:t>Word Sense Disambiguation</a:t>
            </a:r>
          </a:p>
          <a:p>
            <a:pPr lvl="1"/>
            <a:r>
              <a:rPr lang="en-US" dirty="0"/>
              <a:t>serve: help with food or drink; hold an office; put ball into play</a:t>
            </a:r>
          </a:p>
          <a:p>
            <a:r>
              <a:rPr lang="mr-IN" dirty="0"/>
              <a:t>…</a:t>
            </a:r>
            <a:endParaRPr lang="en-US" dirty="0"/>
          </a:p>
          <a:p>
            <a:endParaRPr lang="en-US" dirty="0"/>
          </a:p>
          <a:p>
            <a:r>
              <a:rPr lang="en-US" dirty="0"/>
              <a:t>Doing all of these for many different languages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28</a:t>
            </a:fld>
            <a:endParaRPr lang="en-US"/>
          </a:p>
        </p:txBody>
      </p:sp>
      <p:pic>
        <p:nvPicPr>
          <p:cNvPr id="13314" name="Picture 2" descr="mage result for rosetta sto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3680" y="0"/>
            <a:ext cx="2560320" cy="323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2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551680" y="3949008"/>
            <a:ext cx="4348480" cy="2929311"/>
          </a:xfrm>
          <a:prstGeom prst="rect">
            <a:avLst/>
          </a:prstGeom>
        </p:spPr>
      </p:pic>
      <p:sp>
        <p:nvSpPr>
          <p:cNvPr id="2" name="Title 1"/>
          <p:cNvSpPr>
            <a:spLocks noGrp="1"/>
          </p:cNvSpPr>
          <p:nvPr>
            <p:ph type="title"/>
          </p:nvPr>
        </p:nvSpPr>
        <p:spPr>
          <a:xfrm>
            <a:off x="457200" y="152718"/>
            <a:ext cx="7620000" cy="1371600"/>
          </a:xfrm>
        </p:spPr>
        <p:txBody>
          <a:bodyPr/>
          <a:lstStyle/>
          <a:p>
            <a:r>
              <a:rPr lang="en-US" dirty="0"/>
              <a:t>Semantics: Text classification</a:t>
            </a:r>
          </a:p>
        </p:txBody>
      </p:sp>
      <p:sp>
        <p:nvSpPr>
          <p:cNvPr id="3" name="Content Placeholder 2"/>
          <p:cNvSpPr>
            <a:spLocks noGrp="1"/>
          </p:cNvSpPr>
          <p:nvPr>
            <p:ph idx="1"/>
          </p:nvPr>
        </p:nvSpPr>
        <p:spPr>
          <a:xfrm>
            <a:off x="457200" y="1752600"/>
            <a:ext cx="7934960" cy="4373563"/>
          </a:xfrm>
        </p:spPr>
        <p:txBody>
          <a:bodyPr/>
          <a:lstStyle/>
          <a:p>
            <a:r>
              <a:rPr lang="en-US" dirty="0"/>
              <a:t>Is it spam?</a:t>
            </a:r>
          </a:p>
          <a:p>
            <a:r>
              <a:rPr lang="en-US" dirty="0"/>
              <a:t>Who wrote this paper?  (Author identification)</a:t>
            </a:r>
          </a:p>
          <a:p>
            <a:pPr marL="342900" indent="-342900">
              <a:buFont typeface="Arial" charset="0"/>
              <a:buChar char="•"/>
            </a:pPr>
            <a:r>
              <a:rPr lang="en-US" b="0" dirty="0">
                <a:hlinkClick r:id="rId3"/>
              </a:rPr>
              <a:t>https://en.wikipedia.org/wiki/The_Federalist_Papers#Authorship</a:t>
            </a:r>
            <a:endParaRPr lang="en-US" b="0" dirty="0"/>
          </a:p>
          <a:p>
            <a:pPr marL="342900" indent="-342900">
              <a:buFont typeface="Arial" charset="0"/>
              <a:buChar char="•"/>
            </a:pPr>
            <a:r>
              <a:rPr lang="en-US" b="0" dirty="0">
                <a:hlinkClick r:id="rId4"/>
              </a:rPr>
              <a:t>https://www.uwgb.edu/dutchs/pseudosc/hidncode.htm</a:t>
            </a:r>
            <a:endParaRPr lang="en-US" b="0" dirty="0"/>
          </a:p>
          <a:p>
            <a:r>
              <a:rPr lang="es-ES_tradnl" b="0" dirty="0"/>
              <a:t>¡</a:t>
            </a:r>
            <a:r>
              <a:rPr lang="es-ES" dirty="0"/>
              <a:t>Identificación del idioma!</a:t>
            </a:r>
          </a:p>
          <a:p>
            <a:r>
              <a:rPr lang="en-US" dirty="0"/>
              <a:t>Sentiment analysis</a:t>
            </a:r>
          </a:p>
          <a:p>
            <a:r>
              <a:rPr lang="en-US" dirty="0"/>
              <a:t>What type of document is this?</a:t>
            </a:r>
          </a:p>
          <a:p>
            <a:r>
              <a:rPr lang="en-US" dirty="0"/>
              <a:t>When was this document written?</a:t>
            </a:r>
          </a:p>
          <a:p>
            <a:r>
              <a:rPr lang="en-US" dirty="0"/>
              <a:t>Readability assessment</a:t>
            </a:r>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199293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4EE0-5B70-4542-A29D-1D646CA3E7D2}"/>
              </a:ext>
            </a:extLst>
          </p:cNvPr>
          <p:cNvSpPr>
            <a:spLocks noGrp="1"/>
          </p:cNvSpPr>
          <p:nvPr>
            <p:ph type="title"/>
          </p:nvPr>
        </p:nvSpPr>
        <p:spPr>
          <a:xfrm>
            <a:off x="457199" y="152718"/>
            <a:ext cx="7639665" cy="1371600"/>
          </a:xfrm>
        </p:spPr>
        <p:txBody>
          <a:bodyPr/>
          <a:lstStyle/>
          <a:p>
            <a:r>
              <a:rPr lang="en-US" dirty="0"/>
              <a:t>Common issue With Project 1</a:t>
            </a:r>
          </a:p>
        </p:txBody>
      </p:sp>
      <p:sp>
        <p:nvSpPr>
          <p:cNvPr id="3" name="Content Placeholder 2">
            <a:extLst>
              <a:ext uri="{FF2B5EF4-FFF2-40B4-BE49-F238E27FC236}">
                <a16:creationId xmlns:a16="http://schemas.microsoft.com/office/drawing/2014/main" id="{3983EB8F-850B-B146-B98D-386A4BC201DD}"/>
              </a:ext>
            </a:extLst>
          </p:cNvPr>
          <p:cNvSpPr>
            <a:spLocks noGrp="1"/>
          </p:cNvSpPr>
          <p:nvPr>
            <p:ph idx="1"/>
          </p:nvPr>
        </p:nvSpPr>
        <p:spPr>
          <a:xfrm>
            <a:off x="457200" y="3429000"/>
            <a:ext cx="7620000" cy="2697163"/>
          </a:xfrm>
        </p:spPr>
        <p:txBody>
          <a:bodyPr>
            <a:normAutofit fontScale="92500" lnSpcReduction="10000"/>
          </a:bodyPr>
          <a:lstStyle/>
          <a:p>
            <a:r>
              <a:rPr lang="en-US" dirty="0"/>
              <a:t>Often not a problem!  But, sometimes a problem …</a:t>
            </a:r>
          </a:p>
          <a:p>
            <a:r>
              <a:rPr lang="en-US" dirty="0"/>
              <a:t>Example:</a:t>
            </a:r>
          </a:p>
          <a:p>
            <a:pPr marL="342900" indent="-342900">
              <a:buFont typeface="Arial" panose="020B0604020202020204" pitchFamily="34" charset="0"/>
              <a:buChar char="•"/>
            </a:pPr>
            <a:r>
              <a:rPr lang="en-US" b="0" dirty="0" err="1">
                <a:latin typeface="Courier" pitchFamily="2" charset="0"/>
              </a:rPr>
              <a:t>df</a:t>
            </a:r>
            <a:r>
              <a:rPr lang="en-US" b="0" dirty="0">
                <a:latin typeface="Courier" pitchFamily="2" charset="0"/>
              </a:rPr>
              <a:t>[</a:t>
            </a:r>
            <a:r>
              <a:rPr lang="en-US" b="0" dirty="0" err="1">
                <a:latin typeface="Courier" pitchFamily="2" charset="0"/>
              </a:rPr>
              <a:t>df</a:t>
            </a:r>
            <a:r>
              <a:rPr lang="en-US" b="0" dirty="0">
                <a:latin typeface="Courier" pitchFamily="2" charset="0"/>
              </a:rPr>
              <a:t>[‘intensity’] &gt; 0.1][‘color’] = ‘red’</a:t>
            </a:r>
          </a:p>
          <a:p>
            <a:pPr marL="342900" indent="-342900">
              <a:buFont typeface="Arial" panose="020B0604020202020204" pitchFamily="34" charset="0"/>
              <a:buChar char="•"/>
            </a:pPr>
            <a:r>
              <a:rPr lang="en-US" b="0" dirty="0"/>
              <a:t>??????????</a:t>
            </a:r>
          </a:p>
          <a:p>
            <a:pPr marL="342900" indent="-342900">
              <a:buFont typeface="Arial" panose="020B0604020202020204" pitchFamily="34" charset="0"/>
              <a:buChar char="•"/>
            </a:pPr>
            <a:r>
              <a:rPr lang="en-US" b="0" dirty="0"/>
              <a:t>This will not set a value in </a:t>
            </a:r>
            <a:r>
              <a:rPr lang="en-US" b="0" dirty="0" err="1"/>
              <a:t>df</a:t>
            </a:r>
            <a:r>
              <a:rPr lang="en-US" b="0" dirty="0"/>
              <a:t> – assignment is </a:t>
            </a:r>
            <a:r>
              <a:rPr lang="en-US" b="0" dirty="0">
                <a:solidFill>
                  <a:schemeClr val="tx2"/>
                </a:solidFill>
              </a:rPr>
              <a:t>chained</a:t>
            </a:r>
          </a:p>
          <a:p>
            <a:pPr marL="342900" indent="-342900">
              <a:buFont typeface="Arial" panose="020B0604020202020204" pitchFamily="34" charset="0"/>
              <a:buChar char="•"/>
            </a:pPr>
            <a:r>
              <a:rPr lang="en-US" b="0" dirty="0"/>
              <a:t>Instead, use </a:t>
            </a:r>
            <a:r>
              <a:rPr lang="en-US" b="0" dirty="0" err="1">
                <a:latin typeface="Courier" pitchFamily="2" charset="0"/>
              </a:rPr>
              <a:t>df.loc</a:t>
            </a:r>
            <a:r>
              <a:rPr lang="en-US" b="0" dirty="0">
                <a:latin typeface="Courier" pitchFamily="2" charset="0"/>
              </a:rPr>
              <a:t>[</a:t>
            </a:r>
            <a:r>
              <a:rPr lang="en-US" b="0" dirty="0" err="1">
                <a:latin typeface="Courier" pitchFamily="2" charset="0"/>
              </a:rPr>
              <a:t>df</a:t>
            </a:r>
            <a:r>
              <a:rPr lang="en-US" b="0" dirty="0">
                <a:latin typeface="Courier" pitchFamily="2" charset="0"/>
              </a:rPr>
              <a:t>[‘intensity’] &gt; 0.1, ‘color’] = ‘red’</a:t>
            </a:r>
          </a:p>
        </p:txBody>
      </p:sp>
      <p:sp>
        <p:nvSpPr>
          <p:cNvPr id="4" name="Slide Number Placeholder 3">
            <a:extLst>
              <a:ext uri="{FF2B5EF4-FFF2-40B4-BE49-F238E27FC236}">
                <a16:creationId xmlns:a16="http://schemas.microsoft.com/office/drawing/2014/main" id="{45D7139A-762E-434A-8479-47C6AC462FFD}"/>
              </a:ext>
            </a:extLst>
          </p:cNvPr>
          <p:cNvSpPr>
            <a:spLocks noGrp="1"/>
          </p:cNvSpPr>
          <p:nvPr>
            <p:ph type="sldNum" sz="quarter" idx="12"/>
          </p:nvPr>
        </p:nvSpPr>
        <p:spPr/>
        <p:txBody>
          <a:bodyPr/>
          <a:lstStyle/>
          <a:p>
            <a:fld id="{A2EF37A0-74FC-AB4F-AE4C-D9BFC6719E9F}" type="slidenum">
              <a:rPr lang="en-US" smtClean="0"/>
              <a:t>3</a:t>
            </a:fld>
            <a:endParaRPr lang="en-US"/>
          </a:p>
        </p:txBody>
      </p:sp>
      <p:sp>
        <p:nvSpPr>
          <p:cNvPr id="5" name="Rounded Rectangle 4">
            <a:extLst>
              <a:ext uri="{FF2B5EF4-FFF2-40B4-BE49-F238E27FC236}">
                <a16:creationId xmlns:a16="http://schemas.microsoft.com/office/drawing/2014/main" id="{539C98CA-799E-204C-8E99-3C1500BDB28E}"/>
              </a:ext>
            </a:extLst>
          </p:cNvPr>
          <p:cNvSpPr/>
          <p:nvPr/>
        </p:nvSpPr>
        <p:spPr>
          <a:xfrm>
            <a:off x="457200" y="1651819"/>
            <a:ext cx="7639665" cy="14010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pitchFamily="2" charset="0"/>
              </a:rPr>
              <a:t>A value is trying to be set on a copy of a slice from a </a:t>
            </a:r>
            <a:r>
              <a:rPr lang="en-US" dirty="0" err="1">
                <a:latin typeface="Courier" pitchFamily="2" charset="0"/>
              </a:rPr>
              <a:t>DataFrame</a:t>
            </a:r>
            <a:endParaRPr lang="en-US" dirty="0">
              <a:latin typeface="Courier" pitchFamily="2" charset="0"/>
            </a:endParaRPr>
          </a:p>
        </p:txBody>
      </p:sp>
    </p:spTree>
    <p:extLst>
      <p:ext uri="{BB962C8B-B14F-4D97-AF65-F5344CB8AC3E}">
        <p14:creationId xmlns:p14="http://schemas.microsoft.com/office/powerpoint/2010/main" val="14072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endParaRPr lang="en-US" dirty="0"/>
          </a:p>
          <a:p>
            <a:r>
              <a:rPr lang="en-US" dirty="0"/>
              <a:t>Output:</a:t>
            </a:r>
          </a:p>
          <a:p>
            <a:pPr marL="342900" indent="-342900">
              <a:buFont typeface="Arial" charset="0"/>
              <a:buChar char="•"/>
            </a:pPr>
            <a:r>
              <a:rPr lang="en-US" b="0" dirty="0"/>
              <a:t>A predicted class </a:t>
            </a:r>
            <a:r>
              <a:rPr lang="en-US" b="0" i="1" dirty="0"/>
              <a:t>y</a:t>
            </a:r>
            <a:r>
              <a:rPr lang="en-US" b="0" dirty="0"/>
              <a:t> ∈ </a:t>
            </a:r>
            <a:r>
              <a:rPr lang="en-US" b="0" i="1" dirty="0"/>
              <a:t>Y</a:t>
            </a:r>
          </a:p>
          <a:p>
            <a:endParaRPr lang="en-US" b="0" dirty="0"/>
          </a:p>
          <a:p>
            <a:r>
              <a:rPr lang="en-US" dirty="0"/>
              <a:t>(You will spend much more time on </a:t>
            </a:r>
            <a:r>
              <a:rPr lang="en-US" dirty="0">
                <a:solidFill>
                  <a:schemeClr val="tx2"/>
                </a:solidFill>
              </a:rPr>
              <a:t>classification</a:t>
            </a:r>
            <a:r>
              <a:rPr lang="en-US" dirty="0"/>
              <a:t> problems throughout the program, this is just a light intro!)</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121017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Text classification</a:t>
            </a:r>
          </a:p>
        </p:txBody>
      </p:sp>
      <p:sp>
        <p:nvSpPr>
          <p:cNvPr id="3" name="Content Placeholder 2"/>
          <p:cNvSpPr>
            <a:spLocks noGrp="1"/>
          </p:cNvSpPr>
          <p:nvPr>
            <p:ph idx="1"/>
          </p:nvPr>
        </p:nvSpPr>
        <p:spPr>
          <a:xfrm>
            <a:off x="457200" y="1752600"/>
            <a:ext cx="7620000" cy="4831080"/>
          </a:xfrm>
        </p:spPr>
        <p:txBody>
          <a:bodyPr>
            <a:normAutofit/>
          </a:bodyPr>
          <a:lstStyle/>
          <a:p>
            <a:r>
              <a:rPr lang="en-US" dirty="0"/>
              <a:t>Hand-coded rules based on combinations of terms (and possibly other context)</a:t>
            </a:r>
          </a:p>
          <a:p>
            <a:r>
              <a:rPr lang="en-US" dirty="0"/>
              <a:t>If email </a:t>
            </a:r>
            <a:r>
              <a:rPr lang="en-US" i="1" dirty="0"/>
              <a:t>w</a:t>
            </a:r>
            <a:r>
              <a:rPr lang="en-US" dirty="0"/>
              <a:t>:</a:t>
            </a:r>
          </a:p>
          <a:p>
            <a:pPr marL="342900" indent="-342900">
              <a:buFont typeface="Arial" charset="0"/>
              <a:buChar char="•"/>
            </a:pPr>
            <a:r>
              <a:rPr lang="en-US" b="0" dirty="0"/>
              <a:t>Sent from a DNSBL (DNS blacklist)	</a:t>
            </a:r>
            <a:r>
              <a:rPr lang="en-US" dirty="0"/>
              <a:t>	OR</a:t>
            </a:r>
          </a:p>
          <a:p>
            <a:pPr marL="342900" indent="-342900">
              <a:buFont typeface="Arial" charset="0"/>
              <a:buChar char="•"/>
            </a:pPr>
            <a:r>
              <a:rPr lang="en-US" b="0" dirty="0"/>
              <a:t>Contains “Nigerian prince”	</a:t>
            </a:r>
            <a:r>
              <a:rPr lang="en-US" dirty="0"/>
              <a:t>		OR</a:t>
            </a:r>
          </a:p>
          <a:p>
            <a:pPr marL="342900" indent="-342900">
              <a:buFont typeface="Arial" charset="0"/>
              <a:buChar char="•"/>
            </a:pPr>
            <a:r>
              <a:rPr lang="en-US" b="0" dirty="0"/>
              <a:t>Contains URL with Unicode			</a:t>
            </a:r>
            <a:r>
              <a:rPr lang="en-US" dirty="0"/>
              <a:t>OR</a:t>
            </a:r>
            <a:r>
              <a:rPr lang="en-US" b="0" dirty="0"/>
              <a:t> </a:t>
            </a:r>
            <a:r>
              <a:rPr lang="mr-IN" b="0" dirty="0"/>
              <a:t>…</a:t>
            </a:r>
            <a:endParaRPr lang="en-US" b="0" dirty="0"/>
          </a:p>
          <a:p>
            <a:r>
              <a:rPr lang="en-US" dirty="0"/>
              <a:t>Then: </a:t>
            </a:r>
            <a:r>
              <a:rPr lang="en-US" dirty="0" err="1"/>
              <a:t>y</a:t>
            </a:r>
            <a:r>
              <a:rPr lang="en-US" baseline="-25000" dirty="0" err="1"/>
              <a:t>w</a:t>
            </a:r>
            <a:r>
              <a:rPr lang="en-US" dirty="0"/>
              <a:t> = spam</a:t>
            </a:r>
          </a:p>
          <a:p>
            <a:r>
              <a:rPr lang="en-US" dirty="0"/>
              <a:t>Pros:  ?????????</a:t>
            </a:r>
          </a:p>
          <a:p>
            <a:pPr marL="342900" indent="-342900">
              <a:buFont typeface="Arial" charset="0"/>
              <a:buChar char="•"/>
            </a:pPr>
            <a:r>
              <a:rPr lang="en-US" b="0" dirty="0"/>
              <a:t>Domain expertise, human-understandable</a:t>
            </a:r>
          </a:p>
          <a:p>
            <a:r>
              <a:rPr lang="en-US" dirty="0"/>
              <a:t>Cons:  ?????????</a:t>
            </a:r>
          </a:p>
          <a:p>
            <a:pPr marL="342900" indent="-342900">
              <a:buFont typeface="Arial" charset="0"/>
              <a:buChar char="•"/>
            </a:pPr>
            <a:r>
              <a:rPr lang="en-US" b="0" dirty="0"/>
              <a:t>Brittle, expensive to maintain, overly conservative</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07736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34480" cy="1371600"/>
          </a:xfrm>
        </p:spPr>
        <p:txBody>
          <a:bodyPr/>
          <a:lstStyle/>
          <a:p>
            <a:r>
              <a:rPr lang="en-US"/>
              <a:t>Text classification</a:t>
            </a:r>
          </a:p>
        </p:txBody>
      </p:sp>
      <p:sp>
        <p:nvSpPr>
          <p:cNvPr id="3" name="Content Placeholder 2"/>
          <p:cNvSpPr>
            <a:spLocks noGrp="1"/>
          </p:cNvSpPr>
          <p:nvPr>
            <p:ph idx="1"/>
          </p:nvPr>
        </p:nvSpPr>
        <p:spPr/>
        <p:txBody>
          <a:bodyPr/>
          <a:lstStyle/>
          <a:p>
            <a:r>
              <a:rPr lang="en-US" dirty="0"/>
              <a:t>Input:</a:t>
            </a:r>
          </a:p>
          <a:p>
            <a:pPr marL="342900" indent="-342900">
              <a:buFont typeface="Arial" charset="0"/>
              <a:buChar char="•"/>
            </a:pPr>
            <a:r>
              <a:rPr lang="en-US" b="0" dirty="0"/>
              <a:t>A document </a:t>
            </a:r>
            <a:r>
              <a:rPr lang="en-US" b="0" i="1" dirty="0"/>
              <a:t>w</a:t>
            </a:r>
          </a:p>
          <a:p>
            <a:pPr marL="342900" indent="-342900">
              <a:buFont typeface="Arial" charset="0"/>
              <a:buChar char="•"/>
            </a:pPr>
            <a:r>
              <a:rPr lang="en-US" b="0" dirty="0"/>
              <a:t>A set of classes </a:t>
            </a:r>
            <a:r>
              <a:rPr lang="en-US" b="0" i="1" dirty="0"/>
              <a:t>Y</a:t>
            </a:r>
            <a:r>
              <a:rPr lang="en-US" b="0" dirty="0"/>
              <a:t> = {</a:t>
            </a:r>
            <a:r>
              <a:rPr lang="en-US" b="0" i="1" dirty="0"/>
              <a:t>y</a:t>
            </a:r>
            <a:r>
              <a:rPr lang="en-US" b="0" i="1" baseline="-25000" dirty="0"/>
              <a:t>1</a:t>
            </a:r>
            <a:r>
              <a:rPr lang="en-US" b="0" dirty="0"/>
              <a:t>, </a:t>
            </a:r>
            <a:r>
              <a:rPr lang="en-US" b="0" i="1" dirty="0"/>
              <a:t>y</a:t>
            </a:r>
            <a:r>
              <a:rPr lang="en-US" b="0" i="1" baseline="-25000" dirty="0"/>
              <a:t>2</a:t>
            </a:r>
            <a:r>
              <a:rPr lang="en-US" b="0" dirty="0"/>
              <a:t>, </a:t>
            </a:r>
            <a:r>
              <a:rPr lang="mr-IN" b="0" dirty="0"/>
              <a:t>…</a:t>
            </a:r>
            <a:r>
              <a:rPr lang="en-US" b="0" dirty="0"/>
              <a:t>, </a:t>
            </a:r>
            <a:r>
              <a:rPr lang="en-US" b="0" i="1" dirty="0" err="1"/>
              <a:t>y</a:t>
            </a:r>
            <a:r>
              <a:rPr lang="en-US" b="0" i="1" baseline="-25000" dirty="0" err="1"/>
              <a:t>J</a:t>
            </a:r>
            <a:r>
              <a:rPr lang="en-US" b="0" dirty="0"/>
              <a:t>}</a:t>
            </a:r>
          </a:p>
          <a:p>
            <a:pPr marL="342900" indent="-342900">
              <a:buFont typeface="Arial" charset="0"/>
              <a:buChar char="•"/>
            </a:pPr>
            <a:r>
              <a:rPr lang="en-US" b="0" dirty="0"/>
              <a:t>A training set of </a:t>
            </a:r>
            <a:r>
              <a:rPr lang="en-US" b="0" i="1" dirty="0"/>
              <a:t>m</a:t>
            </a:r>
            <a:r>
              <a:rPr lang="en-US" b="0" dirty="0"/>
              <a:t> hand-labeled documents</a:t>
            </a:r>
            <a:br>
              <a:rPr lang="en-US" b="0" dirty="0"/>
            </a:br>
            <a:r>
              <a:rPr lang="en-US" b="0" dirty="0"/>
              <a:t>	{(</a:t>
            </a:r>
            <a:r>
              <a:rPr lang="en-US" b="0" i="1" dirty="0"/>
              <a:t>w</a:t>
            </a:r>
            <a:r>
              <a:rPr lang="en-US" b="0" i="1" baseline="-25000" dirty="0"/>
              <a:t>1</a:t>
            </a:r>
            <a:r>
              <a:rPr lang="en-US" b="0" dirty="0"/>
              <a:t>, </a:t>
            </a:r>
            <a:r>
              <a:rPr lang="en-US" b="0" i="1" dirty="0"/>
              <a:t>y</a:t>
            </a:r>
            <a:r>
              <a:rPr lang="en-US" b="0" i="1" baseline="-25000" dirty="0"/>
              <a:t>1</a:t>
            </a:r>
            <a:r>
              <a:rPr lang="en-US" b="0" dirty="0"/>
              <a:t>), (</a:t>
            </a:r>
            <a:r>
              <a:rPr lang="en-US" b="0" i="1" dirty="0"/>
              <a:t>w</a:t>
            </a:r>
            <a:r>
              <a:rPr lang="en-US" b="0" i="1" baseline="-25000" dirty="0"/>
              <a:t>2</a:t>
            </a:r>
            <a:r>
              <a:rPr lang="en-US" b="0" dirty="0"/>
              <a:t>, </a:t>
            </a:r>
            <a:r>
              <a:rPr lang="en-US" b="0" i="1" dirty="0"/>
              <a:t>y</a:t>
            </a:r>
            <a:r>
              <a:rPr lang="en-US" b="0" i="1" baseline="-25000" dirty="0"/>
              <a:t>2</a:t>
            </a:r>
            <a:r>
              <a:rPr lang="en-US" b="0" dirty="0"/>
              <a:t>), </a:t>
            </a:r>
            <a:r>
              <a:rPr lang="mr-IN" b="0" dirty="0"/>
              <a:t>…</a:t>
            </a:r>
            <a:r>
              <a:rPr lang="en-US" b="0" dirty="0"/>
              <a:t>, (</a:t>
            </a:r>
            <a:r>
              <a:rPr lang="en-US" b="0" i="1" dirty="0" err="1"/>
              <a:t>w</a:t>
            </a:r>
            <a:r>
              <a:rPr lang="en-US" b="0" i="1" baseline="-25000" dirty="0" err="1"/>
              <a:t>m</a:t>
            </a:r>
            <a:r>
              <a:rPr lang="en-US" b="0" dirty="0"/>
              <a:t>, </a:t>
            </a:r>
            <a:r>
              <a:rPr lang="en-US" b="0" i="1" dirty="0" err="1"/>
              <a:t>y</a:t>
            </a:r>
            <a:r>
              <a:rPr lang="en-US" b="0" i="1" baseline="-25000" dirty="0" err="1"/>
              <a:t>m</a:t>
            </a:r>
            <a:r>
              <a:rPr lang="en-US" b="0" dirty="0"/>
              <a:t>)}</a:t>
            </a:r>
          </a:p>
          <a:p>
            <a:endParaRPr lang="en-US" dirty="0"/>
          </a:p>
          <a:p>
            <a:r>
              <a:rPr lang="en-US" dirty="0"/>
              <a:t>Output:</a:t>
            </a:r>
          </a:p>
          <a:p>
            <a:pPr marL="342900" indent="-342900">
              <a:buFont typeface="Arial" charset="0"/>
              <a:buChar char="•"/>
            </a:pPr>
            <a:r>
              <a:rPr lang="en-US" b="0" dirty="0"/>
              <a:t>A learned classifier </a:t>
            </a:r>
            <a:r>
              <a:rPr lang="en-US" b="0" i="1" dirty="0"/>
              <a:t>w</a:t>
            </a:r>
            <a:r>
              <a:rPr lang="en-US" b="0" dirty="0"/>
              <a:t> </a:t>
            </a:r>
            <a:r>
              <a:rPr lang="en-US" b="0" dirty="0">
                <a:sym typeface="Wingdings"/>
              </a:rPr>
              <a:t> </a:t>
            </a:r>
            <a:r>
              <a:rPr lang="en-US" b="0" i="1" dirty="0">
                <a:sym typeface="Wingdings"/>
              </a:rPr>
              <a:t>y</a:t>
            </a:r>
          </a:p>
          <a:p>
            <a:endParaRPr lang="en-US" i="1" dirty="0">
              <a:sym typeface="Wingdings"/>
            </a:endParaRPr>
          </a:p>
          <a:p>
            <a:r>
              <a:rPr lang="en-US" dirty="0">
                <a:sym typeface="Wingdings"/>
              </a:rPr>
              <a:t>This is an example of </a:t>
            </a:r>
            <a:r>
              <a:rPr lang="en-US" dirty="0">
                <a:solidFill>
                  <a:schemeClr val="tx2"/>
                </a:solidFill>
                <a:sym typeface="Wingdings"/>
              </a:rPr>
              <a:t>supervised learning</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277356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a document “in math”</a:t>
            </a:r>
          </a:p>
        </p:txBody>
      </p:sp>
      <p:sp>
        <p:nvSpPr>
          <p:cNvPr id="3" name="Content Placeholder 2"/>
          <p:cNvSpPr>
            <a:spLocks noGrp="1"/>
          </p:cNvSpPr>
          <p:nvPr>
            <p:ph idx="1"/>
          </p:nvPr>
        </p:nvSpPr>
        <p:spPr/>
        <p:txBody>
          <a:bodyPr>
            <a:normAutofit lnSpcReduction="10000"/>
          </a:bodyPr>
          <a:lstStyle/>
          <a:p>
            <a:r>
              <a:rPr lang="en-US" dirty="0"/>
              <a:t>Simplest method: </a:t>
            </a:r>
            <a:r>
              <a:rPr lang="en-US" dirty="0">
                <a:solidFill>
                  <a:schemeClr val="tx2"/>
                </a:solidFill>
              </a:rPr>
              <a:t>bag of words</a:t>
            </a:r>
          </a:p>
          <a:p>
            <a:endParaRPr lang="en-US" dirty="0"/>
          </a:p>
          <a:p>
            <a:endParaRPr lang="en-US" dirty="0"/>
          </a:p>
          <a:p>
            <a:endParaRPr lang="en-US" dirty="0"/>
          </a:p>
          <a:p>
            <a:endParaRPr lang="en-US" dirty="0"/>
          </a:p>
          <a:p>
            <a:endParaRPr lang="en-US" dirty="0"/>
          </a:p>
          <a:p>
            <a:endParaRPr lang="en-US" dirty="0"/>
          </a:p>
          <a:p>
            <a:endParaRPr lang="en-US" dirty="0"/>
          </a:p>
          <a:p>
            <a:r>
              <a:rPr lang="en-US" dirty="0"/>
              <a:t>Represent each document as a vector of word frequencies</a:t>
            </a:r>
          </a:p>
          <a:p>
            <a:pPr marL="342900" indent="-342900">
              <a:buFont typeface="Arial" charset="0"/>
              <a:buChar char="•"/>
            </a:pPr>
            <a:r>
              <a:rPr lang="en-US" b="0" dirty="0"/>
              <a:t>Order of words does not matter, just #occurrences</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1339" y="2171910"/>
            <a:ext cx="3551722" cy="27912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87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Bag of </a:t>
            </a:r>
            <a:r>
              <a:rPr lang="en-US"/>
              <a:t>words Example</a:t>
            </a:r>
          </a:p>
        </p:txBody>
      </p:sp>
      <p:sp>
        <p:nvSpPr>
          <p:cNvPr id="3" name="Content Placeholder 2"/>
          <p:cNvSpPr>
            <a:spLocks noGrp="1"/>
          </p:cNvSpPr>
          <p:nvPr>
            <p:ph idx="1"/>
          </p:nvPr>
        </p:nvSpPr>
        <p:spPr/>
        <p:txBody>
          <a:bodyPr/>
          <a:lstStyle/>
          <a:p>
            <a:r>
              <a:rPr lang="en-US" dirty="0"/>
              <a:t>the quick brown fox jumps over the lazy dog</a:t>
            </a:r>
          </a:p>
          <a:p>
            <a:r>
              <a:rPr lang="en-US" dirty="0"/>
              <a:t>I am he as you are he as you are me</a:t>
            </a:r>
          </a:p>
          <a:p>
            <a:r>
              <a:rPr lang="en-US" dirty="0"/>
              <a:t>he said the CMSC320 is 189 more CMSCs than the CMSC131</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graphicFrame>
        <p:nvGraphicFramePr>
          <p:cNvPr id="5" name="Table 4"/>
          <p:cNvGraphicFramePr>
            <a:graphicFrameLocks noGrp="1"/>
          </p:cNvGraphicFramePr>
          <p:nvPr/>
        </p:nvGraphicFramePr>
        <p:xfrm>
          <a:off x="1981200" y="3520493"/>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5225533"/>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5590154"/>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5959486"/>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1224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Frequency</a:t>
            </a:r>
          </a:p>
        </p:txBody>
      </p:sp>
      <p:sp>
        <p:nvSpPr>
          <p:cNvPr id="3" name="Content Placeholder 2"/>
          <p:cNvSpPr>
            <a:spLocks noGrp="1"/>
          </p:cNvSpPr>
          <p:nvPr>
            <p:ph idx="1"/>
          </p:nvPr>
        </p:nvSpPr>
        <p:spPr/>
        <p:txBody>
          <a:bodyPr/>
          <a:lstStyle/>
          <a:p>
            <a:r>
              <a:rPr lang="en-US" dirty="0">
                <a:solidFill>
                  <a:schemeClr val="tx2"/>
                </a:solidFill>
              </a:rPr>
              <a:t>Term frequency</a:t>
            </a:r>
            <a:r>
              <a:rPr lang="en-US" dirty="0"/>
              <a:t>: the number of times a term appears in a specific document </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a:t>i</a:t>
            </a:r>
          </a:p>
          <a:p>
            <a:r>
              <a:rPr lang="en-US" dirty="0"/>
              <a:t>This can be the raw count (like in the BOW in the last slide):</a:t>
            </a:r>
          </a:p>
          <a:p>
            <a:pPr marL="342900" indent="-342900">
              <a:buFont typeface="Arial" charset="0"/>
              <a:buChar char="•"/>
            </a:pPr>
            <a:r>
              <a:rPr lang="en-US" b="0" dirty="0" err="1"/>
              <a:t>tf</a:t>
            </a:r>
            <a:r>
              <a:rPr lang="en-US" b="0" i="1" baseline="-25000" dirty="0" err="1"/>
              <a:t>ij</a:t>
            </a:r>
            <a:r>
              <a:rPr lang="en-US" b="0" dirty="0"/>
              <a:t> ∈ {0,1} if word </a:t>
            </a:r>
            <a:r>
              <a:rPr lang="en-US" b="0" i="1" dirty="0"/>
              <a:t>j</a:t>
            </a:r>
            <a:r>
              <a:rPr lang="en-US" b="0" dirty="0"/>
              <a:t> appears or doesn’t appear in doc </a:t>
            </a:r>
            <a:r>
              <a:rPr lang="en-US" b="0" i="1" dirty="0" err="1"/>
              <a:t>i</a:t>
            </a:r>
            <a:endParaRPr lang="en-US" b="0" i="1" dirty="0"/>
          </a:p>
          <a:p>
            <a:pPr marL="342900" indent="-342900">
              <a:buFont typeface="Arial" charset="0"/>
              <a:buChar char="•"/>
            </a:pPr>
            <a:r>
              <a:rPr lang="en-US" b="0" dirty="0"/>
              <a:t>log(1 + </a:t>
            </a:r>
            <a:r>
              <a:rPr lang="en-US" b="0" dirty="0" err="1"/>
              <a:t>tf</a:t>
            </a:r>
            <a:r>
              <a:rPr lang="en-US" b="0" i="1" baseline="-25000" dirty="0" err="1"/>
              <a:t>ij</a:t>
            </a:r>
            <a:r>
              <a:rPr lang="en-US" b="0" dirty="0"/>
              <a:t>) </a:t>
            </a:r>
            <a:r>
              <a:rPr lang="mr-IN" b="0" dirty="0"/>
              <a:t>–</a:t>
            </a:r>
            <a:r>
              <a:rPr lang="en-US" b="0" dirty="0"/>
              <a:t> reduce the effect of outliers</a:t>
            </a:r>
          </a:p>
          <a:p>
            <a:pPr marL="342900" indent="-342900">
              <a:buFont typeface="Arial" charset="0"/>
              <a:buChar char="•"/>
            </a:pPr>
            <a:r>
              <a:rPr lang="en-US" b="0" dirty="0" err="1"/>
              <a:t>tf</a:t>
            </a:r>
            <a:r>
              <a:rPr lang="en-US" b="0" i="1" baseline="-25000" dirty="0" err="1"/>
              <a:t>ij</a:t>
            </a:r>
            <a:r>
              <a:rPr lang="en-US" b="0" dirty="0"/>
              <a:t> / </a:t>
            </a:r>
            <a:r>
              <a:rPr lang="en-US" b="0" dirty="0" err="1"/>
              <a:t>max</a:t>
            </a:r>
            <a:r>
              <a:rPr lang="en-US" b="0" baseline="-25000" dirty="0" err="1"/>
              <a:t>j</a:t>
            </a:r>
            <a:r>
              <a:rPr lang="en-US" b="0" dirty="0"/>
              <a:t> </a:t>
            </a:r>
            <a:r>
              <a:rPr lang="en-US" b="0" dirty="0" err="1"/>
              <a:t>tf</a:t>
            </a:r>
            <a:r>
              <a:rPr lang="en-US" b="0" i="1" baseline="-25000" dirty="0" err="1"/>
              <a:t>ij</a:t>
            </a:r>
            <a:r>
              <a:rPr lang="en-US" b="0" i="1" dirty="0"/>
              <a:t> </a:t>
            </a:r>
            <a:r>
              <a:rPr lang="mr-IN" b="0" dirty="0"/>
              <a:t>–</a:t>
            </a:r>
            <a:r>
              <a:rPr lang="en-US" b="0" dirty="0"/>
              <a:t> normalize by document i’s most frequent word</a:t>
            </a:r>
          </a:p>
          <a:p>
            <a:r>
              <a:rPr lang="en-US" dirty="0"/>
              <a:t>What can we do with this?</a:t>
            </a:r>
          </a:p>
          <a:p>
            <a:pPr marL="342900" indent="-342900">
              <a:buFont typeface="Arial" charset="0"/>
              <a:buChar char="•"/>
            </a:pPr>
            <a:r>
              <a:rPr lang="en-US" b="0" dirty="0"/>
              <a:t>Use as features to learn a classifier </a:t>
            </a:r>
            <a:r>
              <a:rPr lang="en-US" b="0" i="1" dirty="0"/>
              <a:t>w</a:t>
            </a:r>
            <a:r>
              <a:rPr lang="en-US" b="0" dirty="0"/>
              <a:t> </a:t>
            </a:r>
            <a:r>
              <a:rPr lang="en-US" b="0" dirty="0">
                <a:sym typeface="Wingdings"/>
              </a:rPr>
              <a:t> </a:t>
            </a:r>
            <a:r>
              <a:rPr lang="en-US" b="0" i="1" dirty="0">
                <a:sym typeface="Wingdings"/>
              </a:rPr>
              <a:t>y </a:t>
            </a:r>
            <a:r>
              <a:rPr lang="mr-IN" b="0" dirty="0">
                <a:sym typeface="Wingdings"/>
              </a:rPr>
              <a:t>…</a:t>
            </a:r>
            <a:r>
              <a:rPr lang="en-US" b="0" dirty="0">
                <a:sym typeface="Wingdings"/>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21838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Defining features From </a:t>
            </a:r>
            <a:r>
              <a:rPr lang="en-US"/>
              <a:t>Term Frequency</a:t>
            </a:r>
            <a:endParaRPr lang="en-US" dirty="0"/>
          </a:p>
        </p:txBody>
      </p:sp>
      <p:sp>
        <p:nvSpPr>
          <p:cNvPr id="3" name="Content Placeholder 2"/>
          <p:cNvSpPr>
            <a:spLocks noGrp="1"/>
          </p:cNvSpPr>
          <p:nvPr>
            <p:ph idx="1"/>
          </p:nvPr>
        </p:nvSpPr>
        <p:spPr>
          <a:xfrm>
            <a:off x="457200" y="1752600"/>
            <a:ext cx="7620000" cy="5257800"/>
          </a:xfrm>
        </p:spPr>
        <p:txBody>
          <a:bodyPr>
            <a:normAutofit/>
          </a:bodyPr>
          <a:lstStyle/>
          <a:p>
            <a:r>
              <a:rPr lang="en-US" dirty="0"/>
              <a:t>Suppose we are classifying if a document was written by The Beatles or not (i.e., </a:t>
            </a:r>
            <a:r>
              <a:rPr lang="en-US" dirty="0">
                <a:solidFill>
                  <a:schemeClr val="tx2"/>
                </a:solidFill>
              </a:rPr>
              <a:t>binary</a:t>
            </a:r>
            <a:r>
              <a:rPr lang="en-US" dirty="0"/>
              <a:t> classification):</a:t>
            </a:r>
          </a:p>
          <a:p>
            <a:pPr marL="342900" indent="-342900">
              <a:buFont typeface="Arial" charset="0"/>
              <a:buChar char="•"/>
            </a:pPr>
            <a:r>
              <a:rPr lang="en-US" b="0" dirty="0"/>
              <a:t>Two classes </a:t>
            </a:r>
            <a:r>
              <a:rPr lang="en-US" b="0" i="1" dirty="0"/>
              <a:t>y</a:t>
            </a:r>
            <a:r>
              <a:rPr lang="en-US" b="0" dirty="0"/>
              <a:t> ∈ </a:t>
            </a:r>
            <a:r>
              <a:rPr lang="en-US" b="0" i="1" dirty="0"/>
              <a:t>Y = </a:t>
            </a:r>
            <a:r>
              <a:rPr lang="en-US" b="0" dirty="0"/>
              <a:t>{ 0, 1 } = { </a:t>
            </a:r>
            <a:r>
              <a:rPr lang="en-US" b="0" dirty="0" err="1"/>
              <a:t>not_beatles</a:t>
            </a:r>
            <a:r>
              <a:rPr lang="en-US" b="0" dirty="0"/>
              <a:t>, </a:t>
            </a:r>
            <a:r>
              <a:rPr lang="en-US" b="0" dirty="0" err="1"/>
              <a:t>beatles</a:t>
            </a:r>
            <a:r>
              <a:rPr lang="en-US" b="0" dirty="0"/>
              <a:t> }</a:t>
            </a:r>
          </a:p>
          <a:p>
            <a:r>
              <a:rPr lang="en-US" dirty="0"/>
              <a:t>Let’s use </a:t>
            </a:r>
            <a:r>
              <a:rPr lang="en-US" dirty="0" err="1"/>
              <a:t>tf</a:t>
            </a:r>
            <a:r>
              <a:rPr lang="en-US" i="1" baseline="-25000" dirty="0" err="1"/>
              <a:t>ij</a:t>
            </a:r>
            <a:r>
              <a:rPr lang="en-US" dirty="0"/>
              <a:t> ∈ {0,1}, which gives:</a:t>
            </a:r>
          </a:p>
          <a:p>
            <a:endParaRPr lang="en-US" dirty="0"/>
          </a:p>
          <a:p>
            <a:endParaRPr lang="en-US" dirty="0"/>
          </a:p>
          <a:p>
            <a:endParaRPr lang="en-US" dirty="0"/>
          </a:p>
          <a:p>
            <a:endParaRPr lang="en-US" dirty="0"/>
          </a:p>
          <a:p>
            <a:endParaRPr lang="en-US" dirty="0"/>
          </a:p>
          <a:p>
            <a:r>
              <a:rPr lang="en-US" dirty="0"/>
              <a:t>Then represent documents with a </a:t>
            </a:r>
            <a:r>
              <a:rPr lang="en-US" dirty="0">
                <a:solidFill>
                  <a:schemeClr val="tx2"/>
                </a:solidFill>
              </a:rPr>
              <a:t>feature function</a:t>
            </a:r>
            <a:r>
              <a:rPr lang="en-US" dirty="0"/>
              <a:t>:</a:t>
            </a:r>
            <a:br>
              <a:rPr lang="en-US" dirty="0"/>
            </a:br>
            <a:r>
              <a:rPr lang="en-US" dirty="0"/>
              <a:t>	f</a:t>
            </a:r>
            <a:r>
              <a:rPr lang="en-US" b="0" dirty="0"/>
              <a:t>(</a:t>
            </a:r>
            <a:r>
              <a:rPr lang="en-US" dirty="0"/>
              <a:t>x</a:t>
            </a:r>
            <a:r>
              <a:rPr lang="en-US" b="0" dirty="0"/>
              <a:t>, y = </a:t>
            </a:r>
            <a:r>
              <a:rPr lang="en-US" b="0" dirty="0" err="1"/>
              <a:t>not_beatles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beatles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aphicFrame>
        <p:nvGraphicFramePr>
          <p:cNvPr id="5" name="Table 4"/>
          <p:cNvGraphicFramePr>
            <a:graphicFrameLocks noGrp="1"/>
          </p:cNvGraphicFramePr>
          <p:nvPr/>
        </p:nvGraphicFramePr>
        <p:xfrm>
          <a:off x="1032934" y="3520493"/>
          <a:ext cx="6096000" cy="2016706"/>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865240">
                <a:tc>
                  <a:txBody>
                    <a:bodyPr/>
                    <a:lstStyle/>
                    <a:p>
                      <a:r>
                        <a:rPr lang="en-US" sz="1200" dirty="0"/>
                        <a:t>the</a:t>
                      </a:r>
                    </a:p>
                  </a:txBody>
                  <a:tcPr vert="vert270"/>
                </a:tc>
                <a:tc>
                  <a:txBody>
                    <a:bodyPr/>
                    <a:lstStyle/>
                    <a:p>
                      <a:r>
                        <a:rPr lang="en-US" sz="1200" dirty="0"/>
                        <a:t>CMSC320</a:t>
                      </a:r>
                    </a:p>
                  </a:txBody>
                  <a:tcPr vert="vert270"/>
                </a:tc>
                <a:tc>
                  <a:txBody>
                    <a:bodyPr/>
                    <a:lstStyle/>
                    <a:p>
                      <a:r>
                        <a:rPr lang="en-US" sz="1200" dirty="0"/>
                        <a:t>you</a:t>
                      </a:r>
                    </a:p>
                  </a:txBody>
                  <a:tcPr vert="vert270"/>
                </a:tc>
                <a:tc>
                  <a:txBody>
                    <a:bodyPr/>
                    <a:lstStyle/>
                    <a:p>
                      <a:r>
                        <a:rPr lang="en-US" sz="1200" dirty="0"/>
                        <a:t>he</a:t>
                      </a:r>
                    </a:p>
                  </a:txBody>
                  <a:tcPr vert="vert270"/>
                </a:tc>
                <a:tc>
                  <a:txBody>
                    <a:bodyPr/>
                    <a:lstStyle/>
                    <a:p>
                      <a:r>
                        <a:rPr lang="en-US" sz="1200" dirty="0"/>
                        <a:t>I</a:t>
                      </a:r>
                    </a:p>
                  </a:txBody>
                  <a:tcPr vert="vert270"/>
                </a:tc>
                <a:tc>
                  <a:txBody>
                    <a:bodyPr/>
                    <a:lstStyle/>
                    <a:p>
                      <a:r>
                        <a:rPr lang="en-US" sz="1200" dirty="0"/>
                        <a:t>quick</a:t>
                      </a:r>
                    </a:p>
                  </a:txBody>
                  <a:tcPr vert="vert270"/>
                </a:tc>
                <a:tc>
                  <a:txBody>
                    <a:bodyPr/>
                    <a:lstStyle/>
                    <a:p>
                      <a:r>
                        <a:rPr lang="en-US" sz="1200" dirty="0"/>
                        <a:t>dog</a:t>
                      </a:r>
                    </a:p>
                  </a:txBody>
                  <a:tcPr vert="vert270"/>
                </a:tc>
                <a:tc>
                  <a:txBody>
                    <a:bodyPr/>
                    <a:lstStyle/>
                    <a:p>
                      <a:r>
                        <a:rPr lang="en-US" sz="1200" dirty="0"/>
                        <a:t>me</a:t>
                      </a:r>
                    </a:p>
                  </a:txBody>
                  <a:tcPr vert="vert270"/>
                </a:tc>
                <a:tc>
                  <a:txBody>
                    <a:bodyPr/>
                    <a:lstStyle/>
                    <a:p>
                      <a:r>
                        <a:rPr lang="en-US" sz="1200" dirty="0"/>
                        <a:t>CMSCs</a:t>
                      </a:r>
                    </a:p>
                  </a:txBody>
                  <a:tcPr vert="vert270"/>
                </a:tc>
                <a:tc>
                  <a:txBody>
                    <a:bodyPr/>
                    <a:lstStyle/>
                    <a:p>
                      <a:pPr algn="ctr"/>
                      <a:r>
                        <a:rPr lang="mr-IN" sz="1200" dirty="0"/>
                        <a:t>…</a:t>
                      </a:r>
                      <a:endParaRPr lang="en-US" sz="1200" dirty="0"/>
                    </a:p>
                  </a:txBody>
                  <a:tcPr anchor="b"/>
                </a:tc>
                <a:tc>
                  <a:txBody>
                    <a:bodyPr/>
                    <a:lstStyle/>
                    <a:p>
                      <a:r>
                        <a:rPr lang="en-US" sz="1200" dirty="0"/>
                        <a:t>than</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91066" y="443391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7" name="TextBox 6"/>
          <p:cNvSpPr txBox="1"/>
          <p:nvPr/>
        </p:nvSpPr>
        <p:spPr>
          <a:xfrm>
            <a:off x="-491066" y="479853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8" name="TextBox 7"/>
          <p:cNvSpPr txBox="1"/>
          <p:nvPr/>
        </p:nvSpPr>
        <p:spPr>
          <a:xfrm>
            <a:off x="-491066" y="5167867"/>
            <a:ext cx="1456267" cy="369332"/>
          </a:xfrm>
          <a:prstGeom prst="rect">
            <a:avLst/>
          </a:prstGeom>
          <a:noFill/>
        </p:spPr>
        <p:txBody>
          <a:bodyPr wrap="square" rtlCol="0">
            <a:spAutoFit/>
          </a:bodyPr>
          <a:lstStyle/>
          <a:p>
            <a:pPr algn="r"/>
            <a:r>
              <a:rPr lang="en-US" dirty="0"/>
              <a:t>x</a:t>
            </a:r>
            <a:r>
              <a:rPr lang="en-US" baseline="-25000" dirty="0"/>
              <a:t>3</a:t>
            </a:r>
            <a:r>
              <a:rPr lang="en-US" baseline="30000" dirty="0"/>
              <a:t>T</a:t>
            </a:r>
            <a:r>
              <a:rPr lang="en-US" dirty="0"/>
              <a:t> =</a:t>
            </a:r>
          </a:p>
        </p:txBody>
      </p:sp>
      <p:sp>
        <p:nvSpPr>
          <p:cNvPr id="9" name="TextBox 8"/>
          <p:cNvSpPr txBox="1"/>
          <p:nvPr/>
        </p:nvSpPr>
        <p:spPr>
          <a:xfrm>
            <a:off x="7552266" y="4433915"/>
            <a:ext cx="1016001" cy="382455"/>
          </a:xfrm>
          <a:prstGeom prst="rect">
            <a:avLst/>
          </a:prstGeom>
          <a:noFill/>
        </p:spPr>
        <p:txBody>
          <a:bodyPr wrap="square" rtlCol="0">
            <a:spAutoFit/>
          </a:bodyPr>
          <a:lstStyle/>
          <a:p>
            <a:pPr algn="r"/>
            <a:r>
              <a:rPr lang="en-US" dirty="0"/>
              <a:t>y</a:t>
            </a:r>
            <a:r>
              <a:rPr lang="en-US" baseline="-25000" dirty="0"/>
              <a:t>1</a:t>
            </a:r>
            <a:r>
              <a:rPr lang="en-US" dirty="0"/>
              <a:t> = 0</a:t>
            </a:r>
          </a:p>
        </p:txBody>
      </p:sp>
      <p:sp>
        <p:nvSpPr>
          <p:cNvPr id="10" name="TextBox 9"/>
          <p:cNvSpPr txBox="1"/>
          <p:nvPr/>
        </p:nvSpPr>
        <p:spPr>
          <a:xfrm>
            <a:off x="7552266" y="4798536"/>
            <a:ext cx="1016001" cy="382455"/>
          </a:xfrm>
          <a:prstGeom prst="rect">
            <a:avLst/>
          </a:prstGeom>
          <a:noFill/>
        </p:spPr>
        <p:txBody>
          <a:bodyPr wrap="square" rtlCol="0">
            <a:spAutoFit/>
          </a:bodyPr>
          <a:lstStyle/>
          <a:p>
            <a:pPr algn="r"/>
            <a:r>
              <a:rPr lang="en-US" dirty="0"/>
              <a:t>y</a:t>
            </a:r>
            <a:r>
              <a:rPr lang="en-US" baseline="-25000" dirty="0"/>
              <a:t>2</a:t>
            </a:r>
            <a:r>
              <a:rPr lang="en-US" dirty="0"/>
              <a:t> = 1</a:t>
            </a:r>
          </a:p>
        </p:txBody>
      </p:sp>
      <p:sp>
        <p:nvSpPr>
          <p:cNvPr id="11" name="TextBox 10"/>
          <p:cNvSpPr txBox="1"/>
          <p:nvPr/>
        </p:nvSpPr>
        <p:spPr>
          <a:xfrm>
            <a:off x="7552266" y="5167868"/>
            <a:ext cx="1016001" cy="382455"/>
          </a:xfrm>
          <a:prstGeom prst="rect">
            <a:avLst/>
          </a:prstGeom>
          <a:noFill/>
        </p:spPr>
        <p:txBody>
          <a:bodyPr wrap="square" rtlCol="0">
            <a:spAutoFit/>
          </a:bodyPr>
          <a:lstStyle/>
          <a:p>
            <a:pPr algn="r"/>
            <a:r>
              <a:rPr lang="en-US" dirty="0"/>
              <a:t>y</a:t>
            </a:r>
            <a:r>
              <a:rPr lang="en-US" baseline="-25000" dirty="0"/>
              <a:t>3</a:t>
            </a:r>
            <a:r>
              <a:rPr lang="en-US" dirty="0"/>
              <a:t> = 0</a:t>
            </a:r>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2266" y="3214119"/>
            <a:ext cx="1185333" cy="1185333"/>
          </a:xfrm>
          <a:prstGeom prst="rect">
            <a:avLst/>
          </a:prstGeom>
        </p:spPr>
      </p:pic>
    </p:spTree>
    <p:extLst>
      <p:ext uri="{BB962C8B-B14F-4D97-AF65-F5344CB8AC3E}">
        <p14:creationId xmlns:p14="http://schemas.microsoft.com/office/powerpoint/2010/main" val="4174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Linear classification</a:t>
            </a:r>
          </a:p>
        </p:txBody>
      </p:sp>
      <p:sp>
        <p:nvSpPr>
          <p:cNvPr id="3" name="Content Placeholder 2"/>
          <p:cNvSpPr>
            <a:spLocks noGrp="1"/>
          </p:cNvSpPr>
          <p:nvPr>
            <p:ph idx="1"/>
          </p:nvPr>
        </p:nvSpPr>
        <p:spPr>
          <a:xfrm>
            <a:off x="457200" y="1752600"/>
            <a:ext cx="7620000" cy="4766733"/>
          </a:xfrm>
        </p:spPr>
        <p:txBody>
          <a:bodyPr>
            <a:normAutofit/>
          </a:bodyPr>
          <a:lstStyle/>
          <a:p>
            <a:r>
              <a:rPr lang="en-US" dirty="0"/>
              <a:t>We can then define </a:t>
            </a:r>
            <a:r>
              <a:rPr lang="en-US" dirty="0">
                <a:solidFill>
                  <a:schemeClr val="tx2"/>
                </a:solidFill>
              </a:rPr>
              <a:t>weights</a:t>
            </a:r>
            <a:r>
              <a:rPr lang="en-US" dirty="0"/>
              <a:t> </a:t>
            </a:r>
            <a:r>
              <a:rPr lang="el-GR" i="1" dirty="0"/>
              <a:t>θ</a:t>
            </a:r>
            <a:r>
              <a:rPr lang="en-US" i="1" dirty="0"/>
              <a:t> </a:t>
            </a:r>
            <a:r>
              <a:rPr lang="en-US" dirty="0"/>
              <a:t>for each feature</a:t>
            </a:r>
          </a:p>
          <a:p>
            <a:r>
              <a:rPr lang="en-US" i="1" dirty="0"/>
              <a:t>	</a:t>
            </a:r>
            <a:r>
              <a:rPr lang="el-GR" i="1" dirty="0"/>
              <a:t>θ</a:t>
            </a:r>
            <a:r>
              <a:rPr lang="en-US" b="0" i="1" dirty="0"/>
              <a:t> </a:t>
            </a:r>
            <a:r>
              <a:rPr lang="en-US" b="0" dirty="0"/>
              <a:t>= { &lt;CMSC320, </a:t>
            </a:r>
            <a:r>
              <a:rPr lang="en-US" b="0" dirty="0" err="1"/>
              <a:t>not_beatles</a:t>
            </a:r>
            <a:r>
              <a:rPr lang="en-US" b="0" dirty="0"/>
              <a:t>&gt; = +1,</a:t>
            </a:r>
            <a:br>
              <a:rPr lang="en-US" b="0" dirty="0"/>
            </a:br>
            <a:r>
              <a:rPr lang="en-US" b="0" dirty="0"/>
              <a:t>		&lt;CMSC320, </a:t>
            </a:r>
            <a:r>
              <a:rPr lang="en-US" b="0" dirty="0" err="1"/>
              <a:t>beatles</a:t>
            </a:r>
            <a:r>
              <a:rPr lang="en-US" b="0" dirty="0"/>
              <a:t>&gt; = -1,</a:t>
            </a:r>
            <a:br>
              <a:rPr lang="en-US" b="0" dirty="0"/>
            </a:br>
            <a:r>
              <a:rPr lang="en-US" b="0" dirty="0"/>
              <a:t>		&lt;walrus, </a:t>
            </a:r>
            <a:r>
              <a:rPr lang="en-US" b="0" dirty="0" err="1"/>
              <a:t>not_beatles</a:t>
            </a:r>
            <a:r>
              <a:rPr lang="en-US" b="0" dirty="0"/>
              <a:t>&gt; = -0.3,</a:t>
            </a:r>
            <a:br>
              <a:rPr lang="en-US" b="0" dirty="0"/>
            </a:br>
            <a:r>
              <a:rPr lang="en-US" b="0" dirty="0"/>
              <a:t>		&lt;walrus, </a:t>
            </a:r>
            <a:r>
              <a:rPr lang="en-US" b="0" dirty="0" err="1"/>
              <a:t>beatles</a:t>
            </a:r>
            <a:r>
              <a:rPr lang="en-US" b="0" dirty="0"/>
              <a:t>&gt; = +1,</a:t>
            </a:r>
            <a:br>
              <a:rPr lang="en-US" b="0" dirty="0"/>
            </a:br>
            <a:r>
              <a:rPr lang="en-US" b="0" dirty="0"/>
              <a:t>		&lt;the, </a:t>
            </a:r>
            <a:r>
              <a:rPr lang="en-US" b="0" dirty="0" err="1"/>
              <a:t>not_beatles</a:t>
            </a:r>
            <a:r>
              <a:rPr lang="en-US" b="0" dirty="0"/>
              <a:t>&gt; = 0,</a:t>
            </a:r>
            <a:br>
              <a:rPr lang="en-US" b="0" dirty="0"/>
            </a:br>
            <a:r>
              <a:rPr lang="en-US" b="0" dirty="0"/>
              <a:t>		&lt;the, </a:t>
            </a:r>
            <a:r>
              <a:rPr lang="en-US" b="0" dirty="0" err="1"/>
              <a:t>beatles</a:t>
            </a:r>
            <a:r>
              <a:rPr lang="en-US" b="0" dirty="0"/>
              <a:t>&gt;, 0, </a:t>
            </a:r>
            <a:r>
              <a:rPr lang="mr-IN" b="0" dirty="0"/>
              <a:t>…</a:t>
            </a:r>
            <a:r>
              <a:rPr lang="en-US" b="0" dirty="0"/>
              <a:t> }</a:t>
            </a:r>
          </a:p>
          <a:p>
            <a:r>
              <a:rPr lang="en-US" dirty="0"/>
              <a:t>Write weights as vector that aligns with feature mapping</a:t>
            </a:r>
          </a:p>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17082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1" cy="1371600"/>
          </a:xfrm>
        </p:spPr>
        <p:txBody>
          <a:bodyPr/>
          <a:lstStyle/>
          <a:p>
            <a:r>
              <a:rPr lang="en-US"/>
              <a:t>Linear classification</a:t>
            </a:r>
            <a:endParaRPr lang="en-US" dirty="0"/>
          </a:p>
        </p:txBody>
      </p:sp>
      <p:sp>
        <p:nvSpPr>
          <p:cNvPr id="3" name="Content Placeholder 2"/>
          <p:cNvSpPr>
            <a:spLocks noGrp="1"/>
          </p:cNvSpPr>
          <p:nvPr>
            <p:ph idx="1"/>
          </p:nvPr>
        </p:nvSpPr>
        <p:spPr/>
        <p:txBody>
          <a:bodyPr/>
          <a:lstStyle/>
          <a:p>
            <a:r>
              <a:rPr lang="en-US" dirty="0"/>
              <a:t>We have a feature function f(x, </a:t>
            </a:r>
            <a:r>
              <a:rPr lang="en-US" i="1" dirty="0"/>
              <a:t>y</a:t>
            </a:r>
            <a:r>
              <a:rPr lang="en-US" dirty="0"/>
              <a:t>) and a score </a:t>
            </a:r>
            <a:r>
              <a:rPr lang="en-US" b="0" dirty="0"/>
              <a:t>𝝍</a:t>
            </a:r>
            <a:r>
              <a:rPr lang="en-US" baseline="-25000" dirty="0" err="1"/>
              <a:t>x</a:t>
            </a:r>
            <a:r>
              <a:rPr lang="en-US" i="1" baseline="-25000" dirty="0" err="1"/>
              <a:t>y</a:t>
            </a:r>
            <a:r>
              <a:rPr lang="en-US" i="1" baseline="-25000" dirty="0"/>
              <a:t> </a:t>
            </a:r>
            <a:r>
              <a:rPr lang="en-US" i="1" dirty="0"/>
              <a:t>=</a:t>
            </a:r>
            <a:r>
              <a:rPr lang="el-GR" i="1" dirty="0"/>
              <a:t> θ</a:t>
            </a:r>
            <a:r>
              <a:rPr lang="en-US" b="0" baseline="30000" dirty="0"/>
              <a:t>T</a:t>
            </a:r>
            <a:r>
              <a:rPr lang="en-US" b="0" i="1" dirty="0"/>
              <a:t> </a:t>
            </a:r>
            <a:r>
              <a:rPr lang="en-US" dirty="0"/>
              <a:t>f</a:t>
            </a:r>
            <a:r>
              <a:rPr lang="en-US" b="0" dirty="0"/>
              <a:t>(</a:t>
            </a:r>
            <a:r>
              <a:rPr lang="en-US" dirty="0"/>
              <a:t>x</a:t>
            </a:r>
            <a:r>
              <a:rPr lang="en-US" b="0" i="1" dirty="0"/>
              <a:t>, y</a:t>
            </a:r>
            <a:r>
              <a:rPr lang="en-US" b="0" dirty="0"/>
              <a:t>)</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5" name="Picture 4"/>
          <p:cNvPicPr>
            <a:picLocks noChangeAspect="1"/>
          </p:cNvPicPr>
          <p:nvPr/>
        </p:nvPicPr>
        <p:blipFill>
          <a:blip r:embed="rId3"/>
          <a:stretch>
            <a:fillRect/>
          </a:stretch>
        </p:blipFill>
        <p:spPr>
          <a:xfrm>
            <a:off x="1097436" y="3421859"/>
            <a:ext cx="6596647" cy="1102783"/>
          </a:xfrm>
          <a:prstGeom prst="rect">
            <a:avLst/>
          </a:prstGeom>
        </p:spPr>
      </p:pic>
      <p:cxnSp>
        <p:nvCxnSpPr>
          <p:cNvPr id="7" name="Straight Arrow Connector 6"/>
          <p:cNvCxnSpPr/>
          <p:nvPr/>
        </p:nvCxnSpPr>
        <p:spPr>
          <a:xfrm flipV="1">
            <a:off x="3725333" y="4524642"/>
            <a:ext cx="338667" cy="33522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8" name="TextBox 7"/>
          <p:cNvSpPr txBox="1"/>
          <p:nvPr/>
        </p:nvSpPr>
        <p:spPr>
          <a:xfrm>
            <a:off x="999069" y="4852872"/>
            <a:ext cx="4842934" cy="369332"/>
          </a:xfrm>
          <a:prstGeom prst="rect">
            <a:avLst/>
          </a:prstGeom>
          <a:noFill/>
        </p:spPr>
        <p:txBody>
          <a:bodyPr wrap="square" rtlCol="0">
            <a:spAutoFit/>
          </a:bodyPr>
          <a:lstStyle/>
          <a:p>
            <a:r>
              <a:rPr lang="en-US" dirty="0">
                <a:solidFill>
                  <a:schemeClr val="accent5"/>
                </a:solidFill>
              </a:rPr>
              <a:t>For each class y ∈ { </a:t>
            </a:r>
            <a:r>
              <a:rPr lang="en-US" dirty="0" err="1">
                <a:solidFill>
                  <a:schemeClr val="accent5"/>
                </a:solidFill>
              </a:rPr>
              <a:t>not_beatles</a:t>
            </a:r>
            <a:r>
              <a:rPr lang="en-US" dirty="0">
                <a:solidFill>
                  <a:schemeClr val="accent5"/>
                </a:solidFill>
              </a:rPr>
              <a:t>, </a:t>
            </a:r>
            <a:r>
              <a:rPr lang="en-US" dirty="0" err="1">
                <a:solidFill>
                  <a:schemeClr val="accent5"/>
                </a:solidFill>
              </a:rPr>
              <a:t>beatles</a:t>
            </a:r>
            <a:r>
              <a:rPr lang="en-US" dirty="0">
                <a:solidFill>
                  <a:schemeClr val="accent5"/>
                </a:solidFill>
              </a:rPr>
              <a:t> }</a:t>
            </a:r>
          </a:p>
        </p:txBody>
      </p:sp>
      <p:cxnSp>
        <p:nvCxnSpPr>
          <p:cNvPr id="9" name="Straight Arrow Connector 8"/>
          <p:cNvCxnSpPr/>
          <p:nvPr/>
        </p:nvCxnSpPr>
        <p:spPr>
          <a:xfrm flipH="1">
            <a:off x="5926666" y="3002023"/>
            <a:ext cx="254002" cy="28425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1" name="TextBox 10"/>
          <p:cNvSpPr txBox="1"/>
          <p:nvPr/>
        </p:nvSpPr>
        <p:spPr>
          <a:xfrm>
            <a:off x="4487333" y="2651523"/>
            <a:ext cx="3860801" cy="646331"/>
          </a:xfrm>
          <a:prstGeom prst="rect">
            <a:avLst/>
          </a:prstGeom>
          <a:noFill/>
        </p:spPr>
        <p:txBody>
          <a:bodyPr wrap="square" rtlCol="0">
            <a:spAutoFit/>
          </a:bodyPr>
          <a:lstStyle/>
          <a:p>
            <a:r>
              <a:rPr lang="en-US" dirty="0">
                <a:solidFill>
                  <a:schemeClr val="accent3"/>
                </a:solidFill>
              </a:rPr>
              <a:t>Compute the score of the document for that class</a:t>
            </a:r>
          </a:p>
        </p:txBody>
      </p:sp>
      <p:cxnSp>
        <p:nvCxnSpPr>
          <p:cNvPr id="15" name="Straight Arrow Connector 14"/>
          <p:cNvCxnSpPr/>
          <p:nvPr/>
        </p:nvCxnSpPr>
        <p:spPr>
          <a:xfrm flipH="1">
            <a:off x="1405467" y="3132667"/>
            <a:ext cx="220133" cy="28919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457199" y="2523067"/>
            <a:ext cx="3149601" cy="646331"/>
          </a:xfrm>
          <a:prstGeom prst="rect">
            <a:avLst/>
          </a:prstGeom>
          <a:noFill/>
        </p:spPr>
        <p:txBody>
          <a:bodyPr wrap="square" rtlCol="0">
            <a:spAutoFit/>
          </a:bodyPr>
          <a:lstStyle/>
          <a:p>
            <a:r>
              <a:rPr lang="en-US" dirty="0">
                <a:solidFill>
                  <a:schemeClr val="accent4"/>
                </a:solidFill>
              </a:rPr>
              <a:t>And return the class with highest score!</a:t>
            </a:r>
          </a:p>
        </p:txBody>
      </p:sp>
      <p:cxnSp>
        <p:nvCxnSpPr>
          <p:cNvPr id="18" name="Straight Arrow Connector 17"/>
          <p:cNvCxnSpPr/>
          <p:nvPr/>
        </p:nvCxnSpPr>
        <p:spPr>
          <a:xfrm flipH="1" flipV="1">
            <a:off x="5300133" y="4064000"/>
            <a:ext cx="1032934" cy="1346199"/>
          </a:xfrm>
          <a:prstGeom prst="straightConnector1">
            <a:avLst/>
          </a:prstGeom>
          <a:ln>
            <a:solidFill>
              <a:schemeClr val="tx2"/>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5520267" y="5410199"/>
            <a:ext cx="3014133" cy="923330"/>
          </a:xfrm>
          <a:prstGeom prst="rect">
            <a:avLst/>
          </a:prstGeom>
          <a:noFill/>
        </p:spPr>
        <p:txBody>
          <a:bodyPr wrap="square" rtlCol="0">
            <a:spAutoFit/>
          </a:bodyPr>
          <a:lstStyle/>
          <a:p>
            <a:r>
              <a:rPr lang="en-US" dirty="0">
                <a:solidFill>
                  <a:schemeClr val="tx2"/>
                </a:solidFill>
              </a:rPr>
              <a:t>Where did these weights come from? We’ll talk about this in the ML lectures </a:t>
            </a:r>
            <a:r>
              <a:rPr lang="mr-IN" dirty="0">
                <a:solidFill>
                  <a:schemeClr val="tx2"/>
                </a:solidFill>
              </a:rPr>
              <a:t>…</a:t>
            </a:r>
            <a:endParaRPr lang="en-US" dirty="0">
              <a:solidFill>
                <a:schemeClr val="tx2"/>
              </a:solidFill>
            </a:endParaRPr>
          </a:p>
        </p:txBody>
      </p:sp>
      <p:cxnSp>
        <p:nvCxnSpPr>
          <p:cNvPr id="21" name="Curved Connector 20"/>
          <p:cNvCxnSpPr/>
          <p:nvPr/>
        </p:nvCxnSpPr>
        <p:spPr>
          <a:xfrm rot="5400000" flipH="1" flipV="1">
            <a:off x="4292601" y="4512735"/>
            <a:ext cx="1727200" cy="1100664"/>
          </a:xfrm>
          <a:prstGeom prst="curvedConnector3">
            <a:avLst>
              <a:gd name="adj1" fmla="val 24510"/>
            </a:avLst>
          </a:prstGeom>
          <a:ln>
            <a:solidFill>
              <a:schemeClr val="tx2"/>
            </a:solidFill>
            <a:tailEnd type="triangle"/>
          </a:ln>
        </p:spPr>
        <p:style>
          <a:lnRef idx="2">
            <a:schemeClr val="accent5"/>
          </a:lnRef>
          <a:fillRef idx="0">
            <a:schemeClr val="accent5"/>
          </a:fillRef>
          <a:effectRef idx="1">
            <a:schemeClr val="accent5"/>
          </a:effectRef>
          <a:fontRef idx="minor">
            <a:schemeClr val="tx1"/>
          </a:fontRef>
        </p:style>
      </p:cxnSp>
      <p:sp>
        <p:nvSpPr>
          <p:cNvPr id="27" name="TextBox 26"/>
          <p:cNvSpPr txBox="1"/>
          <p:nvPr/>
        </p:nvSpPr>
        <p:spPr>
          <a:xfrm>
            <a:off x="2209801" y="5884950"/>
            <a:ext cx="3014133" cy="646331"/>
          </a:xfrm>
          <a:prstGeom prst="rect">
            <a:avLst/>
          </a:prstGeom>
          <a:noFill/>
        </p:spPr>
        <p:txBody>
          <a:bodyPr wrap="square" rtlCol="0">
            <a:spAutoFit/>
          </a:bodyPr>
          <a:lstStyle/>
          <a:p>
            <a:r>
              <a:rPr lang="en-US" dirty="0">
                <a:solidFill>
                  <a:schemeClr val="tx2"/>
                </a:solidFill>
              </a:rPr>
              <a:t>(</a:t>
            </a:r>
            <a:r>
              <a:rPr lang="mr-IN" dirty="0">
                <a:solidFill>
                  <a:schemeClr val="tx2"/>
                </a:solidFill>
              </a:rPr>
              <a:t>…</a:t>
            </a:r>
            <a:r>
              <a:rPr lang="en-US" dirty="0">
                <a:solidFill>
                  <a:schemeClr val="tx2"/>
                </a:solidFill>
              </a:rPr>
              <a:t> and also this whole “linear classifier” thing.)</a:t>
            </a:r>
          </a:p>
        </p:txBody>
      </p:sp>
    </p:spTree>
    <p:extLst>
      <p:ext uri="{BB962C8B-B14F-4D97-AF65-F5344CB8AC3E}">
        <p14:creationId xmlns:p14="http://schemas.microsoft.com/office/powerpoint/2010/main" val="343864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p:bldP spid="16" grpId="0"/>
      <p:bldP spid="19"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654800" cy="1371600"/>
          </a:xfrm>
        </p:spPr>
        <p:txBody>
          <a:bodyPr/>
          <a:lstStyle/>
          <a:p>
            <a:r>
              <a:rPr lang="en-US" dirty="0"/>
              <a:t>Explicit Example</a:t>
            </a:r>
          </a:p>
        </p:txBody>
      </p:sp>
      <p:sp>
        <p:nvSpPr>
          <p:cNvPr id="3" name="Content Placeholder 2"/>
          <p:cNvSpPr>
            <a:spLocks noGrp="1"/>
          </p:cNvSpPr>
          <p:nvPr>
            <p:ph idx="1"/>
          </p:nvPr>
        </p:nvSpPr>
        <p:spPr>
          <a:xfrm>
            <a:off x="457200" y="1752600"/>
            <a:ext cx="7620000" cy="4827494"/>
          </a:xfrm>
        </p:spPr>
        <p:txBody>
          <a:bodyPr>
            <a:normAutofit/>
          </a:bodyPr>
          <a:lstStyle/>
          <a:p>
            <a:r>
              <a:rPr lang="en-US" dirty="0"/>
              <a:t>We are interested in classifying documents into one of two classes </a:t>
            </a:r>
            <a:r>
              <a:rPr lang="en-US" i="1" dirty="0"/>
              <a:t>y</a:t>
            </a:r>
            <a:r>
              <a:rPr lang="en-US" dirty="0"/>
              <a:t> ∈ </a:t>
            </a:r>
            <a:r>
              <a:rPr lang="en-US" i="1" dirty="0"/>
              <a:t>Y = </a:t>
            </a:r>
            <a:r>
              <a:rPr lang="en-US" dirty="0"/>
              <a:t>{ 0, 1 } = { </a:t>
            </a:r>
            <a:r>
              <a:rPr lang="en-US" dirty="0" err="1"/>
              <a:t>hates_cats</a:t>
            </a:r>
            <a:r>
              <a:rPr lang="en-US" dirty="0"/>
              <a:t>, </a:t>
            </a:r>
            <a:r>
              <a:rPr lang="en-US" dirty="0" err="1"/>
              <a:t>likes_cats</a:t>
            </a:r>
            <a:r>
              <a:rPr lang="en-US" dirty="0"/>
              <a:t>}</a:t>
            </a:r>
          </a:p>
          <a:p>
            <a:r>
              <a:rPr lang="en-US" dirty="0"/>
              <a:t>Document 1: I like cats</a:t>
            </a:r>
          </a:p>
          <a:p>
            <a:r>
              <a:rPr lang="en-US" dirty="0"/>
              <a:t>Document 2: I hate cats</a:t>
            </a:r>
          </a:p>
          <a:p>
            <a:endParaRPr lang="en-US" dirty="0"/>
          </a:p>
          <a:p>
            <a:endParaRPr lang="en-US" dirty="0"/>
          </a:p>
          <a:p>
            <a:endParaRPr lang="en-US" dirty="0"/>
          </a:p>
          <a:p>
            <a:endParaRPr lang="en-US" dirty="0"/>
          </a:p>
          <a:p>
            <a:r>
              <a:rPr lang="en-US" dirty="0"/>
              <a:t>Now, represent documents with a feature function:</a:t>
            </a:r>
            <a:br>
              <a:rPr lang="en-US" dirty="0"/>
            </a:br>
            <a:r>
              <a:rPr lang="en-US" dirty="0"/>
              <a:t>	f</a:t>
            </a:r>
            <a:r>
              <a:rPr lang="en-US" b="0" dirty="0"/>
              <a:t>(</a:t>
            </a:r>
            <a:r>
              <a:rPr lang="en-US" dirty="0"/>
              <a:t>x</a:t>
            </a:r>
            <a:r>
              <a:rPr lang="en-US" b="0" dirty="0"/>
              <a:t>, y = </a:t>
            </a:r>
            <a:r>
              <a:rPr lang="en-US" b="0" dirty="0" err="1"/>
              <a:t>hates_cats</a:t>
            </a:r>
            <a:r>
              <a:rPr lang="en-US" b="0" dirty="0"/>
              <a:t> = 0) =	[</a:t>
            </a:r>
            <a:r>
              <a:rPr lang="en-US" dirty="0" err="1"/>
              <a:t>x</a:t>
            </a:r>
            <a:r>
              <a:rPr lang="en-US" b="0" baseline="30000" dirty="0" err="1"/>
              <a:t>T</a:t>
            </a:r>
            <a:r>
              <a:rPr lang="en-US" b="0" dirty="0"/>
              <a:t>, </a:t>
            </a:r>
            <a:r>
              <a:rPr lang="en-US" dirty="0"/>
              <a:t>0</a:t>
            </a:r>
            <a:r>
              <a:rPr lang="en-US" b="0" baseline="30000" dirty="0"/>
              <a:t>T</a:t>
            </a:r>
            <a:r>
              <a:rPr lang="en-US" b="0" dirty="0"/>
              <a:t>, 1]</a:t>
            </a:r>
            <a:r>
              <a:rPr lang="en-US" b="0" baseline="30000" dirty="0"/>
              <a:t>T</a:t>
            </a:r>
            <a:br>
              <a:rPr lang="en-US" b="0" dirty="0"/>
            </a:br>
            <a:r>
              <a:rPr lang="en-US" b="0" dirty="0"/>
              <a:t>	</a:t>
            </a:r>
            <a:r>
              <a:rPr lang="en-US" dirty="0"/>
              <a:t>f</a:t>
            </a:r>
            <a:r>
              <a:rPr lang="en-US" b="0" dirty="0"/>
              <a:t>(</a:t>
            </a:r>
            <a:r>
              <a:rPr lang="en-US" dirty="0"/>
              <a:t>x</a:t>
            </a:r>
            <a:r>
              <a:rPr lang="en-US" b="0" dirty="0"/>
              <a:t>, y = </a:t>
            </a:r>
            <a:r>
              <a:rPr lang="en-US" b="0" dirty="0" err="1"/>
              <a:t>likes_cats</a:t>
            </a:r>
            <a:r>
              <a:rPr lang="en-US" b="0" dirty="0"/>
              <a:t> = 1) =		[</a:t>
            </a:r>
            <a:r>
              <a:rPr lang="en-US" dirty="0"/>
              <a:t>0</a:t>
            </a:r>
            <a:r>
              <a:rPr lang="en-US" b="0" baseline="30000" dirty="0"/>
              <a:t>T</a:t>
            </a:r>
            <a:r>
              <a:rPr lang="en-US" b="0" dirty="0"/>
              <a:t>, </a:t>
            </a:r>
            <a:r>
              <a:rPr lang="en-US" dirty="0" err="1"/>
              <a:t>x</a:t>
            </a:r>
            <a:r>
              <a:rPr lang="en-US" b="0" baseline="30000" dirty="0" err="1"/>
              <a:t>T</a:t>
            </a:r>
            <a:r>
              <a:rPr lang="en-US" b="0" dirty="0"/>
              <a:t>, 1]</a:t>
            </a:r>
            <a:r>
              <a:rPr lang="en-US" b="0" baseline="30000" dirty="0"/>
              <a:t>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26039" y="2561581"/>
            <a:ext cx="1896696" cy="1206373"/>
          </a:xfrm>
          <a:prstGeom prst="rect">
            <a:avLst/>
          </a:prstGeom>
        </p:spPr>
      </p:pic>
      <p:graphicFrame>
        <p:nvGraphicFramePr>
          <p:cNvPr id="10" name="Table 9"/>
          <p:cNvGraphicFramePr>
            <a:graphicFrameLocks noGrp="1"/>
          </p:cNvGraphicFramePr>
          <p:nvPr/>
        </p:nvGraphicFramePr>
        <p:xfrm>
          <a:off x="4009216" y="2892953"/>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1"/>
                  </a:ext>
                </a:extLst>
              </a:tr>
              <a:tr h="357293">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2485216" y="3806374"/>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12" name="TextBox 11"/>
          <p:cNvSpPr txBox="1"/>
          <p:nvPr/>
        </p:nvSpPr>
        <p:spPr>
          <a:xfrm>
            <a:off x="2485216" y="4170995"/>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4" name="TextBox 13"/>
          <p:cNvSpPr txBox="1"/>
          <p:nvPr/>
        </p:nvSpPr>
        <p:spPr>
          <a:xfrm>
            <a:off x="6709589" y="3806375"/>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5" name="TextBox 14"/>
          <p:cNvSpPr txBox="1"/>
          <p:nvPr/>
        </p:nvSpPr>
        <p:spPr>
          <a:xfrm>
            <a:off x="6709589" y="4170996"/>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Tree>
    <p:extLst>
      <p:ext uri="{BB962C8B-B14F-4D97-AF65-F5344CB8AC3E}">
        <p14:creationId xmlns:p14="http://schemas.microsoft.com/office/powerpoint/2010/main" val="53978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now:</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t>Free text and natural language processing in data science</a:t>
            </a:r>
          </a:p>
          <a:p>
            <a:pPr marL="342900" indent="-342900">
              <a:buFont typeface="Arial" charset="0"/>
              <a:buChar char="•"/>
            </a:pPr>
            <a:r>
              <a:rPr lang="en-US" b="0" dirty="0"/>
              <a:t>Bag of words and TF-IDF</a:t>
            </a:r>
          </a:p>
          <a:p>
            <a:pPr marL="342900" indent="-342900">
              <a:buFont typeface="Arial" charset="0"/>
              <a:buChar char="•"/>
            </a:pPr>
            <a:r>
              <a:rPr lang="en-US" b="0" dirty="0"/>
              <a:t>N-Grams and language models</a:t>
            </a:r>
          </a:p>
          <a:p>
            <a:pPr marL="342900" indent="-342900">
              <a:buFont typeface="Arial" charset="0"/>
              <a:buChar char="•"/>
            </a:pPr>
            <a:r>
              <a:rPr lang="en-US" b="0" dirty="0"/>
              <a:t>Sentiment mining</a:t>
            </a:r>
          </a:p>
          <a:p>
            <a:r>
              <a:rPr lang="en-US" dirty="0">
                <a:solidFill>
                  <a:schemeClr val="tx2"/>
                </a:solidFill>
              </a:rPr>
              <a:t>Thanks to: Zico </a:t>
            </a:r>
            <a:r>
              <a:rPr lang="en-US" dirty="0" err="1">
                <a:solidFill>
                  <a:schemeClr val="tx2"/>
                </a:solidFill>
              </a:rPr>
              <a:t>Kolter</a:t>
            </a:r>
            <a:r>
              <a:rPr lang="en-US" dirty="0">
                <a:solidFill>
                  <a:schemeClr val="tx2"/>
                </a:solidFill>
              </a:rPr>
              <a:t> (CMU) &amp; Marine </a:t>
            </a:r>
            <a:r>
              <a:rPr lang="en-US" dirty="0" err="1">
                <a:solidFill>
                  <a:schemeClr val="tx2"/>
                </a:solidFill>
              </a:rPr>
              <a:t>Carpuat’s</a:t>
            </a:r>
            <a:r>
              <a:rPr lang="en-US" dirty="0">
                <a:solidFill>
                  <a:schemeClr val="tx2"/>
                </a:solidFill>
              </a:rPr>
              <a:t> 723 (UMD)</a:t>
            </a: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grpSp>
        <p:nvGrpSpPr>
          <p:cNvPr id="10" name="Group 9"/>
          <p:cNvGrpSpPr/>
          <p:nvPr/>
        </p:nvGrpSpPr>
        <p:grpSpPr>
          <a:xfrm>
            <a:off x="665480" y="4599048"/>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Tree>
    <p:extLst>
      <p:ext uri="{BB962C8B-B14F-4D97-AF65-F5344CB8AC3E}">
        <p14:creationId xmlns:p14="http://schemas.microsoft.com/office/powerpoint/2010/main" val="265003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graphicFrame>
        <p:nvGraphicFramePr>
          <p:cNvPr id="5" name="Table 4"/>
          <p:cNvGraphicFramePr>
            <a:graphicFrameLocks noGrp="1"/>
          </p:cNvGraphicFramePr>
          <p:nvPr/>
        </p:nvGraphicFramePr>
        <p:xfrm>
          <a:off x="3445655" y="3916912"/>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2001" y="1163216"/>
            <a:ext cx="1896696" cy="1206373"/>
          </a:xfrm>
          <a:prstGeom prst="rect">
            <a:avLst/>
          </a:prstGeom>
        </p:spPr>
      </p:pic>
      <p:graphicFrame>
        <p:nvGraphicFramePr>
          <p:cNvPr id="7" name="Table 6"/>
          <p:cNvGraphicFramePr>
            <a:graphicFrameLocks noGrp="1"/>
          </p:cNvGraphicFramePr>
          <p:nvPr/>
        </p:nvGraphicFramePr>
        <p:xfrm>
          <a:off x="4455178" y="1494588"/>
          <a:ext cx="2032000" cy="160184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tblGrid>
              <a:tr h="865240">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2931178" y="2408009"/>
            <a:ext cx="1456267" cy="369332"/>
          </a:xfrm>
          <a:prstGeom prst="rect">
            <a:avLst/>
          </a:prstGeom>
          <a:noFill/>
        </p:spPr>
        <p:txBody>
          <a:bodyPr wrap="square" rtlCol="0">
            <a:spAutoFit/>
          </a:bodyPr>
          <a:lstStyle/>
          <a:p>
            <a:pPr algn="r"/>
            <a:r>
              <a:rPr lang="en-US" dirty="0"/>
              <a:t>x</a:t>
            </a:r>
            <a:r>
              <a:rPr lang="en-US" baseline="-25000" dirty="0"/>
              <a:t>1</a:t>
            </a:r>
            <a:r>
              <a:rPr lang="en-US" baseline="30000" dirty="0"/>
              <a:t>T</a:t>
            </a:r>
            <a:r>
              <a:rPr lang="en-US" dirty="0"/>
              <a:t> =</a:t>
            </a:r>
          </a:p>
        </p:txBody>
      </p:sp>
      <p:sp>
        <p:nvSpPr>
          <p:cNvPr id="9" name="TextBox 8"/>
          <p:cNvSpPr txBox="1"/>
          <p:nvPr/>
        </p:nvSpPr>
        <p:spPr>
          <a:xfrm>
            <a:off x="2931178" y="2772630"/>
            <a:ext cx="1456267" cy="369332"/>
          </a:xfrm>
          <a:prstGeom prst="rect">
            <a:avLst/>
          </a:prstGeom>
          <a:noFill/>
        </p:spPr>
        <p:txBody>
          <a:bodyPr wrap="square" rtlCol="0">
            <a:spAutoFit/>
          </a:bodyPr>
          <a:lstStyle/>
          <a:p>
            <a:pPr algn="r"/>
            <a:r>
              <a:rPr lang="en-US"/>
              <a:t>x</a:t>
            </a:r>
            <a:r>
              <a:rPr lang="en-US" baseline="-25000"/>
              <a:t>2</a:t>
            </a:r>
            <a:r>
              <a:rPr lang="en-US" baseline="30000"/>
              <a:t>T</a:t>
            </a:r>
            <a:r>
              <a:rPr lang="en-US"/>
              <a:t> =</a:t>
            </a:r>
            <a:endParaRPr lang="en-US" dirty="0"/>
          </a:p>
        </p:txBody>
      </p:sp>
      <p:sp>
        <p:nvSpPr>
          <p:cNvPr id="10" name="TextBox 9"/>
          <p:cNvSpPr txBox="1"/>
          <p:nvPr/>
        </p:nvSpPr>
        <p:spPr>
          <a:xfrm>
            <a:off x="7155551" y="2408010"/>
            <a:ext cx="1016001" cy="382455"/>
          </a:xfrm>
          <a:prstGeom prst="rect">
            <a:avLst/>
          </a:prstGeom>
          <a:noFill/>
        </p:spPr>
        <p:txBody>
          <a:bodyPr wrap="square" rtlCol="0">
            <a:spAutoFit/>
          </a:bodyPr>
          <a:lstStyle/>
          <a:p>
            <a:pPr algn="r"/>
            <a:r>
              <a:rPr lang="en-US" dirty="0"/>
              <a:t>y</a:t>
            </a:r>
            <a:r>
              <a:rPr lang="en-US" baseline="-25000" dirty="0"/>
              <a:t>1</a:t>
            </a:r>
            <a:r>
              <a:rPr lang="en-US" dirty="0"/>
              <a:t> = ?</a:t>
            </a:r>
          </a:p>
        </p:txBody>
      </p:sp>
      <p:sp>
        <p:nvSpPr>
          <p:cNvPr id="11" name="TextBox 10"/>
          <p:cNvSpPr txBox="1"/>
          <p:nvPr/>
        </p:nvSpPr>
        <p:spPr>
          <a:xfrm>
            <a:off x="7155551" y="2772631"/>
            <a:ext cx="1016001" cy="382455"/>
          </a:xfrm>
          <a:prstGeom prst="rect">
            <a:avLst/>
          </a:prstGeom>
          <a:noFill/>
        </p:spPr>
        <p:txBody>
          <a:bodyPr wrap="square" rtlCol="0">
            <a:spAutoFit/>
          </a:bodyPr>
          <a:lstStyle/>
          <a:p>
            <a:pPr algn="r"/>
            <a:r>
              <a:rPr lang="en-US" dirty="0"/>
              <a:t>y</a:t>
            </a:r>
            <a:r>
              <a:rPr lang="en-US" baseline="-25000" dirty="0"/>
              <a:t>2</a:t>
            </a:r>
            <a:r>
              <a:rPr lang="en-US" dirty="0"/>
              <a:t> = ?</a:t>
            </a:r>
          </a:p>
        </p:txBody>
      </p:sp>
      <p:sp>
        <p:nvSpPr>
          <p:cNvPr id="13" name="TextBox 12"/>
          <p:cNvSpPr txBox="1"/>
          <p:nvPr/>
        </p:nvSpPr>
        <p:spPr>
          <a:xfrm>
            <a:off x="457200" y="4570855"/>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14" name="TextBox 13"/>
          <p:cNvSpPr txBox="1"/>
          <p:nvPr/>
        </p:nvSpPr>
        <p:spPr>
          <a:xfrm>
            <a:off x="457200" y="493547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15" name="TextBox 14"/>
          <p:cNvSpPr txBox="1"/>
          <p:nvPr/>
        </p:nvSpPr>
        <p:spPr>
          <a:xfrm>
            <a:off x="457200" y="5261133"/>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16" name="TextBox 15"/>
          <p:cNvSpPr txBox="1"/>
          <p:nvPr/>
        </p:nvSpPr>
        <p:spPr>
          <a:xfrm>
            <a:off x="457200" y="562575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pSp>
        <p:nvGrpSpPr>
          <p:cNvPr id="20" name="Group 19"/>
          <p:cNvGrpSpPr/>
          <p:nvPr/>
        </p:nvGrpSpPr>
        <p:grpSpPr>
          <a:xfrm>
            <a:off x="310136" y="2144134"/>
            <a:ext cx="3329535" cy="646331"/>
            <a:chOff x="310136" y="2144134"/>
            <a:chExt cx="3329535" cy="646331"/>
          </a:xfrm>
        </p:grpSpPr>
        <p:sp>
          <p:nvSpPr>
            <p:cNvPr id="17" name="Rectangle 16"/>
            <p:cNvSpPr/>
            <p:nvPr/>
          </p:nvSpPr>
          <p:spPr>
            <a:xfrm>
              <a:off x="310136" y="2144134"/>
              <a:ext cx="2760989" cy="646331"/>
            </a:xfrm>
            <a:prstGeom prst="rect">
              <a:avLst/>
            </a:prstGeom>
          </p:spPr>
          <p:txBody>
            <a:bodyPr wrap="square">
              <a:spAutoFit/>
            </a:bodyPr>
            <a:lstStyle/>
            <a:p>
              <a:r>
                <a:rPr lang="en-US" dirty="0"/>
                <a:t>f(</a:t>
              </a:r>
              <a:r>
                <a:rPr lang="en-US" b="1" dirty="0"/>
                <a:t>x</a:t>
              </a:r>
              <a:r>
                <a:rPr lang="en-US" dirty="0"/>
                <a:t>, y = 0) =	[</a:t>
              </a:r>
              <a:r>
                <a:rPr lang="en-US" b="1" dirty="0" err="1"/>
                <a:t>x</a:t>
              </a:r>
              <a:r>
                <a:rPr lang="en-US" baseline="30000" dirty="0" err="1"/>
                <a:t>T</a:t>
              </a:r>
              <a:r>
                <a:rPr lang="en-US" dirty="0"/>
                <a:t>, 0</a:t>
              </a:r>
              <a:r>
                <a:rPr lang="en-US" baseline="30000" dirty="0"/>
                <a:t>T</a:t>
              </a:r>
              <a:r>
                <a:rPr lang="en-US" dirty="0"/>
                <a:t>, 1]</a:t>
              </a:r>
              <a:r>
                <a:rPr lang="en-US" baseline="30000" dirty="0"/>
                <a:t>T</a:t>
              </a:r>
              <a:br>
                <a:rPr lang="en-US" dirty="0"/>
              </a:br>
              <a:r>
                <a:rPr lang="en-US" dirty="0"/>
                <a:t>f(</a:t>
              </a:r>
              <a:r>
                <a:rPr lang="en-US" b="1" dirty="0"/>
                <a:t>x</a:t>
              </a:r>
              <a:r>
                <a:rPr lang="en-US" dirty="0"/>
                <a:t>, y = 1) =	[0</a:t>
              </a:r>
              <a:r>
                <a:rPr lang="en-US" baseline="30000" dirty="0"/>
                <a:t>T</a:t>
              </a:r>
              <a:r>
                <a:rPr lang="en-US" dirty="0"/>
                <a:t>, </a:t>
              </a:r>
              <a:r>
                <a:rPr lang="en-US" b="1" dirty="0" err="1"/>
                <a:t>x</a:t>
              </a:r>
              <a:r>
                <a:rPr lang="en-US" baseline="30000" dirty="0" err="1"/>
                <a:t>T</a:t>
              </a:r>
              <a:r>
                <a:rPr lang="en-US" dirty="0"/>
                <a:t>, 1]</a:t>
              </a:r>
              <a:r>
                <a:rPr lang="en-US" baseline="30000" dirty="0"/>
                <a:t>T</a:t>
              </a:r>
              <a:endParaRPr lang="en-US" dirty="0"/>
            </a:p>
          </p:txBody>
        </p:sp>
        <p:sp>
          <p:nvSpPr>
            <p:cNvPr id="18" name="Left Arrow 17"/>
            <p:cNvSpPr/>
            <p:nvPr/>
          </p:nvSpPr>
          <p:spPr>
            <a:xfrm>
              <a:off x="2931178" y="2144134"/>
              <a:ext cx="708493" cy="6284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9" name="Down Arrow 18"/>
          <p:cNvSpPr/>
          <p:nvPr/>
        </p:nvSpPr>
        <p:spPr>
          <a:xfrm rot="19903958">
            <a:off x="1583732" y="2948694"/>
            <a:ext cx="645459" cy="118870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p:cNvSpPr txBox="1"/>
          <p:nvPr/>
        </p:nvSpPr>
        <p:spPr>
          <a:xfrm>
            <a:off x="3445655" y="3552291"/>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22" name="TextBox 21"/>
          <p:cNvSpPr txBox="1"/>
          <p:nvPr/>
        </p:nvSpPr>
        <p:spPr>
          <a:xfrm>
            <a:off x="5665695" y="3552291"/>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23" name="TextBox 22"/>
          <p:cNvSpPr txBox="1"/>
          <p:nvPr/>
        </p:nvSpPr>
        <p:spPr>
          <a:xfrm>
            <a:off x="8171552" y="3555637"/>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34359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15" grpId="0"/>
      <p:bldP spid="16" grpId="0"/>
      <p:bldP spid="19" grpId="0" animBg="1"/>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573310"/>
            <a:ext cx="8023412" cy="4373563"/>
          </a:xfrm>
        </p:spPr>
        <p:txBody>
          <a:bodyPr>
            <a:normAutofit/>
          </a:bodyPr>
          <a:lstStyle/>
          <a:p>
            <a:r>
              <a:rPr lang="en-US" dirty="0"/>
              <a:t>Now, assume we </a:t>
            </a:r>
            <a:r>
              <a:rPr lang="en-US"/>
              <a:t>have </a:t>
            </a:r>
            <a:r>
              <a:rPr lang="en-US">
                <a:solidFill>
                  <a:schemeClr val="tx2"/>
                </a:solidFill>
              </a:rPr>
              <a:t>weights</a:t>
            </a:r>
            <a:r>
              <a:rPr lang="en-US"/>
              <a:t> </a:t>
            </a:r>
            <a:r>
              <a:rPr lang="el-GR" i="1" dirty="0"/>
              <a:t>θ</a:t>
            </a:r>
            <a:r>
              <a:rPr lang="en-US" i="1" dirty="0"/>
              <a:t> </a:t>
            </a:r>
            <a:r>
              <a:rPr lang="en-US" dirty="0"/>
              <a:t>for each feature</a:t>
            </a:r>
          </a:p>
          <a:p>
            <a:r>
              <a:rPr lang="en-US" i="1" dirty="0"/>
              <a:t>	</a:t>
            </a:r>
            <a:r>
              <a:rPr lang="el-GR" sz="1400" i="1" dirty="0"/>
              <a:t>θ</a:t>
            </a:r>
            <a:r>
              <a:rPr lang="en-US" sz="1400" b="0" i="1" dirty="0"/>
              <a:t> </a:t>
            </a:r>
            <a:r>
              <a:rPr lang="en-US" sz="1400" b="0" dirty="0"/>
              <a:t>= {	&lt;I, </a:t>
            </a:r>
            <a:r>
              <a:rPr lang="en-US" sz="1400" b="0" dirty="0" err="1"/>
              <a:t>hates_cats</a:t>
            </a:r>
            <a:r>
              <a:rPr lang="en-US" sz="1400" b="0" dirty="0"/>
              <a:t>&gt; = 0, &lt;I, </a:t>
            </a:r>
            <a:r>
              <a:rPr lang="en-US" sz="1400" b="0" dirty="0" err="1"/>
              <a:t>likes_cats</a:t>
            </a:r>
            <a:r>
              <a:rPr lang="en-US" sz="1400" b="0" dirty="0"/>
              <a:t>&gt; = 0,</a:t>
            </a:r>
          </a:p>
          <a:p>
            <a:r>
              <a:rPr lang="en-US" sz="1400" b="0" dirty="0"/>
              <a:t>		&lt;like, </a:t>
            </a:r>
            <a:r>
              <a:rPr lang="en-US" sz="1400" b="0" dirty="0" err="1"/>
              <a:t>hates_cats</a:t>
            </a:r>
            <a:r>
              <a:rPr lang="en-US" sz="1400" b="0" dirty="0"/>
              <a:t>&gt; = -1, &lt;like, </a:t>
            </a:r>
            <a:r>
              <a:rPr lang="en-US" sz="1400" b="0" dirty="0" err="1"/>
              <a:t>likes_cats</a:t>
            </a:r>
            <a:r>
              <a:rPr lang="en-US" sz="1400" b="0" dirty="0"/>
              <a:t>&gt; = +1,</a:t>
            </a:r>
          </a:p>
          <a:p>
            <a:r>
              <a:rPr lang="en-US" sz="1400" b="0" dirty="0"/>
              <a:t>		&lt;hate, </a:t>
            </a:r>
            <a:r>
              <a:rPr lang="en-US" sz="1400" b="0" dirty="0" err="1"/>
              <a:t>hates_cats</a:t>
            </a:r>
            <a:r>
              <a:rPr lang="en-US" sz="1400" b="0" dirty="0"/>
              <a:t>&gt; = +1, &lt;hate, </a:t>
            </a:r>
            <a:r>
              <a:rPr lang="en-US" sz="1400" b="0" dirty="0" err="1"/>
              <a:t>likes_cats</a:t>
            </a:r>
            <a:r>
              <a:rPr lang="en-US" sz="1400" b="0" dirty="0"/>
              <a:t>&gt; = -1,</a:t>
            </a:r>
          </a:p>
          <a:p>
            <a:r>
              <a:rPr lang="en-US" sz="1400" b="0" dirty="0"/>
              <a:t>		&lt;cats, </a:t>
            </a:r>
            <a:r>
              <a:rPr lang="en-US" sz="1400" b="0" dirty="0" err="1"/>
              <a:t>hates_cats</a:t>
            </a:r>
            <a:r>
              <a:rPr lang="en-US" sz="1400" b="0" dirty="0"/>
              <a:t>&gt; = -0.1, &lt;cats, </a:t>
            </a:r>
            <a:r>
              <a:rPr lang="en-US" sz="1400" b="0" dirty="0" err="1"/>
              <a:t>likes_cats</a:t>
            </a:r>
            <a:r>
              <a:rPr lang="en-US" sz="1400" b="0" dirty="0"/>
              <a:t> = +0.5&gt;	}</a:t>
            </a:r>
            <a:endParaRPr lang="en-US" b="0" dirty="0"/>
          </a:p>
          <a:p>
            <a:r>
              <a:rPr lang="en-US" dirty="0"/>
              <a:t>Write weights as vector that aligns with feature mapping:</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graphicFrame>
        <p:nvGraphicFramePr>
          <p:cNvPr id="5" name="Table 4"/>
          <p:cNvGraphicFramePr>
            <a:graphicFrameLocks noGrp="1"/>
          </p:cNvGraphicFramePr>
          <p:nvPr/>
        </p:nvGraphicFramePr>
        <p:xfrm>
          <a:off x="3041030" y="4638573"/>
          <a:ext cx="5439582" cy="2087348"/>
        </p:xfrm>
        <a:graphic>
          <a:graphicData uri="http://schemas.openxmlformats.org/drawingml/2006/table">
            <a:tbl>
              <a:tblPr firstRow="1" bandRow="1">
                <a:tableStyleId>{7E9639D4-E3E2-4D34-9284-5A2195B3D0D7}</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619228">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I</a:t>
                      </a:r>
                    </a:p>
                  </a:txBody>
                  <a:tcPr vert="vert270"/>
                </a:tc>
                <a:tc>
                  <a:txBody>
                    <a:bodyPr/>
                    <a:lstStyle/>
                    <a:p>
                      <a:r>
                        <a:rPr lang="en-US" sz="1200" dirty="0"/>
                        <a:t>like</a:t>
                      </a:r>
                    </a:p>
                  </a:txBody>
                  <a:tcPr vert="vert270"/>
                </a:tc>
                <a:tc>
                  <a:txBody>
                    <a:bodyPr/>
                    <a:lstStyle/>
                    <a:p>
                      <a:r>
                        <a:rPr lang="en-US" sz="1200" dirty="0"/>
                        <a:t>hate</a:t>
                      </a:r>
                    </a:p>
                  </a:txBody>
                  <a:tcPr vert="vert270"/>
                </a:tc>
                <a:tc>
                  <a:txBody>
                    <a:bodyPr/>
                    <a:lstStyle/>
                    <a:p>
                      <a:r>
                        <a:rPr lang="en-US" sz="1200" dirty="0"/>
                        <a:t>cats</a:t>
                      </a:r>
                    </a:p>
                  </a:txBody>
                  <a:tcPr vert="vert270"/>
                </a:tc>
                <a:tc>
                  <a:txBody>
                    <a:bodyPr/>
                    <a:lstStyle/>
                    <a:p>
                      <a:r>
                        <a:rPr lang="en-US" sz="1200" dirty="0"/>
                        <a:t>--</a:t>
                      </a:r>
                    </a:p>
                  </a:txBody>
                  <a:tcPr vert="vert270"/>
                </a:tc>
                <a:extLst>
                  <a:ext uri="{0D108BD9-81ED-4DB2-BD59-A6C34878D82A}">
                    <a16:rowId xmlns:a16="http://schemas.microsoft.com/office/drawing/2014/main" val="10000"/>
                  </a:ext>
                </a:extLst>
              </a:tr>
              <a:tr h="370840">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1"/>
                  </a:ext>
                </a:extLst>
              </a:tr>
              <a:tr h="357293">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0</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tc>
                  <a:txBody>
                    <a:bodyPr/>
                    <a:lstStyle/>
                    <a:p>
                      <a:r>
                        <a:rPr lang="en-US" dirty="0"/>
                        <a:t>1</a:t>
                      </a:r>
                    </a:p>
                  </a:txBody>
                  <a:tcPr>
                    <a:solidFill>
                      <a:schemeClr val="tx2">
                        <a:lumMod val="20000"/>
                        <a:lumOff val="80000"/>
                      </a:schemeClr>
                    </a:solidFill>
                  </a:tcPr>
                </a:tc>
                <a:extLst>
                  <a:ext uri="{0D108BD9-81ED-4DB2-BD59-A6C34878D82A}">
                    <a16:rowId xmlns:a16="http://schemas.microsoft.com/office/drawing/2014/main" val="10002"/>
                  </a:ext>
                </a:extLst>
              </a:tr>
              <a:tr h="357293">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3"/>
                  </a:ext>
                </a:extLst>
              </a:tr>
              <a:tr h="357293">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0</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tc>
                  <a:txBody>
                    <a:bodyPr/>
                    <a:lstStyle/>
                    <a:p>
                      <a:r>
                        <a:rPr lang="en-US" dirty="0"/>
                        <a:t>1</a:t>
                      </a: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52575" y="5292516"/>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hates_cats</a:t>
            </a:r>
            <a:r>
              <a:rPr lang="en-US" dirty="0"/>
              <a:t> = 0) =</a:t>
            </a:r>
          </a:p>
        </p:txBody>
      </p:sp>
      <p:sp>
        <p:nvSpPr>
          <p:cNvPr id="7" name="TextBox 6"/>
          <p:cNvSpPr txBox="1"/>
          <p:nvPr/>
        </p:nvSpPr>
        <p:spPr>
          <a:xfrm>
            <a:off x="52575" y="5657137"/>
            <a:ext cx="2988455" cy="369332"/>
          </a:xfrm>
          <a:prstGeom prst="rect">
            <a:avLst/>
          </a:prstGeom>
          <a:noFill/>
        </p:spPr>
        <p:txBody>
          <a:bodyPr wrap="square" rtlCol="0">
            <a:spAutoFit/>
          </a:bodyPr>
          <a:lstStyle/>
          <a:p>
            <a:pPr algn="r"/>
            <a:r>
              <a:rPr lang="en-US" dirty="0"/>
              <a:t>f(</a:t>
            </a:r>
            <a:r>
              <a:rPr lang="en-US" b="1" dirty="0"/>
              <a:t>x</a:t>
            </a:r>
            <a:r>
              <a:rPr lang="en-US" b="1" baseline="-25000" dirty="0"/>
              <a:t>1</a:t>
            </a:r>
            <a:r>
              <a:rPr lang="en-US" dirty="0"/>
              <a:t>, y = </a:t>
            </a:r>
            <a:r>
              <a:rPr lang="en-US" dirty="0" err="1"/>
              <a:t>likes_cats</a:t>
            </a:r>
            <a:r>
              <a:rPr lang="en-US" dirty="0"/>
              <a:t> = 1) =</a:t>
            </a:r>
          </a:p>
        </p:txBody>
      </p:sp>
      <p:sp>
        <p:nvSpPr>
          <p:cNvPr id="8" name="TextBox 7"/>
          <p:cNvSpPr txBox="1"/>
          <p:nvPr/>
        </p:nvSpPr>
        <p:spPr>
          <a:xfrm>
            <a:off x="52575" y="5982794"/>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hates_cats</a:t>
            </a:r>
            <a:r>
              <a:rPr lang="en-US" dirty="0"/>
              <a:t> = 0) =</a:t>
            </a:r>
          </a:p>
        </p:txBody>
      </p:sp>
      <p:sp>
        <p:nvSpPr>
          <p:cNvPr id="9" name="TextBox 8"/>
          <p:cNvSpPr txBox="1"/>
          <p:nvPr/>
        </p:nvSpPr>
        <p:spPr>
          <a:xfrm>
            <a:off x="52575" y="6347415"/>
            <a:ext cx="2988455" cy="369332"/>
          </a:xfrm>
          <a:prstGeom prst="rect">
            <a:avLst/>
          </a:prstGeom>
          <a:noFill/>
        </p:spPr>
        <p:txBody>
          <a:bodyPr wrap="square" rtlCol="0">
            <a:spAutoFit/>
          </a:bodyPr>
          <a:lstStyle/>
          <a:p>
            <a:pPr algn="r"/>
            <a:r>
              <a:rPr lang="en-US" dirty="0"/>
              <a:t>f(</a:t>
            </a:r>
            <a:r>
              <a:rPr lang="en-US" b="1" dirty="0"/>
              <a:t>x</a:t>
            </a:r>
            <a:r>
              <a:rPr lang="en-US" b="1" baseline="-25000" dirty="0"/>
              <a:t>2</a:t>
            </a:r>
            <a:r>
              <a:rPr lang="en-US" dirty="0"/>
              <a:t>, y = </a:t>
            </a:r>
            <a:r>
              <a:rPr lang="en-US" dirty="0" err="1"/>
              <a:t>likes_cats</a:t>
            </a:r>
            <a:r>
              <a:rPr lang="en-US" dirty="0"/>
              <a:t> = 1) =</a:t>
            </a:r>
          </a:p>
        </p:txBody>
      </p:sp>
      <p:graphicFrame>
        <p:nvGraphicFramePr>
          <p:cNvPr id="10" name="Table 9"/>
          <p:cNvGraphicFramePr>
            <a:graphicFrameLocks noGrp="1"/>
          </p:cNvGraphicFramePr>
          <p:nvPr/>
        </p:nvGraphicFramePr>
        <p:xfrm>
          <a:off x="3041031" y="4267733"/>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52575" y="4283348"/>
            <a:ext cx="2988455" cy="369332"/>
          </a:xfrm>
          <a:prstGeom prst="rect">
            <a:avLst/>
          </a:prstGeom>
          <a:noFill/>
        </p:spPr>
        <p:txBody>
          <a:bodyPr wrap="square" rtlCol="0">
            <a:spAutoFit/>
          </a:bodyPr>
          <a:lstStyle/>
          <a:p>
            <a:pPr algn="r"/>
            <a:r>
              <a:rPr lang="en-US" b="1" i="1" dirty="0"/>
              <a:t> </a:t>
            </a:r>
            <a:r>
              <a:rPr lang="en-US" dirty="0"/>
              <a:t>Parameter vector </a:t>
            </a:r>
            <a:r>
              <a:rPr lang="el-GR" b="1" i="1" dirty="0"/>
              <a:t>θ</a:t>
            </a:r>
            <a:r>
              <a:rPr lang="en-US" baseline="30000" dirty="0"/>
              <a:t> T</a:t>
            </a:r>
            <a:r>
              <a:rPr lang="en-US" i="1" dirty="0"/>
              <a:t> =</a:t>
            </a:r>
            <a:endParaRPr lang="en-US" dirty="0"/>
          </a:p>
        </p:txBody>
      </p:sp>
      <p:sp>
        <p:nvSpPr>
          <p:cNvPr id="12" name="TextBox 11"/>
          <p:cNvSpPr txBox="1"/>
          <p:nvPr/>
        </p:nvSpPr>
        <p:spPr>
          <a:xfrm>
            <a:off x="3051209" y="3928806"/>
            <a:ext cx="2220039" cy="369332"/>
          </a:xfrm>
          <a:prstGeom prst="rect">
            <a:avLst/>
          </a:prstGeom>
          <a:noFill/>
        </p:spPr>
        <p:txBody>
          <a:bodyPr wrap="square" rtlCol="0">
            <a:spAutoFit/>
          </a:bodyPr>
          <a:lstStyle/>
          <a:p>
            <a:pPr algn="ctr"/>
            <a:r>
              <a:rPr lang="en-US" i="1" dirty="0"/>
              <a:t>y=0: </a:t>
            </a:r>
            <a:r>
              <a:rPr lang="en-US" i="1" dirty="0" err="1"/>
              <a:t>hates_cats</a:t>
            </a:r>
            <a:endParaRPr lang="en-US" i="1" dirty="0"/>
          </a:p>
        </p:txBody>
      </p:sp>
      <p:sp>
        <p:nvSpPr>
          <p:cNvPr id="13" name="TextBox 12"/>
          <p:cNvSpPr txBox="1"/>
          <p:nvPr/>
        </p:nvSpPr>
        <p:spPr>
          <a:xfrm>
            <a:off x="5271249" y="3928806"/>
            <a:ext cx="2505858" cy="369332"/>
          </a:xfrm>
          <a:prstGeom prst="rect">
            <a:avLst/>
          </a:prstGeom>
          <a:noFill/>
        </p:spPr>
        <p:txBody>
          <a:bodyPr wrap="square" rtlCol="0">
            <a:spAutoFit/>
          </a:bodyPr>
          <a:lstStyle/>
          <a:p>
            <a:pPr algn="ctr"/>
            <a:r>
              <a:rPr lang="en-US" i="1" dirty="0"/>
              <a:t> y=1: </a:t>
            </a:r>
            <a:r>
              <a:rPr lang="en-US" i="1" dirty="0" err="1"/>
              <a:t>likes_cats</a:t>
            </a:r>
            <a:endParaRPr lang="en-US" i="1" dirty="0"/>
          </a:p>
        </p:txBody>
      </p:sp>
      <p:sp>
        <p:nvSpPr>
          <p:cNvPr id="14" name="TextBox 13"/>
          <p:cNvSpPr txBox="1"/>
          <p:nvPr/>
        </p:nvSpPr>
        <p:spPr>
          <a:xfrm>
            <a:off x="7777106" y="3932152"/>
            <a:ext cx="703091" cy="369332"/>
          </a:xfrm>
          <a:prstGeom prst="rect">
            <a:avLst/>
          </a:prstGeom>
          <a:noFill/>
        </p:spPr>
        <p:txBody>
          <a:bodyPr wrap="square" rtlCol="0">
            <a:spAutoFit/>
          </a:bodyPr>
          <a:lstStyle/>
          <a:p>
            <a:pPr algn="ctr"/>
            <a:r>
              <a:rPr lang="en-US" dirty="0"/>
              <a:t>(1)</a:t>
            </a:r>
          </a:p>
        </p:txBody>
      </p:sp>
    </p:spTree>
    <p:extLst>
      <p:ext uri="{BB962C8B-B14F-4D97-AF65-F5344CB8AC3E}">
        <p14:creationId xmlns:p14="http://schemas.microsoft.com/office/powerpoint/2010/main" val="90857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1"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a:xfrm>
            <a:off x="457200" y="1752600"/>
            <a:ext cx="6911788" cy="4373563"/>
          </a:xfrm>
        </p:spPr>
        <p:txBody>
          <a:bodyPr/>
          <a:lstStyle/>
          <a:p>
            <a:r>
              <a:rPr lang="en-US" dirty="0"/>
              <a:t>Score </a:t>
            </a:r>
            <a:r>
              <a:rPr lang="en-US" b="0" dirty="0"/>
              <a:t>𝝍 </a:t>
            </a:r>
            <a:r>
              <a:rPr lang="en-US" dirty="0"/>
              <a:t>of an instance </a:t>
            </a:r>
            <a:r>
              <a:rPr lang="en-US" i="1" dirty="0"/>
              <a:t>x</a:t>
            </a:r>
            <a:r>
              <a:rPr lang="en-US" dirty="0"/>
              <a:t> and class </a:t>
            </a:r>
            <a:r>
              <a:rPr lang="en-US" i="1" dirty="0"/>
              <a:t>y</a:t>
            </a:r>
            <a:r>
              <a:rPr lang="en-US" dirty="0"/>
              <a:t> is the sum of the weights for the features in that class:</a:t>
            </a:r>
          </a:p>
          <a:p>
            <a:r>
              <a:rPr lang="en-US" b="0" dirty="0"/>
              <a:t>	𝝍</a:t>
            </a:r>
            <a:r>
              <a:rPr lang="en-US" baseline="-25000" dirty="0" err="1"/>
              <a:t>x</a:t>
            </a:r>
            <a:r>
              <a:rPr lang="en-US" b="0" i="1" baseline="-25000" dirty="0" err="1"/>
              <a:t>y</a:t>
            </a:r>
            <a:r>
              <a:rPr lang="en-US" b="0" i="1" baseline="-25000" dirty="0"/>
              <a:t>	</a:t>
            </a:r>
            <a:r>
              <a:rPr lang="en-US" b="0" dirty="0"/>
              <a:t>= </a:t>
            </a:r>
            <a:r>
              <a:rPr lang="el-GR" b="0" dirty="0"/>
              <a:t>Σ</a:t>
            </a:r>
            <a:r>
              <a:rPr lang="en-US" b="0" dirty="0"/>
              <a:t> </a:t>
            </a:r>
            <a:r>
              <a:rPr lang="el-GR" b="0" i="1" dirty="0"/>
              <a:t>θ</a:t>
            </a:r>
            <a:r>
              <a:rPr lang="en-US" b="0" i="1" baseline="-25000" dirty="0"/>
              <a:t>n</a:t>
            </a:r>
            <a:r>
              <a:rPr lang="en-US" b="0" i="1" dirty="0"/>
              <a:t> </a:t>
            </a:r>
            <a:r>
              <a:rPr lang="en-US" b="0" i="1" dirty="0" err="1"/>
              <a:t>f</a:t>
            </a:r>
            <a:r>
              <a:rPr lang="en-US" b="0" i="1" baseline="-25000" dirty="0" err="1"/>
              <a:t>n</a:t>
            </a:r>
            <a:r>
              <a:rPr lang="en-US" b="0" dirty="0"/>
              <a:t>(</a:t>
            </a:r>
            <a:r>
              <a:rPr lang="en-US" dirty="0"/>
              <a:t>x</a:t>
            </a:r>
            <a:r>
              <a:rPr lang="en-US" b="0" i="1" dirty="0"/>
              <a:t>, y</a:t>
            </a:r>
            <a:r>
              <a:rPr lang="en-US" b="0" dirty="0"/>
              <a:t>)</a:t>
            </a:r>
            <a:r>
              <a:rPr lang="en-US" b="0" i="1" dirty="0"/>
              <a:t> </a:t>
            </a:r>
          </a:p>
          <a:p>
            <a:r>
              <a:rPr lang="en-US" b="0" i="1" dirty="0"/>
              <a:t>		= </a:t>
            </a:r>
            <a:r>
              <a:rPr lang="el-GR" i="1" dirty="0"/>
              <a:t>θ</a:t>
            </a:r>
            <a:r>
              <a:rPr lang="en-US" b="0" baseline="30000" dirty="0"/>
              <a:t>T</a:t>
            </a:r>
            <a:r>
              <a:rPr lang="en-US" b="0" i="1" dirty="0"/>
              <a:t> </a:t>
            </a:r>
            <a:r>
              <a:rPr lang="en-US" dirty="0"/>
              <a:t>f</a:t>
            </a:r>
            <a:r>
              <a:rPr lang="en-US" b="0" dirty="0"/>
              <a:t>(</a:t>
            </a:r>
            <a:r>
              <a:rPr lang="en-US" dirty="0"/>
              <a:t>x</a:t>
            </a:r>
            <a:r>
              <a:rPr lang="en-US" b="0" i="1" dirty="0"/>
              <a:t>, y</a:t>
            </a:r>
            <a:r>
              <a:rPr lang="en-US" b="0" dirty="0"/>
              <a:t>)</a:t>
            </a:r>
          </a:p>
          <a:p>
            <a:r>
              <a:rPr lang="en-US" b="0" dirty="0"/>
              <a:t>Let’s compute 𝝍</a:t>
            </a:r>
            <a:r>
              <a:rPr lang="en-US" baseline="-25000" dirty="0"/>
              <a:t>x1,</a:t>
            </a:r>
            <a:r>
              <a:rPr lang="en-US" b="0" i="1" baseline="-25000" dirty="0"/>
              <a:t>y=</a:t>
            </a:r>
            <a:r>
              <a:rPr lang="en-US" b="0" i="1" baseline="-25000" dirty="0" err="1"/>
              <a:t>hates_cats</a:t>
            </a:r>
            <a:r>
              <a:rPr lang="en-US" b="0" i="1" dirty="0"/>
              <a:t> </a:t>
            </a:r>
            <a:r>
              <a:rPr lang="mr-IN" b="0" i="1" dirty="0"/>
              <a:t>…</a:t>
            </a:r>
            <a:endParaRPr lang="en-US" b="0" i="1" dirty="0"/>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baseline="-25000" dirty="0"/>
              <a:t> </a:t>
            </a:r>
            <a:r>
              <a:rPr lang="en-US" b="0" i="1" dirty="0"/>
              <a:t>= </a:t>
            </a:r>
            <a:r>
              <a:rPr lang="el-GR" i="1" dirty="0"/>
              <a:t>θ</a:t>
            </a:r>
            <a:r>
              <a:rPr lang="en-US" b="0" baseline="30000" dirty="0"/>
              <a:t>T</a:t>
            </a:r>
            <a:r>
              <a:rPr lang="en-US" b="0" i="1" dirty="0"/>
              <a:t> </a:t>
            </a:r>
            <a:r>
              <a:rPr lang="en-US" dirty="0"/>
              <a:t>f</a:t>
            </a:r>
            <a:r>
              <a:rPr lang="en-US" b="0" dirty="0"/>
              <a:t>(</a:t>
            </a:r>
            <a:r>
              <a:rPr lang="en-US" dirty="0"/>
              <a:t>x</a:t>
            </a:r>
            <a:r>
              <a:rPr lang="en-US" baseline="-25000" dirty="0"/>
              <a:t>1</a:t>
            </a:r>
            <a:r>
              <a:rPr lang="en-US" b="0" i="1" dirty="0"/>
              <a:t>, y </a:t>
            </a:r>
            <a:r>
              <a:rPr lang="en-US" b="0" dirty="0"/>
              <a:t>= </a:t>
            </a:r>
            <a:r>
              <a:rPr lang="en-US" b="0" dirty="0" err="1"/>
              <a:t>hates_cats</a:t>
            </a:r>
            <a:r>
              <a:rPr lang="en-US" b="0" dirty="0"/>
              <a:t> = 0)</a:t>
            </a:r>
          </a:p>
          <a:p>
            <a:pPr marL="342900" indent="-342900">
              <a:buFont typeface="Arial" charset="0"/>
              <a:buChar char="•"/>
            </a:pPr>
            <a:r>
              <a:rPr lang="en-US" b="0" dirty="0"/>
              <a:t>= </a:t>
            </a:r>
            <a:r>
              <a:rPr lang="en-US" sz="1400" b="0" dirty="0"/>
              <a:t>0*1 + -1*1 + 1*0 + -0.1*1 + 0*0 + 1*0 + -1*0 + 0.5*0 + 1*1</a:t>
            </a:r>
          </a:p>
          <a:p>
            <a:pPr marL="342900" indent="-342900">
              <a:buFont typeface="Arial" charset="0"/>
              <a:buChar char="•"/>
            </a:pPr>
            <a:r>
              <a:rPr lang="en-US" b="0" dirty="0"/>
              <a:t>= -1 - 0.1 + 1 = </a:t>
            </a:r>
            <a:r>
              <a:rPr lang="en-US" dirty="0"/>
              <a:t>-0.1</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graphicFrame>
        <p:nvGraphicFramePr>
          <p:cNvPr id="10" name="Table 9"/>
          <p:cNvGraphicFramePr>
            <a:graphicFrameLocks noGrp="1"/>
          </p:cNvGraphicFramePr>
          <p:nvPr/>
        </p:nvGraphicFramePr>
        <p:xfrm>
          <a:off x="781936" y="5271774"/>
          <a:ext cx="5439582" cy="370840"/>
        </p:xfrm>
        <a:graphic>
          <a:graphicData uri="http://schemas.openxmlformats.org/drawingml/2006/table">
            <a:tbl>
              <a:tblPr firstRow="1" bandRow="1">
                <a:tableStyleId>{5940675A-B579-460E-94D1-54222C63F5DA}</a:tableStyleId>
              </a:tblPr>
              <a:tblGrid>
                <a:gridCol w="604398">
                  <a:extLst>
                    <a:ext uri="{9D8B030D-6E8A-4147-A177-3AD203B41FA5}">
                      <a16:colId xmlns:a16="http://schemas.microsoft.com/office/drawing/2014/main" val="20000"/>
                    </a:ext>
                  </a:extLst>
                </a:gridCol>
                <a:gridCol w="604398">
                  <a:extLst>
                    <a:ext uri="{9D8B030D-6E8A-4147-A177-3AD203B41FA5}">
                      <a16:colId xmlns:a16="http://schemas.microsoft.com/office/drawing/2014/main" val="20001"/>
                    </a:ext>
                  </a:extLst>
                </a:gridCol>
                <a:gridCol w="604398">
                  <a:extLst>
                    <a:ext uri="{9D8B030D-6E8A-4147-A177-3AD203B41FA5}">
                      <a16:colId xmlns:a16="http://schemas.microsoft.com/office/drawing/2014/main" val="20002"/>
                    </a:ext>
                  </a:extLst>
                </a:gridCol>
                <a:gridCol w="604398">
                  <a:extLst>
                    <a:ext uri="{9D8B030D-6E8A-4147-A177-3AD203B41FA5}">
                      <a16:colId xmlns:a16="http://schemas.microsoft.com/office/drawing/2014/main" val="20003"/>
                    </a:ext>
                  </a:extLst>
                </a:gridCol>
                <a:gridCol w="604398">
                  <a:extLst>
                    <a:ext uri="{9D8B030D-6E8A-4147-A177-3AD203B41FA5}">
                      <a16:colId xmlns:a16="http://schemas.microsoft.com/office/drawing/2014/main" val="20004"/>
                    </a:ext>
                  </a:extLst>
                </a:gridCol>
                <a:gridCol w="604398">
                  <a:extLst>
                    <a:ext uri="{9D8B030D-6E8A-4147-A177-3AD203B41FA5}">
                      <a16:colId xmlns:a16="http://schemas.microsoft.com/office/drawing/2014/main" val="20005"/>
                    </a:ext>
                  </a:extLst>
                </a:gridCol>
                <a:gridCol w="604398">
                  <a:extLst>
                    <a:ext uri="{9D8B030D-6E8A-4147-A177-3AD203B41FA5}">
                      <a16:colId xmlns:a16="http://schemas.microsoft.com/office/drawing/2014/main" val="20006"/>
                    </a:ext>
                  </a:extLst>
                </a:gridCol>
                <a:gridCol w="604398">
                  <a:extLst>
                    <a:ext uri="{9D8B030D-6E8A-4147-A177-3AD203B41FA5}">
                      <a16:colId xmlns:a16="http://schemas.microsoft.com/office/drawing/2014/main" val="20007"/>
                    </a:ext>
                  </a:extLst>
                </a:gridCol>
                <a:gridCol w="604398">
                  <a:extLst>
                    <a:ext uri="{9D8B030D-6E8A-4147-A177-3AD203B41FA5}">
                      <a16:colId xmlns:a16="http://schemas.microsoft.com/office/drawing/2014/main" val="20008"/>
                    </a:ext>
                  </a:extLst>
                </a:gridCol>
              </a:tblGrid>
              <a:tr h="370840">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0.5</a:t>
                      </a:r>
                    </a:p>
                  </a:txBody>
                  <a:tcPr/>
                </a:tc>
                <a:tc>
                  <a:txBody>
                    <a:bodyPr/>
                    <a:lstStyle/>
                    <a:p>
                      <a:r>
                        <a:rPr lang="en-US" dirty="0"/>
                        <a:t>1</a:t>
                      </a:r>
                    </a:p>
                  </a:txBody>
                  <a:tcPr/>
                </a:tc>
                <a:extLst>
                  <a:ext uri="{0D108BD9-81ED-4DB2-BD59-A6C34878D82A}">
                    <a16:rowId xmlns:a16="http://schemas.microsoft.com/office/drawing/2014/main" val="10000"/>
                  </a:ext>
                </a:extLst>
              </a:tr>
            </a:tbl>
          </a:graphicData>
        </a:graphic>
      </p:graphicFrame>
      <p:sp>
        <p:nvSpPr>
          <p:cNvPr id="11" name="TextBox 10"/>
          <p:cNvSpPr txBox="1"/>
          <p:nvPr/>
        </p:nvSpPr>
        <p:spPr>
          <a:xfrm>
            <a:off x="-202301" y="5273282"/>
            <a:ext cx="979148" cy="369332"/>
          </a:xfrm>
          <a:prstGeom prst="rect">
            <a:avLst/>
          </a:prstGeom>
          <a:noFill/>
        </p:spPr>
        <p:txBody>
          <a:bodyPr wrap="square" rtlCol="0">
            <a:spAutoFit/>
          </a:bodyPr>
          <a:lstStyle/>
          <a:p>
            <a:pPr algn="r"/>
            <a:r>
              <a:rPr lang="el-GR" b="1" i="1" dirty="0"/>
              <a:t>θ</a:t>
            </a:r>
            <a:r>
              <a:rPr lang="en-US" baseline="30000" dirty="0"/>
              <a:t> T</a:t>
            </a:r>
            <a:r>
              <a:rPr lang="en-US" i="1" dirty="0"/>
              <a:t> =</a:t>
            </a:r>
            <a:endParaRPr lang="en-US" dirty="0"/>
          </a:p>
        </p:txBody>
      </p:sp>
      <p:sp>
        <p:nvSpPr>
          <p:cNvPr id="12" name="TextBox 11"/>
          <p:cNvSpPr txBox="1"/>
          <p:nvPr/>
        </p:nvSpPr>
        <p:spPr>
          <a:xfrm rot="5400000">
            <a:off x="7183633" y="2876626"/>
            <a:ext cx="1512472" cy="369332"/>
          </a:xfrm>
          <a:prstGeom prst="rect">
            <a:avLst/>
          </a:prstGeom>
          <a:noFill/>
        </p:spPr>
        <p:txBody>
          <a:bodyPr wrap="square" rtlCol="0">
            <a:spAutoFit/>
          </a:bodyPr>
          <a:lstStyle/>
          <a:p>
            <a:pPr algn="ctr"/>
            <a:r>
              <a:rPr lang="en-US" i="1"/>
              <a:t>hates_cats</a:t>
            </a:r>
            <a:endParaRPr lang="en-US" i="1" dirty="0"/>
          </a:p>
        </p:txBody>
      </p:sp>
      <p:sp>
        <p:nvSpPr>
          <p:cNvPr id="13" name="TextBox 12"/>
          <p:cNvSpPr txBox="1"/>
          <p:nvPr/>
        </p:nvSpPr>
        <p:spPr>
          <a:xfrm rot="5400000">
            <a:off x="7183693" y="4330932"/>
            <a:ext cx="1512353" cy="369332"/>
          </a:xfrm>
          <a:prstGeom prst="rect">
            <a:avLst/>
          </a:prstGeom>
          <a:noFill/>
        </p:spPr>
        <p:txBody>
          <a:bodyPr wrap="square" rtlCol="0">
            <a:spAutoFit/>
          </a:bodyPr>
          <a:lstStyle/>
          <a:p>
            <a:pPr algn="ctr"/>
            <a:r>
              <a:rPr lang="en-US" i="1"/>
              <a:t>likes_cats</a:t>
            </a:r>
            <a:endParaRPr lang="en-US" i="1" dirty="0"/>
          </a:p>
        </p:txBody>
      </p:sp>
      <p:sp>
        <p:nvSpPr>
          <p:cNvPr id="14" name="TextBox 13"/>
          <p:cNvSpPr txBox="1"/>
          <p:nvPr/>
        </p:nvSpPr>
        <p:spPr>
          <a:xfrm rot="5400000">
            <a:off x="7588324" y="5254599"/>
            <a:ext cx="703091" cy="369332"/>
          </a:xfrm>
          <a:prstGeom prst="rect">
            <a:avLst/>
          </a:prstGeom>
          <a:noFill/>
        </p:spPr>
        <p:txBody>
          <a:bodyPr wrap="square" rtlCol="0">
            <a:spAutoFit/>
          </a:bodyPr>
          <a:lstStyle/>
          <a:p>
            <a:pPr algn="ctr"/>
            <a:r>
              <a:rPr lang="en-US" dirty="0"/>
              <a:t>(1)</a:t>
            </a:r>
          </a:p>
        </p:txBody>
      </p:sp>
      <p:graphicFrame>
        <p:nvGraphicFramePr>
          <p:cNvPr id="15" name="Table 14"/>
          <p:cNvGraphicFramePr>
            <a:graphicFrameLocks noGrp="1"/>
          </p:cNvGraphicFramePr>
          <p:nvPr/>
        </p:nvGraphicFramePr>
        <p:xfrm>
          <a:off x="6581382" y="2305054"/>
          <a:ext cx="1155166" cy="3337560"/>
        </p:xfrm>
        <a:graphic>
          <a:graphicData uri="http://schemas.openxmlformats.org/drawingml/2006/table">
            <a:tbl>
              <a:tblPr firstRow="1" bandRow="1">
                <a:tableStyleId>{5940675A-B579-460E-94D1-54222C63F5DA}</a:tableStyleId>
              </a:tblPr>
              <a:tblGrid>
                <a:gridCol w="343570">
                  <a:extLst>
                    <a:ext uri="{9D8B030D-6E8A-4147-A177-3AD203B41FA5}">
                      <a16:colId xmlns:a16="http://schemas.microsoft.com/office/drawing/2014/main" val="20000"/>
                    </a:ext>
                  </a:extLst>
                </a:gridCol>
                <a:gridCol w="811596">
                  <a:extLst>
                    <a:ext uri="{9D8B030D-6E8A-4147-A177-3AD203B41FA5}">
                      <a16:colId xmlns:a16="http://schemas.microsoft.com/office/drawing/2014/main" val="20001"/>
                    </a:ext>
                  </a:extLst>
                </a:gridCol>
              </a:tblGrid>
              <a:tr h="370840">
                <a:tc>
                  <a:txBody>
                    <a:bodyPr/>
                    <a:lstStyle/>
                    <a:p>
                      <a:r>
                        <a:rPr lang="en-US" dirty="0"/>
                        <a:t>1</a:t>
                      </a:r>
                    </a:p>
                  </a:txBody>
                  <a:tcPr/>
                </a:tc>
                <a:tc>
                  <a:txBody>
                    <a:bodyPr/>
                    <a:lstStyle/>
                    <a:p>
                      <a:r>
                        <a:rPr lang="en-US" dirty="0"/>
                        <a:t>I</a:t>
                      </a:r>
                    </a:p>
                  </a:txBody>
                  <a:tcPr/>
                </a:tc>
                <a:extLst>
                  <a:ext uri="{0D108BD9-81ED-4DB2-BD59-A6C34878D82A}">
                    <a16:rowId xmlns:a16="http://schemas.microsoft.com/office/drawing/2014/main" val="10000"/>
                  </a:ext>
                </a:extLst>
              </a:tr>
              <a:tr h="370840">
                <a:tc>
                  <a:txBody>
                    <a:bodyPr/>
                    <a:lstStyle/>
                    <a:p>
                      <a:r>
                        <a:rPr lang="en-US" dirty="0"/>
                        <a:t>1</a:t>
                      </a:r>
                    </a:p>
                  </a:txBody>
                  <a:tcPr/>
                </a:tc>
                <a:tc>
                  <a:txBody>
                    <a:bodyPr/>
                    <a:lstStyle/>
                    <a:p>
                      <a:r>
                        <a:rPr lang="en-US" dirty="0"/>
                        <a:t>like</a:t>
                      </a:r>
                    </a:p>
                  </a:txBody>
                  <a:tcPr/>
                </a:tc>
                <a:extLst>
                  <a:ext uri="{0D108BD9-81ED-4DB2-BD59-A6C34878D82A}">
                    <a16:rowId xmlns:a16="http://schemas.microsoft.com/office/drawing/2014/main" val="10001"/>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2"/>
                  </a:ext>
                </a:extLst>
              </a:tr>
              <a:tr h="370840">
                <a:tc>
                  <a:txBody>
                    <a:bodyPr/>
                    <a:lstStyle/>
                    <a:p>
                      <a:r>
                        <a:rPr lang="en-US" dirty="0"/>
                        <a:t>1</a:t>
                      </a:r>
                    </a:p>
                  </a:txBody>
                  <a:tcPr/>
                </a:tc>
                <a:tc>
                  <a:txBody>
                    <a:bodyPr/>
                    <a:lstStyle/>
                    <a:p>
                      <a:r>
                        <a:rPr lang="en-US" dirty="0"/>
                        <a:t>cats</a:t>
                      </a:r>
                    </a:p>
                  </a:txBody>
                  <a:tcPr/>
                </a:tc>
                <a:extLst>
                  <a:ext uri="{0D108BD9-81ED-4DB2-BD59-A6C34878D82A}">
                    <a16:rowId xmlns:a16="http://schemas.microsoft.com/office/drawing/2014/main" val="10003"/>
                  </a:ext>
                </a:extLst>
              </a:tr>
              <a:tr h="370840">
                <a:tc>
                  <a:txBody>
                    <a:bodyPr/>
                    <a:lstStyle/>
                    <a:p>
                      <a:r>
                        <a:rPr lang="en-US" dirty="0"/>
                        <a:t>0</a:t>
                      </a:r>
                    </a:p>
                  </a:txBody>
                  <a:tcPr/>
                </a:tc>
                <a:tc>
                  <a:txBody>
                    <a:bodyPr/>
                    <a:lstStyle/>
                    <a:p>
                      <a:r>
                        <a:rPr lang="en-US" dirty="0"/>
                        <a:t>I</a:t>
                      </a:r>
                    </a:p>
                  </a:txBody>
                  <a:tcPr/>
                </a:tc>
                <a:extLst>
                  <a:ext uri="{0D108BD9-81ED-4DB2-BD59-A6C34878D82A}">
                    <a16:rowId xmlns:a16="http://schemas.microsoft.com/office/drawing/2014/main" val="10004"/>
                  </a:ext>
                </a:extLst>
              </a:tr>
              <a:tr h="370840">
                <a:tc>
                  <a:txBody>
                    <a:bodyPr/>
                    <a:lstStyle/>
                    <a:p>
                      <a:r>
                        <a:rPr lang="en-US" dirty="0"/>
                        <a:t>0</a:t>
                      </a:r>
                    </a:p>
                  </a:txBody>
                  <a:tcPr/>
                </a:tc>
                <a:tc>
                  <a:txBody>
                    <a:bodyPr/>
                    <a:lstStyle/>
                    <a:p>
                      <a:r>
                        <a:rPr lang="en-US" dirty="0"/>
                        <a:t>like</a:t>
                      </a:r>
                    </a:p>
                  </a:txBody>
                  <a:tcPr/>
                </a:tc>
                <a:extLst>
                  <a:ext uri="{0D108BD9-81ED-4DB2-BD59-A6C34878D82A}">
                    <a16:rowId xmlns:a16="http://schemas.microsoft.com/office/drawing/2014/main" val="10005"/>
                  </a:ext>
                </a:extLst>
              </a:tr>
              <a:tr h="370840">
                <a:tc>
                  <a:txBody>
                    <a:bodyPr/>
                    <a:lstStyle/>
                    <a:p>
                      <a:r>
                        <a:rPr lang="en-US" dirty="0"/>
                        <a:t>0</a:t>
                      </a:r>
                    </a:p>
                  </a:txBody>
                  <a:tcPr/>
                </a:tc>
                <a:tc>
                  <a:txBody>
                    <a:bodyPr/>
                    <a:lstStyle/>
                    <a:p>
                      <a:r>
                        <a:rPr lang="en-US" dirty="0"/>
                        <a:t>hate</a:t>
                      </a:r>
                    </a:p>
                  </a:txBody>
                  <a:tcPr/>
                </a:tc>
                <a:extLst>
                  <a:ext uri="{0D108BD9-81ED-4DB2-BD59-A6C34878D82A}">
                    <a16:rowId xmlns:a16="http://schemas.microsoft.com/office/drawing/2014/main" val="10006"/>
                  </a:ext>
                </a:extLst>
              </a:tr>
              <a:tr h="370840">
                <a:tc>
                  <a:txBody>
                    <a:bodyPr/>
                    <a:lstStyle/>
                    <a:p>
                      <a:r>
                        <a:rPr lang="en-US" dirty="0"/>
                        <a:t>0</a:t>
                      </a:r>
                    </a:p>
                  </a:txBody>
                  <a:tcPr/>
                </a:tc>
                <a:tc>
                  <a:txBody>
                    <a:bodyPr/>
                    <a:lstStyle/>
                    <a:p>
                      <a:r>
                        <a:rPr lang="en-US" dirty="0"/>
                        <a:t>cats</a:t>
                      </a:r>
                    </a:p>
                  </a:txBody>
                  <a:tcPr/>
                </a:tc>
                <a:extLst>
                  <a:ext uri="{0D108BD9-81ED-4DB2-BD59-A6C34878D82A}">
                    <a16:rowId xmlns:a16="http://schemas.microsoft.com/office/drawing/2014/main" val="10007"/>
                  </a:ext>
                </a:extLst>
              </a:tr>
              <a:tr h="370840">
                <a:tc>
                  <a:txBody>
                    <a:bodyPr/>
                    <a:lstStyle/>
                    <a:p>
                      <a:r>
                        <a:rPr lang="en-US" dirty="0"/>
                        <a:t>1</a:t>
                      </a:r>
                    </a:p>
                  </a:txBody>
                  <a:tcPr/>
                </a:tc>
                <a:tc>
                  <a:txBody>
                    <a:bodyPr/>
                    <a:lstStyle/>
                    <a:p>
                      <a:r>
                        <a:rPr lang="mr-IN" baseline="0" dirty="0"/>
                        <a:t>–</a:t>
                      </a:r>
                      <a:endParaRPr lang="en-US" dirty="0"/>
                    </a:p>
                  </a:txBody>
                  <a:tcPr/>
                </a:tc>
                <a:extLst>
                  <a:ext uri="{0D108BD9-81ED-4DB2-BD59-A6C34878D82A}">
                    <a16:rowId xmlns:a16="http://schemas.microsoft.com/office/drawing/2014/main" val="10008"/>
                  </a:ext>
                </a:extLst>
              </a:tr>
            </a:tbl>
          </a:graphicData>
        </a:graphic>
      </p:graphicFrame>
      <p:sp>
        <p:nvSpPr>
          <p:cNvPr id="16" name="Oval 15"/>
          <p:cNvSpPr/>
          <p:nvPr/>
        </p:nvSpPr>
        <p:spPr>
          <a:xfrm>
            <a:off x="6326729" y="5391058"/>
            <a:ext cx="143423" cy="1434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p:cNvSpPr txBox="1"/>
          <p:nvPr/>
        </p:nvSpPr>
        <p:spPr>
          <a:xfrm>
            <a:off x="6571131" y="5641253"/>
            <a:ext cx="1272988" cy="369332"/>
          </a:xfrm>
          <a:prstGeom prst="rect">
            <a:avLst/>
          </a:prstGeom>
          <a:noFill/>
        </p:spPr>
        <p:txBody>
          <a:bodyPr wrap="square" rtlCol="0">
            <a:spAutoFit/>
          </a:bodyPr>
          <a:lstStyle/>
          <a:p>
            <a:r>
              <a:rPr lang="en-US" dirty="0"/>
              <a:t>f(</a:t>
            </a:r>
            <a:r>
              <a:rPr lang="en-US" b="1" dirty="0"/>
              <a:t>x</a:t>
            </a:r>
            <a:r>
              <a:rPr lang="en-US" b="1" baseline="-25000" dirty="0"/>
              <a:t>1</a:t>
            </a:r>
            <a:r>
              <a:rPr lang="en-US" i="1" dirty="0"/>
              <a:t>, y </a:t>
            </a:r>
            <a:r>
              <a:rPr lang="en-US" dirty="0"/>
              <a:t>= 0)</a:t>
            </a:r>
          </a:p>
        </p:txBody>
      </p:sp>
    </p:spTree>
    <p:extLst>
      <p:ext uri="{BB962C8B-B14F-4D97-AF65-F5344CB8AC3E}">
        <p14:creationId xmlns:p14="http://schemas.microsoft.com/office/powerpoint/2010/main" val="366093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2" grpId="0"/>
      <p:bldP spid="13" grpId="0"/>
      <p:bldP spid="14" grpId="0"/>
      <p:bldP spid="16" grpId="0" animBg="1"/>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Explicit example</a:t>
            </a:r>
          </a:p>
        </p:txBody>
      </p:sp>
      <p:sp>
        <p:nvSpPr>
          <p:cNvPr id="3" name="Content Placeholder 2"/>
          <p:cNvSpPr>
            <a:spLocks noGrp="1"/>
          </p:cNvSpPr>
          <p:nvPr>
            <p:ph idx="1"/>
          </p:nvPr>
        </p:nvSpPr>
        <p:spPr/>
        <p:txBody>
          <a:bodyPr/>
          <a:lstStyle/>
          <a:p>
            <a:r>
              <a:rPr lang="en-US" dirty="0"/>
              <a:t>Saving the boring stuff:</a:t>
            </a:r>
          </a:p>
          <a:p>
            <a:pPr marL="342900" indent="-342900">
              <a:buFont typeface="Arial" charset="0"/>
              <a:buChar char="•"/>
            </a:pPr>
            <a:r>
              <a:rPr lang="en-US" b="0" dirty="0"/>
              <a:t>𝝍</a:t>
            </a:r>
            <a:r>
              <a:rPr lang="en-US" baseline="-25000" dirty="0"/>
              <a:t>x1,</a:t>
            </a:r>
            <a:r>
              <a:rPr lang="en-US" b="0" i="1" baseline="-25000" dirty="0"/>
              <a:t>y=</a:t>
            </a:r>
            <a:r>
              <a:rPr lang="en-US" b="0" i="1" baseline="-25000" dirty="0" err="1"/>
              <a:t>hates_cats</a:t>
            </a:r>
            <a:r>
              <a:rPr lang="en-US" b="0" i="1" dirty="0"/>
              <a:t> =</a:t>
            </a:r>
            <a:r>
              <a:rPr lang="en-US" b="0" dirty="0"/>
              <a:t> -0.1; 𝝍</a:t>
            </a:r>
            <a:r>
              <a:rPr lang="en-US" baseline="-25000" dirty="0"/>
              <a:t>x1,</a:t>
            </a:r>
            <a:r>
              <a:rPr lang="en-US" b="0" i="1" baseline="-25000" dirty="0"/>
              <a:t>y=</a:t>
            </a:r>
            <a:r>
              <a:rPr lang="en-US" b="0" i="1" baseline="-25000" dirty="0" err="1"/>
              <a:t>likes_cats</a:t>
            </a:r>
            <a:r>
              <a:rPr lang="en-US" b="0" i="1" dirty="0"/>
              <a:t> =</a:t>
            </a:r>
            <a:r>
              <a:rPr lang="en-US" b="0" dirty="0"/>
              <a:t> +2.5</a:t>
            </a:r>
          </a:p>
          <a:p>
            <a:pPr marL="342900" indent="-342900">
              <a:buFont typeface="Arial" charset="0"/>
              <a:buChar char="•"/>
            </a:pPr>
            <a:r>
              <a:rPr lang="en-US" b="0" dirty="0"/>
              <a:t>𝝍</a:t>
            </a:r>
            <a:r>
              <a:rPr lang="en-US" baseline="-25000" dirty="0"/>
              <a:t>x2,</a:t>
            </a:r>
            <a:r>
              <a:rPr lang="en-US" b="0" i="1" baseline="-25000" dirty="0"/>
              <a:t>y=</a:t>
            </a:r>
            <a:r>
              <a:rPr lang="en-US" b="0" i="1" baseline="-25000" dirty="0" err="1"/>
              <a:t>hates_cats</a:t>
            </a:r>
            <a:r>
              <a:rPr lang="en-US" b="0" i="1" dirty="0"/>
              <a:t> =</a:t>
            </a:r>
            <a:r>
              <a:rPr lang="en-US" b="0" dirty="0"/>
              <a:t> +1.9; 𝝍</a:t>
            </a:r>
            <a:r>
              <a:rPr lang="en-US" baseline="-25000" dirty="0"/>
              <a:t>x2,</a:t>
            </a:r>
            <a:r>
              <a:rPr lang="en-US" b="0" i="1" baseline="-25000" dirty="0"/>
              <a:t>y=</a:t>
            </a:r>
            <a:r>
              <a:rPr lang="en-US" b="0" i="1" baseline="-25000" dirty="0" err="1"/>
              <a:t>likes_cats</a:t>
            </a:r>
            <a:r>
              <a:rPr lang="en-US" b="0" i="1" dirty="0"/>
              <a:t> =</a:t>
            </a:r>
            <a:r>
              <a:rPr lang="en-US" b="0" dirty="0"/>
              <a:t> +0.5</a:t>
            </a:r>
          </a:p>
          <a:p>
            <a:r>
              <a:rPr lang="en-US" dirty="0"/>
              <a:t>We want to predict the class of each document:</a:t>
            </a:r>
          </a:p>
          <a:p>
            <a:endParaRPr lang="en-US" dirty="0"/>
          </a:p>
          <a:p>
            <a:endParaRPr lang="en-US" dirty="0"/>
          </a:p>
          <a:p>
            <a:endParaRPr lang="en-US" dirty="0"/>
          </a:p>
          <a:p>
            <a:r>
              <a:rPr lang="en-US" dirty="0"/>
              <a:t>Document 1: </a:t>
            </a:r>
            <a:r>
              <a:rPr lang="en-US" dirty="0" err="1"/>
              <a:t>argmax</a:t>
            </a:r>
            <a:r>
              <a:rPr lang="en-US" dirty="0"/>
              <a:t>{ </a:t>
            </a:r>
            <a:r>
              <a:rPr lang="en-US" b="0" dirty="0"/>
              <a:t>𝝍</a:t>
            </a:r>
            <a:r>
              <a:rPr lang="en-US" baseline="-25000" dirty="0"/>
              <a:t>x1,</a:t>
            </a:r>
            <a:r>
              <a:rPr lang="en-US" b="0" i="1" baseline="-25000" dirty="0"/>
              <a:t>y=</a:t>
            </a:r>
            <a:r>
              <a:rPr lang="en-US" b="0" i="1" baseline="-25000" dirty="0" err="1"/>
              <a:t>hates_cats</a:t>
            </a:r>
            <a:r>
              <a:rPr lang="en-US" b="0" i="1" dirty="0"/>
              <a:t>, </a:t>
            </a:r>
            <a:r>
              <a:rPr lang="en-US" b="0" dirty="0"/>
              <a:t>𝝍</a:t>
            </a:r>
            <a:r>
              <a:rPr lang="en-US" baseline="-25000" dirty="0"/>
              <a:t>x1,</a:t>
            </a:r>
            <a:r>
              <a:rPr lang="en-US" b="0" i="1" baseline="-25000" dirty="0"/>
              <a:t>y=</a:t>
            </a:r>
            <a:r>
              <a:rPr lang="en-US" b="0" i="1" baseline="-25000" dirty="0" err="1"/>
              <a:t>likes_cats</a:t>
            </a:r>
            <a:r>
              <a:rPr lang="en-US" b="0" i="1" dirty="0"/>
              <a:t> </a:t>
            </a:r>
            <a:r>
              <a:rPr lang="en-US" dirty="0"/>
              <a:t>}   ????????</a:t>
            </a:r>
          </a:p>
          <a:p>
            <a:r>
              <a:rPr lang="en-US" dirty="0"/>
              <a:t>Document 2: </a:t>
            </a:r>
            <a:r>
              <a:rPr lang="en-US" dirty="0" err="1"/>
              <a:t>argmax</a:t>
            </a:r>
            <a:r>
              <a:rPr lang="en-US" dirty="0"/>
              <a:t>{ </a:t>
            </a:r>
            <a:r>
              <a:rPr lang="en-US" b="0" dirty="0"/>
              <a:t>𝝍</a:t>
            </a:r>
            <a:r>
              <a:rPr lang="en-US" baseline="-25000" dirty="0"/>
              <a:t>x2,</a:t>
            </a:r>
            <a:r>
              <a:rPr lang="en-US" b="0" i="1" baseline="-25000" dirty="0"/>
              <a:t>y=</a:t>
            </a:r>
            <a:r>
              <a:rPr lang="en-US" b="0" i="1" baseline="-25000" dirty="0" err="1"/>
              <a:t>hates_cats</a:t>
            </a:r>
            <a:r>
              <a:rPr lang="en-US" b="0" i="1" dirty="0"/>
              <a:t>, </a:t>
            </a:r>
            <a:r>
              <a:rPr lang="en-US" b="0" dirty="0"/>
              <a:t>𝝍</a:t>
            </a:r>
            <a:r>
              <a:rPr lang="en-US" baseline="-25000" dirty="0"/>
              <a:t>x2,</a:t>
            </a:r>
            <a:r>
              <a:rPr lang="en-US" b="0" i="1" baseline="-25000" dirty="0"/>
              <a:t>y=</a:t>
            </a:r>
            <a:r>
              <a:rPr lang="en-US" b="0" i="1" baseline="-25000" dirty="0" err="1"/>
              <a:t>likes_cats</a:t>
            </a:r>
            <a:r>
              <a:rPr lang="en-US" b="0" i="1" dirty="0"/>
              <a:t> </a:t>
            </a:r>
            <a:r>
              <a:rPr lang="en-US" dirty="0"/>
              <a:t>}   ????????</a:t>
            </a:r>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sp>
        <p:nvSpPr>
          <p:cNvPr id="5" name="Rectangle 4"/>
          <p:cNvSpPr/>
          <p:nvPr/>
        </p:nvSpPr>
        <p:spPr>
          <a:xfrm>
            <a:off x="6329083" y="2279603"/>
            <a:ext cx="1927411" cy="276999"/>
          </a:xfrm>
          <a:prstGeom prst="rect">
            <a:avLst/>
          </a:prstGeom>
        </p:spPr>
        <p:txBody>
          <a:bodyPr wrap="square">
            <a:spAutoFit/>
          </a:bodyPr>
          <a:lstStyle/>
          <a:p>
            <a:r>
              <a:rPr lang="en-US" sz="1200" dirty="0"/>
              <a:t>Document 1: I like cats</a:t>
            </a:r>
          </a:p>
        </p:txBody>
      </p:sp>
      <p:sp>
        <p:nvSpPr>
          <p:cNvPr id="6" name="Rectangle 5"/>
          <p:cNvSpPr/>
          <p:nvPr/>
        </p:nvSpPr>
        <p:spPr>
          <a:xfrm>
            <a:off x="6329083" y="2700171"/>
            <a:ext cx="1927411" cy="276999"/>
          </a:xfrm>
          <a:prstGeom prst="rect">
            <a:avLst/>
          </a:prstGeom>
        </p:spPr>
        <p:txBody>
          <a:bodyPr wrap="square">
            <a:spAutoFit/>
          </a:bodyPr>
          <a:lstStyle/>
          <a:p>
            <a:r>
              <a:rPr lang="en-US" sz="1200" dirty="0"/>
              <a:t>Document 2: I hate cats</a:t>
            </a:r>
          </a:p>
        </p:txBody>
      </p:sp>
      <p:pic>
        <p:nvPicPr>
          <p:cNvPr id="11" name="Picture 10"/>
          <p:cNvPicPr>
            <a:picLocks noChangeAspect="1"/>
          </p:cNvPicPr>
          <p:nvPr/>
        </p:nvPicPr>
        <p:blipFill>
          <a:blip r:embed="rId2"/>
          <a:stretch>
            <a:fillRect/>
          </a:stretch>
        </p:blipFill>
        <p:spPr>
          <a:xfrm>
            <a:off x="1097437" y="3617919"/>
            <a:ext cx="6596647" cy="1102783"/>
          </a:xfrm>
          <a:prstGeom prst="rect">
            <a:avLst/>
          </a:prstGeom>
        </p:spPr>
      </p:pic>
      <p:pic>
        <p:nvPicPr>
          <p:cNvPr id="23" name="Picture 22"/>
          <p:cNvPicPr>
            <a:picLocks noChangeAspect="1"/>
          </p:cNvPicPr>
          <p:nvPr/>
        </p:nvPicPr>
        <p:blipFill>
          <a:blip r:embed="rId3"/>
          <a:stretch>
            <a:fillRect/>
          </a:stretch>
        </p:blipFill>
        <p:spPr>
          <a:xfrm>
            <a:off x="3620994" y="5816262"/>
            <a:ext cx="1292412" cy="909659"/>
          </a:xfrm>
          <a:prstGeom prst="rect">
            <a:avLst/>
          </a:prstGeom>
        </p:spPr>
      </p:pic>
    </p:spTree>
    <p:extLst>
      <p:ext uri="{BB962C8B-B14F-4D97-AF65-F5344CB8AC3E}">
        <p14:creationId xmlns:p14="http://schemas.microsoft.com/office/powerpoint/2010/main" val="12881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3" name="Content Placeholder 2"/>
          <p:cNvSpPr>
            <a:spLocks noGrp="1"/>
          </p:cNvSpPr>
          <p:nvPr>
            <p:ph idx="1"/>
          </p:nvPr>
        </p:nvSpPr>
        <p:spPr/>
        <p:txBody>
          <a:bodyPr/>
          <a:lstStyle/>
          <a:p>
            <a:r>
              <a:rPr lang="en-US" dirty="0"/>
              <a:t>Recall:</a:t>
            </a:r>
          </a:p>
          <a:p>
            <a:pPr marL="342900" indent="-342900">
              <a:buFont typeface="Arial" charset="0"/>
              <a:buChar char="•"/>
            </a:pPr>
            <a:r>
              <a:rPr lang="en-US" b="0" dirty="0" err="1"/>
              <a:t>tf</a:t>
            </a:r>
            <a:r>
              <a:rPr lang="en-US" b="0" i="1" baseline="-25000" dirty="0" err="1"/>
              <a:t>ij</a:t>
            </a:r>
            <a:r>
              <a:rPr lang="en-US" b="0" dirty="0"/>
              <a:t>: frequency of word </a:t>
            </a:r>
            <a:r>
              <a:rPr lang="en-US" b="0" i="1" dirty="0"/>
              <a:t>j</a:t>
            </a:r>
            <a:r>
              <a:rPr lang="en-US" b="0" dirty="0"/>
              <a:t> in document </a:t>
            </a:r>
            <a:r>
              <a:rPr lang="en-US" b="0" i="1" dirty="0" err="1"/>
              <a:t>i</a:t>
            </a:r>
            <a:endParaRPr lang="en-US" b="0" i="1" dirty="0"/>
          </a:p>
          <a:p>
            <a:r>
              <a:rPr lang="en-US" dirty="0"/>
              <a:t>Any issues with this ??????????</a:t>
            </a:r>
          </a:p>
          <a:p>
            <a:pPr marL="342900" indent="-342900">
              <a:buFont typeface="Arial" charset="0"/>
              <a:buChar char="•"/>
            </a:pPr>
            <a:r>
              <a:rPr lang="en-US" b="0" dirty="0"/>
              <a:t>Term frequency gets </a:t>
            </a:r>
            <a:r>
              <a:rPr lang="en-US" b="0" dirty="0">
                <a:solidFill>
                  <a:schemeClr val="tx2"/>
                </a:solidFill>
              </a:rPr>
              <a:t>overloaded</a:t>
            </a:r>
            <a:r>
              <a:rPr lang="en-US" b="0" dirty="0"/>
              <a:t> by common words</a:t>
            </a:r>
          </a:p>
          <a:p>
            <a:r>
              <a:rPr lang="en-US" dirty="0">
                <a:solidFill>
                  <a:schemeClr val="tx2"/>
                </a:solidFill>
              </a:rPr>
              <a:t>Inverse Document Frequency</a:t>
            </a:r>
            <a:r>
              <a:rPr lang="en-US" dirty="0"/>
              <a:t> (IDF): weight individual words negatively by how frequently they appear in the corpus:</a:t>
            </a:r>
          </a:p>
          <a:p>
            <a:endParaRPr lang="en-US" dirty="0"/>
          </a:p>
          <a:p>
            <a:endParaRPr lang="en-US" dirty="0"/>
          </a:p>
          <a:p>
            <a:endParaRPr lang="en-US" dirty="0"/>
          </a:p>
          <a:p>
            <a:r>
              <a:rPr lang="en-US" dirty="0"/>
              <a:t>IDF is just defined for a word j, not word/document pair j, </a:t>
            </a:r>
            <a:r>
              <a:rPr lang="en-US" dirty="0" err="1"/>
              <a:t>i</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pic>
        <p:nvPicPr>
          <p:cNvPr id="6" name="Picture 5"/>
          <p:cNvPicPr>
            <a:picLocks noChangeAspect="1"/>
          </p:cNvPicPr>
          <p:nvPr/>
        </p:nvPicPr>
        <p:blipFill>
          <a:blip r:embed="rId2"/>
          <a:stretch>
            <a:fillRect/>
          </a:stretch>
        </p:blipFill>
        <p:spPr>
          <a:xfrm>
            <a:off x="693738" y="4339691"/>
            <a:ext cx="7696200" cy="1104900"/>
          </a:xfrm>
          <a:prstGeom prst="rect">
            <a:avLst/>
          </a:prstGeom>
        </p:spPr>
      </p:pic>
    </p:spTree>
    <p:extLst>
      <p:ext uri="{BB962C8B-B14F-4D97-AF65-F5344CB8AC3E}">
        <p14:creationId xmlns:p14="http://schemas.microsoft.com/office/powerpoint/2010/main" val="145231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Inverse Document Frequency</a:t>
            </a:r>
          </a:p>
        </p:txBody>
      </p:sp>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graphicFrame>
        <p:nvGraphicFramePr>
          <p:cNvPr id="5" name="Table 4"/>
          <p:cNvGraphicFramePr>
            <a:graphicFrameLocks noGrp="1"/>
          </p:cNvGraphicFramePr>
          <p:nvPr/>
        </p:nvGraphicFramePr>
        <p:xfrm>
          <a:off x="1981200" y="1556229"/>
          <a:ext cx="6096000" cy="2833952"/>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1682486">
                <a:tc>
                  <a:txBody>
                    <a:bodyPr/>
                    <a:lstStyle/>
                    <a:p>
                      <a:r>
                        <a:rPr lang="en-US" dirty="0"/>
                        <a:t>the</a:t>
                      </a:r>
                    </a:p>
                  </a:txBody>
                  <a:tcPr vert="vert270"/>
                </a:tc>
                <a:tc>
                  <a:txBody>
                    <a:bodyPr/>
                    <a:lstStyle/>
                    <a:p>
                      <a:r>
                        <a:rPr lang="en-US" dirty="0"/>
                        <a:t>CMSC320</a:t>
                      </a:r>
                    </a:p>
                  </a:txBody>
                  <a:tcPr vert="vert270"/>
                </a:tc>
                <a:tc>
                  <a:txBody>
                    <a:bodyPr/>
                    <a:lstStyle/>
                    <a:p>
                      <a:r>
                        <a:rPr lang="en-US" dirty="0"/>
                        <a:t>you</a:t>
                      </a:r>
                    </a:p>
                  </a:txBody>
                  <a:tcPr vert="vert270"/>
                </a:tc>
                <a:tc>
                  <a:txBody>
                    <a:bodyPr/>
                    <a:lstStyle/>
                    <a:p>
                      <a:r>
                        <a:rPr lang="en-US" dirty="0"/>
                        <a:t>he</a:t>
                      </a:r>
                    </a:p>
                  </a:txBody>
                  <a:tcPr vert="vert270"/>
                </a:tc>
                <a:tc>
                  <a:txBody>
                    <a:bodyPr/>
                    <a:lstStyle/>
                    <a:p>
                      <a:r>
                        <a:rPr lang="en-US" dirty="0"/>
                        <a:t>I</a:t>
                      </a:r>
                    </a:p>
                  </a:txBody>
                  <a:tcPr vert="vert270"/>
                </a:tc>
                <a:tc>
                  <a:txBody>
                    <a:bodyPr/>
                    <a:lstStyle/>
                    <a:p>
                      <a:r>
                        <a:rPr lang="en-US" dirty="0"/>
                        <a:t>quick</a:t>
                      </a:r>
                    </a:p>
                  </a:txBody>
                  <a:tcPr vert="vert270"/>
                </a:tc>
                <a:tc>
                  <a:txBody>
                    <a:bodyPr/>
                    <a:lstStyle/>
                    <a:p>
                      <a:r>
                        <a:rPr lang="en-US" dirty="0"/>
                        <a:t>dog</a:t>
                      </a:r>
                    </a:p>
                  </a:txBody>
                  <a:tcPr vert="vert270"/>
                </a:tc>
                <a:tc>
                  <a:txBody>
                    <a:bodyPr/>
                    <a:lstStyle/>
                    <a:p>
                      <a:r>
                        <a:rPr lang="en-US" dirty="0"/>
                        <a:t>me</a:t>
                      </a:r>
                    </a:p>
                  </a:txBody>
                  <a:tcPr vert="vert270"/>
                </a:tc>
                <a:tc>
                  <a:txBody>
                    <a:bodyPr/>
                    <a:lstStyle/>
                    <a:p>
                      <a:r>
                        <a:rPr lang="en-US" dirty="0"/>
                        <a:t>CMSCs</a:t>
                      </a:r>
                    </a:p>
                  </a:txBody>
                  <a:tcPr vert="vert270"/>
                </a:tc>
                <a:tc>
                  <a:txBody>
                    <a:bodyPr/>
                    <a:lstStyle/>
                    <a:p>
                      <a:pPr algn="ctr"/>
                      <a:r>
                        <a:rPr lang="mr-IN" dirty="0"/>
                        <a:t>…</a:t>
                      </a:r>
                      <a:endParaRPr lang="en-US" dirty="0"/>
                    </a:p>
                  </a:txBody>
                  <a:tcPr anchor="b"/>
                </a:tc>
                <a:tc>
                  <a:txBody>
                    <a:bodyPr/>
                    <a:lstStyle/>
                    <a:p>
                      <a:r>
                        <a:rPr lang="en-US" dirty="0"/>
                        <a:t>than</a:t>
                      </a:r>
                    </a:p>
                  </a:txBody>
                  <a:tcPr vert="vert270"/>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a:t>
                      </a:r>
                    </a:p>
                  </a:txBody>
                  <a:tcPr/>
                </a:tc>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2</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vMerge="1">
                  <a:txBody>
                    <a:bodyPr/>
                    <a:lstStyle/>
                    <a:p>
                      <a:endParaRPr lang="en-US"/>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3261269"/>
            <a:ext cx="1456267" cy="369332"/>
          </a:xfrm>
          <a:prstGeom prst="rect">
            <a:avLst/>
          </a:prstGeom>
          <a:noFill/>
        </p:spPr>
        <p:txBody>
          <a:bodyPr wrap="square" rtlCol="0">
            <a:spAutoFit/>
          </a:bodyPr>
          <a:lstStyle/>
          <a:p>
            <a:r>
              <a:rPr lang="en-US"/>
              <a:t>Document 1</a:t>
            </a:r>
          </a:p>
        </p:txBody>
      </p:sp>
      <p:sp>
        <p:nvSpPr>
          <p:cNvPr id="7" name="TextBox 6"/>
          <p:cNvSpPr txBox="1"/>
          <p:nvPr/>
        </p:nvSpPr>
        <p:spPr>
          <a:xfrm>
            <a:off x="457200" y="3625890"/>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3995222"/>
            <a:ext cx="1456267" cy="369332"/>
          </a:xfrm>
          <a:prstGeom prst="rect">
            <a:avLst/>
          </a:prstGeom>
          <a:noFill/>
        </p:spPr>
        <p:txBody>
          <a:bodyPr wrap="square" rtlCol="0">
            <a:spAutoFit/>
          </a:bodyPr>
          <a:lstStyle/>
          <a:p>
            <a:r>
              <a:rPr lang="en-US" dirty="0"/>
              <a:t>Document 3</a:t>
            </a:r>
          </a:p>
        </p:txBody>
      </p:sp>
      <p:pic>
        <p:nvPicPr>
          <p:cNvPr id="11" name="Picture 10"/>
          <p:cNvPicPr>
            <a:picLocks noChangeAspect="1"/>
          </p:cNvPicPr>
          <p:nvPr/>
        </p:nvPicPr>
        <p:blipFill>
          <a:blip r:embed="rId2"/>
          <a:stretch>
            <a:fillRect/>
          </a:stretch>
        </p:blipFill>
        <p:spPr>
          <a:xfrm>
            <a:off x="613833" y="4754802"/>
            <a:ext cx="3066393" cy="685800"/>
          </a:xfrm>
          <a:prstGeom prst="rect">
            <a:avLst/>
          </a:prstGeom>
        </p:spPr>
      </p:pic>
      <p:pic>
        <p:nvPicPr>
          <p:cNvPr id="12" name="Picture 11"/>
          <p:cNvPicPr>
            <a:picLocks noChangeAspect="1"/>
          </p:cNvPicPr>
          <p:nvPr/>
        </p:nvPicPr>
        <p:blipFill>
          <a:blip r:embed="rId3"/>
          <a:stretch>
            <a:fillRect/>
          </a:stretch>
        </p:blipFill>
        <p:spPr>
          <a:xfrm>
            <a:off x="613833" y="5570511"/>
            <a:ext cx="3744310" cy="685800"/>
          </a:xfrm>
          <a:prstGeom prst="rect">
            <a:avLst/>
          </a:prstGeom>
        </p:spPr>
      </p:pic>
      <p:pic>
        <p:nvPicPr>
          <p:cNvPr id="13" name="Picture 12"/>
          <p:cNvPicPr>
            <a:picLocks noChangeAspect="1"/>
          </p:cNvPicPr>
          <p:nvPr/>
        </p:nvPicPr>
        <p:blipFill>
          <a:blip r:embed="rId4"/>
          <a:stretch>
            <a:fillRect/>
          </a:stretch>
        </p:blipFill>
        <p:spPr>
          <a:xfrm>
            <a:off x="5016501" y="4754802"/>
            <a:ext cx="3105807" cy="685800"/>
          </a:xfrm>
          <a:prstGeom prst="rect">
            <a:avLst/>
          </a:prstGeom>
        </p:spPr>
      </p:pic>
      <p:pic>
        <p:nvPicPr>
          <p:cNvPr id="14" name="Picture 13"/>
          <p:cNvPicPr>
            <a:picLocks noChangeAspect="1"/>
          </p:cNvPicPr>
          <p:nvPr/>
        </p:nvPicPr>
        <p:blipFill>
          <a:blip r:embed="rId5"/>
          <a:stretch>
            <a:fillRect/>
          </a:stretch>
        </p:blipFill>
        <p:spPr>
          <a:xfrm>
            <a:off x="5016501" y="5570511"/>
            <a:ext cx="2979683" cy="685800"/>
          </a:xfrm>
          <a:prstGeom prst="rect">
            <a:avLst/>
          </a:prstGeom>
        </p:spPr>
      </p:pic>
    </p:spTree>
    <p:extLst>
      <p:ext uri="{BB962C8B-B14F-4D97-AF65-F5344CB8AC3E}">
        <p14:creationId xmlns:p14="http://schemas.microsoft.com/office/powerpoint/2010/main" val="24171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TF-IDF</a:t>
            </a:r>
          </a:p>
        </p:txBody>
      </p:sp>
      <p:sp>
        <p:nvSpPr>
          <p:cNvPr id="3" name="Content Placeholder 2"/>
          <p:cNvSpPr>
            <a:spLocks noGrp="1"/>
          </p:cNvSpPr>
          <p:nvPr>
            <p:ph idx="1"/>
          </p:nvPr>
        </p:nvSpPr>
        <p:spPr/>
        <p:txBody>
          <a:bodyPr>
            <a:normAutofit fontScale="92500" lnSpcReduction="10000"/>
          </a:bodyPr>
          <a:lstStyle/>
          <a:p>
            <a:r>
              <a:rPr lang="en-US" dirty="0"/>
              <a:t>How do we use the IDF weights?</a:t>
            </a:r>
          </a:p>
          <a:p>
            <a:r>
              <a:rPr lang="en-US" dirty="0">
                <a:solidFill>
                  <a:schemeClr val="tx2"/>
                </a:solidFill>
              </a:rPr>
              <a:t>Term frequency inverse document frequency</a:t>
            </a:r>
            <a:r>
              <a:rPr lang="en-US" dirty="0"/>
              <a:t> (TF-IDF):</a:t>
            </a:r>
          </a:p>
          <a:p>
            <a:pPr marL="342900" indent="-342900">
              <a:buFont typeface="Arial" charset="0"/>
              <a:buChar char="•"/>
            </a:pPr>
            <a:r>
              <a:rPr lang="en-US" b="0" dirty="0"/>
              <a:t>TF-IDF score: </a:t>
            </a:r>
            <a:r>
              <a:rPr lang="en-US" b="0" dirty="0" err="1"/>
              <a:t>tf</a:t>
            </a:r>
            <a:r>
              <a:rPr lang="en-US" b="0" i="1" baseline="-25000" dirty="0" err="1"/>
              <a:t>ij</a:t>
            </a:r>
            <a:r>
              <a:rPr lang="en-US" b="0" i="1" dirty="0"/>
              <a:t> </a:t>
            </a:r>
            <a:r>
              <a:rPr lang="en-US" b="0" dirty="0"/>
              <a:t>x </a:t>
            </a:r>
            <a:r>
              <a:rPr lang="en-US" b="0" dirty="0" err="1"/>
              <a:t>idf</a:t>
            </a:r>
            <a:r>
              <a:rPr lang="en-US" b="0" i="1" baseline="-25000" dirty="0" err="1"/>
              <a:t>j</a:t>
            </a:r>
            <a:r>
              <a:rPr lang="en-US" b="0" i="1" dirty="0"/>
              <a:t> </a:t>
            </a:r>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pPr marL="342900" indent="-342900">
              <a:buFont typeface="Arial" charset="0"/>
              <a:buChar char="•"/>
            </a:pPr>
            <a:endParaRPr lang="en-US" b="0" i="1" dirty="0"/>
          </a:p>
          <a:p>
            <a:endParaRPr lang="en-US" b="0" dirty="0"/>
          </a:p>
          <a:p>
            <a:r>
              <a:rPr lang="en-US" dirty="0"/>
              <a:t>This ends up working better than raw scores for classification and for computing similarity between documents.</a:t>
            </a:r>
          </a:p>
          <a:p>
            <a:endParaRPr lang="en-US" i="1" dirty="0"/>
          </a:p>
        </p:txBody>
      </p:sp>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graphicFrame>
        <p:nvGraphicFramePr>
          <p:cNvPr id="5" name="Table 4"/>
          <p:cNvGraphicFramePr>
            <a:graphicFrameLocks noGrp="1"/>
          </p:cNvGraphicFramePr>
          <p:nvPr/>
        </p:nvGraphicFramePr>
        <p:xfrm>
          <a:off x="1981200" y="3080228"/>
          <a:ext cx="6096000" cy="2101370"/>
        </p:xfrm>
        <a:graphic>
          <a:graphicData uri="http://schemas.openxmlformats.org/drawingml/2006/table">
            <a:tbl>
              <a:tblPr firstRow="1" bandRow="1">
                <a:tableStyleId>{7E9639D4-E3E2-4D34-9284-5A2195B3D0D7}</a:tableStyleId>
              </a:tblPr>
              <a:tblGrid>
                <a:gridCol w="508000">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508000">
                  <a:extLst>
                    <a:ext uri="{9D8B030D-6E8A-4147-A177-3AD203B41FA5}">
                      <a16:colId xmlns:a16="http://schemas.microsoft.com/office/drawing/2014/main" val="20002"/>
                    </a:ext>
                  </a:extLst>
                </a:gridCol>
                <a:gridCol w="5080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508000">
                  <a:extLst>
                    <a:ext uri="{9D8B030D-6E8A-4147-A177-3AD203B41FA5}">
                      <a16:colId xmlns:a16="http://schemas.microsoft.com/office/drawing/2014/main" val="20005"/>
                    </a:ext>
                  </a:extLst>
                </a:gridCol>
                <a:gridCol w="508000">
                  <a:extLst>
                    <a:ext uri="{9D8B030D-6E8A-4147-A177-3AD203B41FA5}">
                      <a16:colId xmlns:a16="http://schemas.microsoft.com/office/drawing/2014/main" val="20006"/>
                    </a:ext>
                  </a:extLst>
                </a:gridCol>
                <a:gridCol w="508000">
                  <a:extLst>
                    <a:ext uri="{9D8B030D-6E8A-4147-A177-3AD203B41FA5}">
                      <a16:colId xmlns:a16="http://schemas.microsoft.com/office/drawing/2014/main" val="20007"/>
                    </a:ext>
                  </a:extLst>
                </a:gridCol>
                <a:gridCol w="508000">
                  <a:extLst>
                    <a:ext uri="{9D8B030D-6E8A-4147-A177-3AD203B41FA5}">
                      <a16:colId xmlns:a16="http://schemas.microsoft.com/office/drawing/2014/main" val="20008"/>
                    </a:ext>
                  </a:extLst>
                </a:gridCol>
                <a:gridCol w="1016000">
                  <a:extLst>
                    <a:ext uri="{9D8B030D-6E8A-4147-A177-3AD203B41FA5}">
                      <a16:colId xmlns:a16="http://schemas.microsoft.com/office/drawing/2014/main" val="20009"/>
                    </a:ext>
                  </a:extLst>
                </a:gridCol>
                <a:gridCol w="508000">
                  <a:extLst>
                    <a:ext uri="{9D8B030D-6E8A-4147-A177-3AD203B41FA5}">
                      <a16:colId xmlns:a16="http://schemas.microsoft.com/office/drawing/2014/main" val="20010"/>
                    </a:ext>
                  </a:extLst>
                </a:gridCol>
              </a:tblGrid>
              <a:tr h="949904">
                <a:tc>
                  <a:txBody>
                    <a:bodyPr/>
                    <a:lstStyle/>
                    <a:p>
                      <a:r>
                        <a:rPr lang="en-US" sz="1100" dirty="0"/>
                        <a:t>the</a:t>
                      </a:r>
                    </a:p>
                  </a:txBody>
                  <a:tcPr vert="vert270"/>
                </a:tc>
                <a:tc>
                  <a:txBody>
                    <a:bodyPr/>
                    <a:lstStyle/>
                    <a:p>
                      <a:r>
                        <a:rPr lang="en-US" sz="1100" dirty="0"/>
                        <a:t>CMSC320</a:t>
                      </a:r>
                    </a:p>
                  </a:txBody>
                  <a:tcPr vert="vert270"/>
                </a:tc>
                <a:tc>
                  <a:txBody>
                    <a:bodyPr/>
                    <a:lstStyle/>
                    <a:p>
                      <a:r>
                        <a:rPr lang="en-US" sz="1100" dirty="0"/>
                        <a:t>you</a:t>
                      </a:r>
                    </a:p>
                  </a:txBody>
                  <a:tcPr vert="vert270"/>
                </a:tc>
                <a:tc>
                  <a:txBody>
                    <a:bodyPr/>
                    <a:lstStyle/>
                    <a:p>
                      <a:r>
                        <a:rPr lang="en-US" sz="1100" dirty="0"/>
                        <a:t>he</a:t>
                      </a:r>
                    </a:p>
                  </a:txBody>
                  <a:tcPr vert="vert270"/>
                </a:tc>
                <a:tc>
                  <a:txBody>
                    <a:bodyPr/>
                    <a:lstStyle/>
                    <a:p>
                      <a:r>
                        <a:rPr lang="en-US" sz="1100" dirty="0"/>
                        <a:t>I</a:t>
                      </a:r>
                    </a:p>
                  </a:txBody>
                  <a:tcPr vert="vert270"/>
                </a:tc>
                <a:tc>
                  <a:txBody>
                    <a:bodyPr/>
                    <a:lstStyle/>
                    <a:p>
                      <a:r>
                        <a:rPr lang="en-US" sz="1100" dirty="0"/>
                        <a:t>quick</a:t>
                      </a:r>
                    </a:p>
                  </a:txBody>
                  <a:tcPr vert="vert270"/>
                </a:tc>
                <a:tc>
                  <a:txBody>
                    <a:bodyPr/>
                    <a:lstStyle/>
                    <a:p>
                      <a:r>
                        <a:rPr lang="en-US" sz="1100" dirty="0"/>
                        <a:t>dog</a:t>
                      </a:r>
                    </a:p>
                  </a:txBody>
                  <a:tcPr vert="vert270"/>
                </a:tc>
                <a:tc>
                  <a:txBody>
                    <a:bodyPr/>
                    <a:lstStyle/>
                    <a:p>
                      <a:r>
                        <a:rPr lang="en-US" sz="1100" dirty="0"/>
                        <a:t>me</a:t>
                      </a:r>
                    </a:p>
                  </a:txBody>
                  <a:tcPr vert="vert270"/>
                </a:tc>
                <a:tc>
                  <a:txBody>
                    <a:bodyPr/>
                    <a:lstStyle/>
                    <a:p>
                      <a:r>
                        <a:rPr lang="en-US" sz="1100" dirty="0"/>
                        <a:t>CMSCs</a:t>
                      </a:r>
                    </a:p>
                  </a:txBody>
                  <a:tcPr vert="vert270"/>
                </a:tc>
                <a:tc>
                  <a:txBody>
                    <a:bodyPr/>
                    <a:lstStyle/>
                    <a:p>
                      <a:pPr algn="ctr"/>
                      <a:r>
                        <a:rPr lang="mr-IN" sz="1100" dirty="0"/>
                        <a:t>…</a:t>
                      </a:r>
                      <a:endParaRPr lang="en-US" sz="1100" dirty="0"/>
                    </a:p>
                  </a:txBody>
                  <a:tcPr anchor="b"/>
                </a:tc>
                <a:tc>
                  <a:txBody>
                    <a:bodyPr/>
                    <a:lstStyle/>
                    <a:p>
                      <a:r>
                        <a:rPr lang="en-US" sz="1100" dirty="0"/>
                        <a:t>than</a:t>
                      </a:r>
                    </a:p>
                  </a:txBody>
                  <a:tcPr vert="vert270"/>
                </a:tc>
                <a:extLst>
                  <a:ext uri="{0D108BD9-81ED-4DB2-BD59-A6C34878D82A}">
                    <a16:rowId xmlns:a16="http://schemas.microsoft.com/office/drawing/2014/main" val="10000"/>
                  </a:ext>
                </a:extLst>
              </a:tr>
              <a:tr h="370840">
                <a:tc>
                  <a:txBody>
                    <a:bodyPr/>
                    <a:lstStyle/>
                    <a:p>
                      <a:r>
                        <a:rPr lang="en-US" dirty="0"/>
                        <a:t>0.8</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rowSpan="3">
                  <a:txBody>
                    <a:bodyPr/>
                    <a:lstStyle/>
                    <a:p>
                      <a:pPr algn="ctr"/>
                      <a:r>
                        <a:rPr lang="mr-IN" dirty="0"/>
                        <a:t>…</a:t>
                      </a:r>
                      <a:endParaRPr lang="en-US" dirty="0"/>
                    </a:p>
                  </a:txBody>
                  <a:tcPr anchor="ctr"/>
                </a:tc>
                <a:tc>
                  <a:txBody>
                    <a:bodyPr/>
                    <a:lstStyle/>
                    <a:p>
                      <a:r>
                        <a:rPr lang="en-US" dirty="0"/>
                        <a:t>0</a:t>
                      </a:r>
                    </a:p>
                  </a:txBody>
                  <a:tcPr/>
                </a:tc>
                <a:extLst>
                  <a:ext uri="{0D108BD9-81ED-4DB2-BD59-A6C34878D82A}">
                    <a16:rowId xmlns:a16="http://schemas.microsoft.com/office/drawing/2014/main" val="10001"/>
                  </a:ext>
                </a:extLst>
              </a:tr>
              <a:tr h="357293">
                <a:tc>
                  <a:txBody>
                    <a:bodyPr/>
                    <a:lstStyle/>
                    <a:p>
                      <a:r>
                        <a:rPr lang="en-US" dirty="0"/>
                        <a:t>0</a:t>
                      </a:r>
                    </a:p>
                  </a:txBody>
                  <a:tcPr/>
                </a:tc>
                <a:tc>
                  <a:txBody>
                    <a:bodyPr/>
                    <a:lstStyle/>
                    <a:p>
                      <a:r>
                        <a:rPr lang="en-US" dirty="0"/>
                        <a:t>0</a:t>
                      </a:r>
                    </a:p>
                  </a:txBody>
                  <a:tcPr/>
                </a:tc>
                <a:tc>
                  <a:txBody>
                    <a:bodyPr/>
                    <a:lstStyle/>
                    <a:p>
                      <a:r>
                        <a:rPr lang="en-US" dirty="0"/>
                        <a:t>2.2</a:t>
                      </a:r>
                    </a:p>
                  </a:txBody>
                  <a:tcPr/>
                </a:tc>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a:txBody>
                    <a:bodyPr/>
                    <a:lstStyle/>
                    <a:p>
                      <a:r>
                        <a:rPr lang="en-US" dirty="0"/>
                        <a:t>0</a:t>
                      </a:r>
                    </a:p>
                  </a:txBody>
                  <a:tcPr/>
                </a:tc>
                <a:tc vMerge="1">
                  <a:txBody>
                    <a:bodyPr/>
                    <a:lstStyle/>
                    <a:p>
                      <a:endParaRPr lang="en-US" dirty="0"/>
                    </a:p>
                  </a:txBody>
                  <a:tcPr/>
                </a:tc>
                <a:tc>
                  <a:txBody>
                    <a:bodyPr/>
                    <a:lstStyle/>
                    <a:p>
                      <a:r>
                        <a:rPr lang="en-US" dirty="0"/>
                        <a:t>0</a:t>
                      </a:r>
                    </a:p>
                  </a:txBody>
                  <a:tcPr/>
                </a:tc>
                <a:extLst>
                  <a:ext uri="{0D108BD9-81ED-4DB2-BD59-A6C34878D82A}">
                    <a16:rowId xmlns:a16="http://schemas.microsoft.com/office/drawing/2014/main" val="10002"/>
                  </a:ext>
                </a:extLst>
              </a:tr>
              <a:tr h="414866">
                <a:tc>
                  <a:txBody>
                    <a:bodyPr/>
                    <a:lstStyle/>
                    <a:p>
                      <a:r>
                        <a:rPr lang="en-US" dirty="0"/>
                        <a:t>0.8</a:t>
                      </a:r>
                    </a:p>
                  </a:txBody>
                  <a:tcPr/>
                </a:tc>
                <a:tc>
                  <a:txBody>
                    <a:bodyPr/>
                    <a:lstStyle/>
                    <a:p>
                      <a:r>
                        <a:rPr lang="en-US" dirty="0"/>
                        <a:t>1.1</a:t>
                      </a:r>
                    </a:p>
                  </a:txBody>
                  <a:tcPr/>
                </a:tc>
                <a:tc>
                  <a:txBody>
                    <a:bodyPr/>
                    <a:lstStyle/>
                    <a:p>
                      <a:r>
                        <a:rPr lang="en-US" dirty="0"/>
                        <a:t>0</a:t>
                      </a:r>
                    </a:p>
                  </a:txBody>
                  <a:tcPr/>
                </a:tc>
                <a:tc>
                  <a:txBody>
                    <a:bodyPr/>
                    <a:lstStyle/>
                    <a:p>
                      <a:r>
                        <a:rPr lang="en-US" dirty="0"/>
                        <a:t>0.4</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1.1</a:t>
                      </a:r>
                    </a:p>
                  </a:txBody>
                  <a:tcPr/>
                </a:tc>
                <a:tc vMerge="1">
                  <a:txBody>
                    <a:bodyPr/>
                    <a:lstStyle/>
                    <a:p>
                      <a:endParaRPr lang="en-US"/>
                    </a:p>
                  </a:txBody>
                  <a:tcPr/>
                </a:tc>
                <a:tc>
                  <a:txBody>
                    <a:bodyPr/>
                    <a:lstStyle/>
                    <a:p>
                      <a:r>
                        <a:rPr lang="en-US" dirty="0"/>
                        <a:t>1.1</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57200" y="4057134"/>
            <a:ext cx="1456267" cy="369332"/>
          </a:xfrm>
          <a:prstGeom prst="rect">
            <a:avLst/>
          </a:prstGeom>
          <a:noFill/>
        </p:spPr>
        <p:txBody>
          <a:bodyPr wrap="square" rtlCol="0">
            <a:spAutoFit/>
          </a:bodyPr>
          <a:lstStyle/>
          <a:p>
            <a:r>
              <a:rPr lang="en-US" dirty="0"/>
              <a:t>Document 1</a:t>
            </a:r>
          </a:p>
        </p:txBody>
      </p:sp>
      <p:sp>
        <p:nvSpPr>
          <p:cNvPr id="7" name="TextBox 6"/>
          <p:cNvSpPr txBox="1"/>
          <p:nvPr/>
        </p:nvSpPr>
        <p:spPr>
          <a:xfrm>
            <a:off x="457200" y="4421755"/>
            <a:ext cx="1456267" cy="369332"/>
          </a:xfrm>
          <a:prstGeom prst="rect">
            <a:avLst/>
          </a:prstGeom>
          <a:noFill/>
        </p:spPr>
        <p:txBody>
          <a:bodyPr wrap="square" rtlCol="0">
            <a:spAutoFit/>
          </a:bodyPr>
          <a:lstStyle/>
          <a:p>
            <a:r>
              <a:rPr lang="en-US" dirty="0"/>
              <a:t>Document 2</a:t>
            </a:r>
          </a:p>
        </p:txBody>
      </p:sp>
      <p:sp>
        <p:nvSpPr>
          <p:cNvPr id="8" name="TextBox 7"/>
          <p:cNvSpPr txBox="1"/>
          <p:nvPr/>
        </p:nvSpPr>
        <p:spPr>
          <a:xfrm>
            <a:off x="457200" y="4791087"/>
            <a:ext cx="1456267" cy="369332"/>
          </a:xfrm>
          <a:prstGeom prst="rect">
            <a:avLst/>
          </a:prstGeom>
          <a:noFill/>
        </p:spPr>
        <p:txBody>
          <a:bodyPr wrap="square" rtlCol="0">
            <a:spAutoFit/>
          </a:bodyPr>
          <a:lstStyle/>
          <a:p>
            <a:r>
              <a:rPr lang="en-US" dirty="0"/>
              <a:t>Document 3</a:t>
            </a:r>
          </a:p>
        </p:txBody>
      </p:sp>
    </p:spTree>
    <p:extLst>
      <p:ext uri="{BB962C8B-B14F-4D97-AF65-F5344CB8AC3E}">
        <p14:creationId xmlns:p14="http://schemas.microsoft.com/office/powerpoint/2010/main" val="37860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Tokenization</a:t>
            </a:r>
          </a:p>
        </p:txBody>
      </p:sp>
      <p:sp>
        <p:nvSpPr>
          <p:cNvPr id="3" name="Content Placeholder 2"/>
          <p:cNvSpPr>
            <a:spLocks noGrp="1"/>
          </p:cNvSpPr>
          <p:nvPr>
            <p:ph idx="1"/>
          </p:nvPr>
        </p:nvSpPr>
        <p:spPr/>
        <p:txBody>
          <a:bodyPr/>
          <a:lstStyle/>
          <a:p>
            <a:r>
              <a:rPr lang="en-US" dirty="0"/>
              <a:t>First step towards text processing</a:t>
            </a:r>
          </a:p>
          <a:p>
            <a:r>
              <a:rPr lang="en-US" dirty="0"/>
              <a:t>For English, just split on non-alphanumerical characters</a:t>
            </a:r>
          </a:p>
          <a:p>
            <a:pPr lvl="1"/>
            <a:r>
              <a:rPr lang="en-US" dirty="0"/>
              <a:t>Need to deal with cases like: I’m, or France’s, or Hewlett-Packard</a:t>
            </a:r>
          </a:p>
          <a:p>
            <a:pPr lvl="1"/>
            <a:r>
              <a:rPr lang="en-US" dirty="0"/>
              <a:t>Should “San Francisco” be one token or two?</a:t>
            </a:r>
          </a:p>
          <a:p>
            <a:r>
              <a:rPr lang="en-US" dirty="0"/>
              <a:t>Other languages introduce additional issues</a:t>
            </a:r>
          </a:p>
          <a:p>
            <a:pPr lvl="1"/>
            <a:r>
              <a:rPr lang="en-US" dirty="0" err="1"/>
              <a:t>L'ensemble</a:t>
            </a:r>
            <a:r>
              <a:rPr lang="en-US" dirty="0"/>
              <a:t> </a:t>
            </a:r>
            <a:r>
              <a:rPr lang="en-US" dirty="0">
                <a:sym typeface="Symbol" charset="2"/>
              </a:rPr>
              <a:t> one token or two?</a:t>
            </a:r>
          </a:p>
          <a:p>
            <a:pPr lvl="1"/>
            <a:r>
              <a:rPr lang="en-US" dirty="0">
                <a:sym typeface="Symbol" charset="2"/>
              </a:rPr>
              <a:t>German noun compounds are not segmented</a:t>
            </a:r>
          </a:p>
          <a:p>
            <a:pPr lvl="2"/>
            <a:r>
              <a:rPr lang="en-US" dirty="0" err="1">
                <a:sym typeface="Symbol" charset="2"/>
              </a:rPr>
              <a:t>Lebensversicherungsgesellschaftsangestellter</a:t>
            </a:r>
            <a:endParaRPr lang="en-US" dirty="0">
              <a:sym typeface="Symbol" charset="2"/>
            </a:endParaRPr>
          </a:p>
          <a:p>
            <a:pPr lvl="1"/>
            <a:r>
              <a:rPr lang="en-US" dirty="0"/>
              <a:t>Chinese/Japanese more complicated because of white spaces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47</a:t>
            </a:fld>
            <a:endParaRPr lang="en-US"/>
          </a:p>
        </p:txBody>
      </p:sp>
    </p:spTree>
    <p:extLst>
      <p:ext uri="{BB962C8B-B14F-4D97-AF65-F5344CB8AC3E}">
        <p14:creationId xmlns:p14="http://schemas.microsoft.com/office/powerpoint/2010/main" val="280984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Other basic terms</a:t>
            </a:r>
          </a:p>
        </p:txBody>
      </p:sp>
      <p:sp>
        <p:nvSpPr>
          <p:cNvPr id="37891" name="Rectangle 3"/>
          <p:cNvSpPr>
            <a:spLocks noGrp="1" noChangeArrowheads="1"/>
          </p:cNvSpPr>
          <p:nvPr>
            <p:ph sz="quarter" idx="1"/>
          </p:nvPr>
        </p:nvSpPr>
        <p:spPr/>
        <p:txBody>
          <a:bodyPr/>
          <a:lstStyle/>
          <a:p>
            <a:r>
              <a:rPr lang="en-US" dirty="0"/>
              <a:t>Lemmatization</a:t>
            </a:r>
          </a:p>
          <a:p>
            <a:pPr lvl="1"/>
            <a:r>
              <a:rPr lang="en-US" dirty="0"/>
              <a:t>Reduce inflections or variant forms to base form</a:t>
            </a:r>
          </a:p>
          <a:p>
            <a:pPr lvl="2"/>
            <a:r>
              <a:rPr lang="en-US" dirty="0"/>
              <a:t>am, are, is </a:t>
            </a:r>
            <a:r>
              <a:rPr lang="en-US" dirty="0">
                <a:sym typeface="Symbol" charset="2"/>
              </a:rPr>
              <a:t></a:t>
            </a:r>
            <a:r>
              <a:rPr lang="en-US" dirty="0"/>
              <a:t> be</a:t>
            </a:r>
          </a:p>
          <a:p>
            <a:pPr lvl="2"/>
            <a:r>
              <a:rPr lang="en-US" dirty="0"/>
              <a:t>car, cars, car's, cars' </a:t>
            </a:r>
            <a:r>
              <a:rPr lang="en-US" dirty="0">
                <a:sym typeface="Symbol" charset="2"/>
              </a:rPr>
              <a:t></a:t>
            </a:r>
            <a:r>
              <a:rPr lang="en-US" dirty="0"/>
              <a:t> car</a:t>
            </a:r>
          </a:p>
          <a:p>
            <a:pPr lvl="1"/>
            <a:r>
              <a:rPr lang="en-US" dirty="0"/>
              <a:t>the boy's cars are different colors </a:t>
            </a:r>
            <a:r>
              <a:rPr lang="en-US" dirty="0">
                <a:sym typeface="Symbol" charset="2"/>
              </a:rPr>
              <a:t></a:t>
            </a:r>
            <a:r>
              <a:rPr lang="en-US" dirty="0"/>
              <a:t> the boy car be different color</a:t>
            </a:r>
          </a:p>
          <a:p>
            <a:r>
              <a:rPr lang="en-US" dirty="0"/>
              <a:t>Morphology/Morphemes</a:t>
            </a:r>
          </a:p>
          <a:p>
            <a:pPr lvl="1"/>
            <a:r>
              <a:rPr lang="en-US" dirty="0"/>
              <a:t>The small meaningful units that make up words</a:t>
            </a:r>
          </a:p>
          <a:p>
            <a:pPr lvl="1"/>
            <a:r>
              <a:rPr lang="en-US" dirty="0"/>
              <a:t>Stems: The core meaning-bearing units</a:t>
            </a:r>
          </a:p>
          <a:p>
            <a:pPr lvl="1"/>
            <a:r>
              <a:rPr lang="en-US" dirty="0"/>
              <a:t>Affixes: Bits and pieces that adhere to stems</a:t>
            </a:r>
          </a:p>
          <a:p>
            <a:pPr lvl="2"/>
            <a:r>
              <a:rPr lang="en-US" dirty="0"/>
              <a:t>Often with grammatical functions</a:t>
            </a:r>
          </a:p>
          <a:p>
            <a:endParaRPr lang="en-US" dirty="0"/>
          </a:p>
        </p:txBody>
      </p:sp>
      <p:sp>
        <p:nvSpPr>
          <p:cNvPr id="4" name="Slide Number Placeholder 3">
            <a:extLst>
              <a:ext uri="{FF2B5EF4-FFF2-40B4-BE49-F238E27FC236}">
                <a16:creationId xmlns:a16="http://schemas.microsoft.com/office/drawing/2014/main" id="{AF41B379-1368-FC49-AC39-E57C723ECC70}"/>
              </a:ext>
            </a:extLst>
          </p:cNvPr>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23683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8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Stemming</a:t>
            </a:r>
          </a:p>
        </p:txBody>
      </p:sp>
      <p:sp>
        <p:nvSpPr>
          <p:cNvPr id="38915" name="Rectangle 3"/>
          <p:cNvSpPr>
            <a:spLocks noGrp="1" noChangeArrowheads="1"/>
          </p:cNvSpPr>
          <p:nvPr>
            <p:ph sz="quarter" idx="1"/>
          </p:nvPr>
        </p:nvSpPr>
        <p:spPr/>
        <p:txBody>
          <a:bodyPr/>
          <a:lstStyle/>
          <a:p>
            <a:r>
              <a:rPr lang="en-US" dirty="0"/>
              <a:t>Reduce terms to their stems in information retrieval</a:t>
            </a:r>
          </a:p>
          <a:p>
            <a:r>
              <a:rPr lang="en-US" dirty="0">
                <a:solidFill>
                  <a:schemeClr val="tx2"/>
                </a:solidFill>
              </a:rPr>
              <a:t>Stemming</a:t>
            </a:r>
            <a:r>
              <a:rPr lang="en-US" dirty="0"/>
              <a:t> is crude chopping of affixes</a:t>
            </a:r>
          </a:p>
          <a:p>
            <a:pPr lvl="1"/>
            <a:r>
              <a:rPr lang="en-US" dirty="0"/>
              <a:t>language dependent</a:t>
            </a:r>
          </a:p>
          <a:p>
            <a:pPr lvl="1"/>
            <a:r>
              <a:rPr lang="en-US" dirty="0"/>
              <a:t>e.g., </a:t>
            </a:r>
            <a:r>
              <a:rPr lang="en-US" b="1" dirty="0"/>
              <a:t>automate(s)</a:t>
            </a:r>
            <a:r>
              <a:rPr lang="en-US" dirty="0"/>
              <a:t>, </a:t>
            </a:r>
            <a:r>
              <a:rPr lang="en-US" b="1" dirty="0"/>
              <a:t>automatic</a:t>
            </a:r>
            <a:r>
              <a:rPr lang="en-US" dirty="0"/>
              <a:t>, </a:t>
            </a:r>
            <a:r>
              <a:rPr lang="en-US" b="1" dirty="0"/>
              <a:t>automation</a:t>
            </a:r>
            <a:r>
              <a:rPr lang="en-US" dirty="0"/>
              <a:t> all reduced to </a:t>
            </a:r>
            <a:r>
              <a:rPr lang="en-US" b="1" dirty="0"/>
              <a:t>automat</a:t>
            </a:r>
            <a:r>
              <a:rPr lang="en-US" dirty="0"/>
              <a:t>.</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38917" name="Rectangle 5"/>
          <p:cNvSpPr>
            <a:spLocks noChangeArrowheads="1"/>
          </p:cNvSpPr>
          <p:nvPr/>
        </p:nvSpPr>
        <p:spPr bwMode="auto">
          <a:xfrm>
            <a:off x="381000" y="4170016"/>
            <a:ext cx="3581400" cy="1384995"/>
          </a:xfrm>
          <a:prstGeom prst="rect">
            <a:avLst/>
          </a:prstGeom>
          <a:solidFill>
            <a:schemeClr val="accent1">
              <a:alpha val="50195"/>
            </a:schemeClr>
          </a:solidFill>
          <a:ln w="9525">
            <a:solidFill>
              <a:schemeClr val="tx1"/>
            </a:solidFill>
            <a:miter lim="800000"/>
            <a:headEnd/>
            <a:tailEnd/>
          </a:ln>
        </p:spPr>
        <p:txBody>
          <a:bodyPr anchor="ctr">
            <a:prstTxWarp prst="textNoShape">
              <a:avLst/>
            </a:prstTxWarp>
            <a:spAutoFit/>
          </a:bodyPr>
          <a:lstStyle/>
          <a:p>
            <a:r>
              <a:rPr lang="en-US" sz="2100" i="1" dirty="0">
                <a:solidFill>
                  <a:srgbClr val="404040"/>
                </a:solidFill>
                <a:latin typeface="Calibri"/>
                <a:cs typeface="Calibri"/>
              </a:rPr>
              <a:t>for example compressed </a:t>
            </a:r>
          </a:p>
          <a:p>
            <a:r>
              <a:rPr lang="en-US" sz="2100" i="1" dirty="0">
                <a:solidFill>
                  <a:srgbClr val="404040"/>
                </a:solidFill>
                <a:latin typeface="Calibri"/>
                <a:cs typeface="Calibri"/>
              </a:rPr>
              <a:t>and compression are both </a:t>
            </a:r>
          </a:p>
          <a:p>
            <a:r>
              <a:rPr lang="en-US" sz="2100" i="1" dirty="0">
                <a:solidFill>
                  <a:srgbClr val="404040"/>
                </a:solidFill>
                <a:latin typeface="Calibri"/>
                <a:cs typeface="Calibri"/>
              </a:rPr>
              <a:t>accepted as equivalent to </a:t>
            </a:r>
          </a:p>
          <a:p>
            <a:r>
              <a:rPr lang="en-US" sz="2100" i="1" dirty="0">
                <a:solidFill>
                  <a:srgbClr val="404040"/>
                </a:solidFill>
                <a:latin typeface="Calibri"/>
                <a:cs typeface="Calibri"/>
              </a:rPr>
              <a:t>compress</a:t>
            </a:r>
            <a:r>
              <a:rPr lang="en-US" sz="2100" dirty="0">
                <a:solidFill>
                  <a:srgbClr val="404040"/>
                </a:solidFill>
                <a:latin typeface="Calibri"/>
                <a:cs typeface="Calibri"/>
              </a:rPr>
              <a:t>.</a:t>
            </a:r>
          </a:p>
        </p:txBody>
      </p:sp>
      <p:sp>
        <p:nvSpPr>
          <p:cNvPr id="38918" name="Rectangle 6"/>
          <p:cNvSpPr>
            <a:spLocks noChangeArrowheads="1"/>
          </p:cNvSpPr>
          <p:nvPr/>
        </p:nvSpPr>
        <p:spPr bwMode="auto">
          <a:xfrm>
            <a:off x="5000627" y="4286250"/>
            <a:ext cx="3609975" cy="1143000"/>
          </a:xfrm>
          <a:prstGeom prst="rect">
            <a:avLst/>
          </a:prstGeom>
          <a:solidFill>
            <a:schemeClr val="accent1">
              <a:alpha val="50195"/>
            </a:schemeClr>
          </a:solidFill>
          <a:ln w="9525">
            <a:solidFill>
              <a:schemeClr val="tx1"/>
            </a:solidFill>
            <a:miter lim="800000"/>
            <a:headEnd/>
            <a:tailEnd/>
          </a:ln>
        </p:spPr>
        <p:txBody>
          <a:bodyPr wrap="none">
            <a:prstTxWarp prst="textNoShape">
              <a:avLst/>
            </a:prstTxWarp>
          </a:bodyPr>
          <a:lstStyle/>
          <a:p>
            <a:r>
              <a:rPr lang="en-US" sz="2100" dirty="0">
                <a:solidFill>
                  <a:srgbClr val="404040"/>
                </a:solidFill>
                <a:latin typeface="Calibri"/>
                <a:cs typeface="Calibri"/>
              </a:rPr>
              <a:t>for </a:t>
            </a:r>
            <a:r>
              <a:rPr lang="en-US" sz="2100" dirty="0" err="1">
                <a:solidFill>
                  <a:srgbClr val="404040"/>
                </a:solidFill>
                <a:latin typeface="Calibri"/>
                <a:cs typeface="Calibri"/>
              </a:rPr>
              <a:t>exampl</a:t>
            </a:r>
            <a:r>
              <a:rPr lang="en-US" sz="2100" dirty="0">
                <a:solidFill>
                  <a:srgbClr val="404040"/>
                </a:solidFill>
                <a:latin typeface="Calibri"/>
                <a:cs typeface="Calibri"/>
              </a:rPr>
              <a:t> compress and</a:t>
            </a:r>
          </a:p>
          <a:p>
            <a:r>
              <a:rPr lang="en-US" sz="2100" dirty="0">
                <a:solidFill>
                  <a:srgbClr val="404040"/>
                </a:solidFill>
                <a:latin typeface="Calibri"/>
                <a:cs typeface="Calibri"/>
              </a:rPr>
              <a:t>compress </a:t>
            </a:r>
            <a:r>
              <a:rPr lang="en-US" sz="2100" dirty="0" err="1">
                <a:solidFill>
                  <a:srgbClr val="404040"/>
                </a:solidFill>
                <a:latin typeface="Calibri"/>
                <a:cs typeface="Calibri"/>
              </a:rPr>
              <a:t>ar</a:t>
            </a:r>
            <a:r>
              <a:rPr lang="en-US" sz="2100" dirty="0">
                <a:solidFill>
                  <a:srgbClr val="404040"/>
                </a:solidFill>
                <a:latin typeface="Calibri"/>
                <a:cs typeface="Calibri"/>
              </a:rPr>
              <a:t> both accept</a:t>
            </a:r>
          </a:p>
          <a:p>
            <a:r>
              <a:rPr lang="en-US" sz="2100" dirty="0">
                <a:solidFill>
                  <a:srgbClr val="404040"/>
                </a:solidFill>
                <a:latin typeface="Calibri"/>
                <a:cs typeface="Calibri"/>
              </a:rPr>
              <a:t>as </a:t>
            </a:r>
            <a:r>
              <a:rPr lang="en-US" sz="2100" dirty="0" err="1">
                <a:solidFill>
                  <a:srgbClr val="404040"/>
                </a:solidFill>
                <a:latin typeface="Calibri"/>
                <a:cs typeface="Calibri"/>
              </a:rPr>
              <a:t>equival</a:t>
            </a:r>
            <a:r>
              <a:rPr lang="en-US" sz="2100" dirty="0">
                <a:solidFill>
                  <a:srgbClr val="404040"/>
                </a:solidFill>
                <a:latin typeface="Calibri"/>
                <a:cs typeface="Calibri"/>
              </a:rPr>
              <a:t> to compress</a:t>
            </a:r>
          </a:p>
        </p:txBody>
      </p:sp>
      <p:sp>
        <p:nvSpPr>
          <p:cNvPr id="38919" name="AutoShape 7"/>
          <p:cNvSpPr>
            <a:spLocks noChangeArrowheads="1"/>
          </p:cNvSpPr>
          <p:nvPr/>
        </p:nvSpPr>
        <p:spPr bwMode="auto">
          <a:xfrm>
            <a:off x="4143374" y="4718304"/>
            <a:ext cx="581026" cy="332329"/>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6" name="Slide Number Placeholder 5">
            <a:extLst>
              <a:ext uri="{FF2B5EF4-FFF2-40B4-BE49-F238E27FC236}">
                <a16:creationId xmlns:a16="http://schemas.microsoft.com/office/drawing/2014/main" id="{6441D909-4815-1A44-B427-0D0A28D90D99}"/>
              </a:ext>
            </a:extLst>
          </p:cNvPr>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25019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7" grpId="0" animBg="1"/>
      <p:bldP spid="38918" grpId="0" animBg="1"/>
      <p:bldP spid="389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3680" cy="1371600"/>
          </a:xfrm>
        </p:spPr>
        <p:txBody>
          <a:bodyPr/>
          <a:lstStyle/>
          <a:p>
            <a:r>
              <a:rPr lang="en-US" dirty="0"/>
              <a:t>Precursor to Natural language processing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sp>
        <p:nvSpPr>
          <p:cNvPr id="5" name="Rounded Rectangle 4"/>
          <p:cNvSpPr/>
          <p:nvPr/>
        </p:nvSpPr>
        <p:spPr>
          <a:xfrm>
            <a:off x="457200" y="1564640"/>
            <a:ext cx="7853680" cy="3048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For we can easily understand a machine's being constituted so that it can </a:t>
            </a:r>
            <a:r>
              <a:rPr lang="en-US" sz="2400" dirty="0">
                <a:solidFill>
                  <a:schemeClr val="tx2"/>
                </a:solidFill>
              </a:rPr>
              <a:t>utter words</a:t>
            </a:r>
            <a:r>
              <a:rPr lang="en-US" sz="2400" dirty="0"/>
              <a:t>, and even emit some responses to action on it of a corporeal kind, which brings about a change in its organs; for instance, if touched in a particular part it may </a:t>
            </a:r>
            <a:r>
              <a:rPr lang="en-US" sz="2400" dirty="0">
                <a:solidFill>
                  <a:schemeClr val="tx2"/>
                </a:solidFill>
              </a:rPr>
              <a:t>ask</a:t>
            </a:r>
            <a:r>
              <a:rPr lang="en-US" sz="2400" dirty="0"/>
              <a:t> what we wish </a:t>
            </a:r>
            <a:r>
              <a:rPr lang="en-US" sz="2400" dirty="0">
                <a:solidFill>
                  <a:schemeClr val="tx2"/>
                </a:solidFill>
              </a:rPr>
              <a:t>to say to it</a:t>
            </a:r>
            <a:r>
              <a:rPr lang="en-US" sz="2400" dirty="0"/>
              <a:t>; if in another part it may </a:t>
            </a:r>
            <a:r>
              <a:rPr lang="en-US" sz="2400" dirty="0">
                <a:solidFill>
                  <a:schemeClr val="tx2"/>
                </a:solidFill>
              </a:rPr>
              <a:t>exclaim</a:t>
            </a:r>
            <a:r>
              <a:rPr lang="en-US" sz="2400" dirty="0"/>
              <a:t> that it is being hurt, and so on.</a:t>
            </a:r>
          </a:p>
        </p:txBody>
      </p:sp>
      <p:sp>
        <p:nvSpPr>
          <p:cNvPr id="7" name="TextBox 6"/>
          <p:cNvSpPr txBox="1"/>
          <p:nvPr/>
        </p:nvSpPr>
        <p:spPr>
          <a:xfrm>
            <a:off x="4983480" y="6480294"/>
            <a:ext cx="3180080" cy="369332"/>
          </a:xfrm>
          <a:prstGeom prst="rect">
            <a:avLst/>
          </a:prstGeom>
          <a:noFill/>
        </p:spPr>
        <p:txBody>
          <a:bodyPr wrap="square" rtlCol="0">
            <a:spAutoFit/>
          </a:bodyPr>
          <a:lstStyle/>
          <a:p>
            <a:pPr algn="r"/>
            <a:r>
              <a:rPr lang="en-US"/>
              <a:t>-- René Descartes, 1600s  </a:t>
            </a:r>
            <a:endParaRPr lang="en-US" dirty="0"/>
          </a:p>
        </p:txBody>
      </p:sp>
      <p:sp>
        <p:nvSpPr>
          <p:cNvPr id="8" name="Rounded Rectangle 7"/>
          <p:cNvSpPr/>
          <p:nvPr/>
        </p:nvSpPr>
        <p:spPr>
          <a:xfrm>
            <a:off x="457200" y="4795520"/>
            <a:ext cx="7853680" cy="16865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(But it never happens that it arranges its speech in various ways, in order to reply appropriately to everything that may be said in its presence, as even the lowest type of man can do.)</a:t>
            </a:r>
          </a:p>
        </p:txBody>
      </p:sp>
    </p:spTree>
    <p:extLst>
      <p:ext uri="{BB962C8B-B14F-4D97-AF65-F5344CB8AC3E}">
        <p14:creationId xmlns:p14="http://schemas.microsoft.com/office/powerpoint/2010/main" val="1080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Python</a:t>
            </a:r>
          </a:p>
        </p:txBody>
      </p:sp>
      <p:sp>
        <p:nvSpPr>
          <p:cNvPr id="3" name="Content Placeholder 2"/>
          <p:cNvSpPr>
            <a:spLocks noGrp="1"/>
          </p:cNvSpPr>
          <p:nvPr>
            <p:ph idx="1"/>
          </p:nvPr>
        </p:nvSpPr>
        <p:spPr/>
        <p:txBody>
          <a:bodyPr/>
          <a:lstStyle/>
          <a:p>
            <a:r>
              <a:rPr lang="en-US" dirty="0"/>
              <a:t>Two majors libraries for performing basic NLP in Python:</a:t>
            </a:r>
          </a:p>
          <a:p>
            <a:pPr marL="342900" indent="-342900">
              <a:buFont typeface="Arial" charset="0"/>
              <a:buChar char="•"/>
            </a:pPr>
            <a:r>
              <a:rPr lang="en-US" b="0" dirty="0"/>
              <a:t>Natural Language Toolkit (</a:t>
            </a:r>
            <a:r>
              <a:rPr lang="en-US" b="0" dirty="0">
                <a:solidFill>
                  <a:schemeClr val="tx2"/>
                </a:solidFill>
              </a:rPr>
              <a:t>NLTK</a:t>
            </a:r>
            <a:r>
              <a:rPr lang="en-US" b="0" dirty="0"/>
              <a:t>): started as research code, now widely used in industry and research</a:t>
            </a:r>
          </a:p>
          <a:p>
            <a:pPr marL="342900" indent="-342900">
              <a:buFont typeface="Arial" charset="0"/>
              <a:buChar char="•"/>
            </a:pPr>
            <a:r>
              <a:rPr lang="en-US" b="0" dirty="0">
                <a:solidFill>
                  <a:schemeClr val="tx2"/>
                </a:solidFill>
              </a:rPr>
              <a:t>Spacy</a:t>
            </a:r>
            <a:r>
              <a:rPr lang="en-US" b="0" dirty="0"/>
              <a:t>: much newer implementation, more streamlined</a:t>
            </a:r>
          </a:p>
          <a:p>
            <a:r>
              <a:rPr lang="en-US" dirty="0"/>
              <a:t>Pros and cons to both:</a:t>
            </a:r>
          </a:p>
          <a:p>
            <a:pPr marL="342900" indent="-342900">
              <a:buFont typeface="Arial" charset="0"/>
              <a:buChar char="•"/>
            </a:pPr>
            <a:r>
              <a:rPr lang="en-US" b="0" dirty="0"/>
              <a:t>NLTK has more “stuff” implemented, is more customizable</a:t>
            </a:r>
          </a:p>
          <a:p>
            <a:pPr marL="800100" lvl="1" indent="-342900">
              <a:buFont typeface="Arial" charset="0"/>
              <a:buChar char="•"/>
            </a:pPr>
            <a:r>
              <a:rPr lang="en-US" dirty="0"/>
              <a:t>This is a blessing and a curse</a:t>
            </a:r>
          </a:p>
          <a:p>
            <a:pPr marL="342900" indent="-342900">
              <a:buFont typeface="Arial" charset="0"/>
              <a:buChar char="•"/>
            </a:pPr>
            <a:r>
              <a:rPr lang="en-US" b="0" dirty="0"/>
              <a:t>Spacy is younger and feature </a:t>
            </a:r>
            <a:br>
              <a:rPr lang="en-US" b="0" dirty="0"/>
            </a:br>
            <a:r>
              <a:rPr lang="en-US" b="0" dirty="0"/>
              <a:t>sparse, but can be </a:t>
            </a:r>
            <a:r>
              <a:rPr lang="en-US" b="0" dirty="0">
                <a:solidFill>
                  <a:schemeClr val="tx2"/>
                </a:solidFill>
              </a:rPr>
              <a:t>much</a:t>
            </a:r>
            <a:r>
              <a:rPr lang="en-US" b="0" dirty="0"/>
              <a:t> faster</a:t>
            </a:r>
          </a:p>
          <a:p>
            <a:pPr marL="342900" indent="-342900">
              <a:buFont typeface="Arial" charset="0"/>
              <a:buChar char="•"/>
            </a:pPr>
            <a:r>
              <a:rPr lang="en-US" b="0" dirty="0"/>
              <a:t>Both are Anaconda packages</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pic>
        <p:nvPicPr>
          <p:cNvPr id="5" name="Picture 4"/>
          <p:cNvPicPr>
            <a:picLocks noChangeAspect="1"/>
          </p:cNvPicPr>
          <p:nvPr/>
        </p:nvPicPr>
        <p:blipFill>
          <a:blip r:embed="rId3"/>
          <a:stretch>
            <a:fillRect/>
          </a:stretch>
        </p:blipFill>
        <p:spPr>
          <a:xfrm>
            <a:off x="5126037" y="228551"/>
            <a:ext cx="2951163" cy="9577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9637" y="707405"/>
            <a:ext cx="2895600" cy="10351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0474" y="4180376"/>
            <a:ext cx="3382287" cy="2527377"/>
          </a:xfrm>
          <a:prstGeom prst="rect">
            <a:avLst/>
          </a:prstGeom>
        </p:spPr>
      </p:pic>
    </p:spTree>
    <p:extLst>
      <p:ext uri="{BB962C8B-B14F-4D97-AF65-F5344CB8AC3E}">
        <p14:creationId xmlns:p14="http://schemas.microsoft.com/office/powerpoint/2010/main" val="29762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
        <p:nvSpPr>
          <p:cNvPr id="6" name="Rounded Rectangle 5"/>
          <p:cNvSpPr/>
          <p:nvPr/>
        </p:nvSpPr>
        <p:spPr>
          <a:xfrm>
            <a:off x="457200" y="1592050"/>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7" name="Rounded Rectangle 6"/>
          <p:cNvSpPr/>
          <p:nvPr/>
        </p:nvSpPr>
        <p:spPr>
          <a:xfrm>
            <a:off x="457200" y="3361581"/>
            <a:ext cx="7639395" cy="27344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dirty="0" err="1">
                <a:latin typeface="Courier" charset="0"/>
                <a:ea typeface="Courier" charset="0"/>
                <a:cs typeface="Courier" charset="0"/>
              </a:rPr>
              <a:t>LookupError</a:t>
            </a:r>
            <a:r>
              <a:rPr lang="en-US" sz="1200" dirty="0">
                <a:latin typeface="Courier" charset="0"/>
                <a:ea typeface="Courier" charset="0"/>
                <a:cs typeface="Courier" charset="0"/>
              </a:rPr>
              <a:t>: </a:t>
            </a:r>
          </a:p>
          <a:p>
            <a:r>
              <a:rPr lang="en-US" sz="1200" dirty="0">
                <a:latin typeface="Courier" charset="0"/>
                <a:ea typeface="Courier" charset="0"/>
                <a:cs typeface="Courier" charset="0"/>
              </a:rPr>
              <a:t>**********************************************************************</a:t>
            </a:r>
          </a:p>
          <a:p>
            <a:r>
              <a:rPr lang="en-US" sz="1200" dirty="0">
                <a:latin typeface="Courier" charset="0"/>
                <a:ea typeface="Courier" charset="0"/>
                <a:cs typeface="Courier" charset="0"/>
              </a:rPr>
              <a:t>  Resource 'tokenizers/</a:t>
            </a:r>
            <a:r>
              <a:rPr lang="en-US" sz="1200" dirty="0" err="1">
                <a:latin typeface="Courier" charset="0"/>
                <a:ea typeface="Courier" charset="0"/>
                <a:cs typeface="Courier" charset="0"/>
              </a:rPr>
              <a:t>punkt</a:t>
            </a:r>
            <a:r>
              <a:rPr lang="en-US" sz="1200" dirty="0">
                <a:latin typeface="Courier" charset="0"/>
                <a:ea typeface="Courier" charset="0"/>
                <a:cs typeface="Courier" charset="0"/>
              </a:rPr>
              <a:t>/PY3/</a:t>
            </a:r>
            <a:r>
              <a:rPr lang="en-US" sz="1200" dirty="0" err="1">
                <a:latin typeface="Courier" charset="0"/>
                <a:ea typeface="Courier" charset="0"/>
                <a:cs typeface="Courier" charset="0"/>
              </a:rPr>
              <a:t>english.pickle</a:t>
            </a:r>
            <a:r>
              <a:rPr lang="en-US" sz="1200" dirty="0">
                <a:latin typeface="Courier" charset="0"/>
                <a:ea typeface="Courier" charset="0"/>
                <a:cs typeface="Courier" charset="0"/>
              </a:rPr>
              <a:t>' not found.</a:t>
            </a:r>
          </a:p>
          <a:p>
            <a:r>
              <a:rPr lang="en-US" sz="1200" dirty="0">
                <a:latin typeface="Courier" charset="0"/>
                <a:ea typeface="Courier" charset="0"/>
                <a:cs typeface="Courier" charset="0"/>
              </a:rPr>
              <a:t>  Please use the NLTK Downloader to obtain the resource:  &gt;&gt;&gt;</a:t>
            </a:r>
          </a:p>
          <a:p>
            <a:r>
              <a:rPr lang="en-US" sz="1200" dirty="0">
                <a:latin typeface="Courier" charset="0"/>
                <a:ea typeface="Courier" charset="0"/>
                <a:cs typeface="Courier" charset="0"/>
              </a:rPr>
              <a:t>  </a:t>
            </a:r>
            <a:r>
              <a:rPr lang="en-US" sz="1200" dirty="0" err="1">
                <a:latin typeface="Courier" charset="0"/>
                <a:ea typeface="Courier" charset="0"/>
                <a:cs typeface="Courier" charset="0"/>
              </a:rPr>
              <a:t>nltk.download</a:t>
            </a:r>
            <a:r>
              <a:rPr lang="en-US" sz="1200" dirty="0">
                <a:latin typeface="Courier" charset="0"/>
                <a:ea typeface="Courier" charset="0"/>
                <a:cs typeface="Courier" charset="0"/>
              </a:rPr>
              <a:t>()</a:t>
            </a:r>
          </a:p>
          <a:p>
            <a:r>
              <a:rPr lang="en-US" sz="1200" dirty="0">
                <a:latin typeface="Courier" charset="0"/>
                <a:ea typeface="Courier" charset="0"/>
                <a:cs typeface="Courier" charset="0"/>
              </a:rPr>
              <a:t>  Searched in:</a:t>
            </a:r>
          </a:p>
          <a:p>
            <a:r>
              <a:rPr lang="en-US" sz="1200" dirty="0">
                <a:latin typeface="Courier" charset="0"/>
                <a:ea typeface="Courier" charset="0"/>
                <a:cs typeface="Courier" charset="0"/>
              </a:rPr>
              <a:t>    - '/Users/spook/</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/local/share/</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r>
              <a:rPr lang="en-US" sz="1200" dirty="0" err="1">
                <a:latin typeface="Courier" charset="0"/>
                <a:ea typeface="Courier" charset="0"/>
                <a:cs typeface="Courier" charset="0"/>
              </a:rPr>
              <a:t>usr</a:t>
            </a:r>
            <a:r>
              <a:rPr lang="en-US" sz="1200" dirty="0">
                <a:latin typeface="Courier" charset="0"/>
                <a:ea typeface="Courier" charset="0"/>
                <a:cs typeface="Courier" charset="0"/>
              </a:rPr>
              <a:t>/local/lib/</a:t>
            </a:r>
            <a:r>
              <a:rPr lang="en-US" sz="1200" dirty="0" err="1">
                <a:latin typeface="Courier" charset="0"/>
                <a:ea typeface="Courier" charset="0"/>
                <a:cs typeface="Courier" charset="0"/>
              </a:rPr>
              <a:t>nltk_data</a:t>
            </a:r>
            <a:r>
              <a:rPr lang="en-US" sz="1200" dirty="0">
                <a:latin typeface="Courier" charset="0"/>
                <a:ea typeface="Courier" charset="0"/>
                <a:cs typeface="Courier" charset="0"/>
              </a:rPr>
              <a:t>'</a:t>
            </a:r>
          </a:p>
          <a:p>
            <a:r>
              <a:rPr lang="en-US" sz="1200" dirty="0">
                <a:latin typeface="Courier" charset="0"/>
                <a:ea typeface="Courier" charset="0"/>
                <a:cs typeface="Courier" charset="0"/>
              </a:rPr>
              <a:t>    - ''</a:t>
            </a:r>
          </a:p>
          <a:p>
            <a:r>
              <a:rPr lang="en-US" sz="1200" dirty="0">
                <a:latin typeface="Courier" charset="0"/>
                <a:ea typeface="Courier" charset="0"/>
                <a:cs typeface="Courier" charset="0"/>
              </a:rPr>
              <a:t>**********************************************************************</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11332" y="4644125"/>
            <a:ext cx="2523067" cy="1760891"/>
          </a:xfrm>
          <a:prstGeom prst="roundRect">
            <a:avLst>
              <a:gd name="adj" fmla="val 8594"/>
            </a:avLst>
          </a:prstGeom>
          <a:solidFill>
            <a:srgbClr val="FFFFFF">
              <a:shade val="85000"/>
            </a:srgbClr>
          </a:solidFill>
          <a:ln>
            <a:noFill/>
          </a:ln>
          <a:effectLst/>
        </p:spPr>
      </p:pic>
      <p:sp>
        <p:nvSpPr>
          <p:cNvPr id="10" name="TextBox 9"/>
          <p:cNvSpPr txBox="1"/>
          <p:nvPr/>
        </p:nvSpPr>
        <p:spPr>
          <a:xfrm>
            <a:off x="6011332" y="6388083"/>
            <a:ext cx="2523067" cy="369332"/>
          </a:xfrm>
          <a:prstGeom prst="rect">
            <a:avLst/>
          </a:prstGeom>
          <a:noFill/>
        </p:spPr>
        <p:txBody>
          <a:bodyPr wrap="square" rtlCol="0">
            <a:spAutoFit/>
          </a:bodyPr>
          <a:lstStyle/>
          <a:p>
            <a:pPr algn="ctr"/>
            <a:r>
              <a:rPr lang="en-US" i="1" dirty="0"/>
              <a:t>Fool of a Took!</a:t>
            </a:r>
          </a:p>
        </p:txBody>
      </p:sp>
    </p:spTree>
    <p:extLst>
      <p:ext uri="{BB962C8B-B14F-4D97-AF65-F5344CB8AC3E}">
        <p14:creationId xmlns:p14="http://schemas.microsoft.com/office/powerpoint/2010/main" val="94225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3" name="Content Placeholder 2"/>
          <p:cNvSpPr>
            <a:spLocks noGrp="1"/>
          </p:cNvSpPr>
          <p:nvPr>
            <p:ph idx="1"/>
          </p:nvPr>
        </p:nvSpPr>
        <p:spPr/>
        <p:txBody>
          <a:bodyPr/>
          <a:lstStyle/>
          <a:p>
            <a:r>
              <a:rPr lang="en-US" dirty="0"/>
              <a:t>Corpora are, by definition, large bodies of text</a:t>
            </a:r>
          </a:p>
          <a:p>
            <a:pPr marL="342900" indent="-342900">
              <a:buFont typeface="Arial" charset="0"/>
              <a:buChar char="•"/>
            </a:pPr>
            <a:r>
              <a:rPr lang="en-US" dirty="0"/>
              <a:t>NLTK relies on a large corpus set to perform various functionalities; you can pick and choose:</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a:p>
        </p:txBody>
      </p:sp>
      <p:sp>
        <p:nvSpPr>
          <p:cNvPr id="5" name="Rounded Rectangle 4"/>
          <p:cNvSpPr/>
          <p:nvPr/>
        </p:nvSpPr>
        <p:spPr>
          <a:xfrm>
            <a:off x="457200" y="2946717"/>
            <a:ext cx="8245474" cy="677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Launch a GUI browser of available corpora</a:t>
            </a:r>
          </a:p>
          <a:p>
            <a:r>
              <a:rPr lang="en-US" dirty="0" err="1">
                <a:latin typeface="Courier" charset="0"/>
                <a:ea typeface="Courier" charset="0"/>
                <a:cs typeface="Courier" charset="0"/>
              </a:rPr>
              <a:t>nltk.download</a:t>
            </a:r>
            <a:r>
              <a:rPr lang="en-US" dirty="0">
                <a:latin typeface="Courier" charset="0"/>
                <a:ea typeface="Courier" charset="0"/>
                <a:cs typeface="Courier"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67" y="3480069"/>
            <a:ext cx="5808133" cy="3623198"/>
          </a:xfrm>
          <a:prstGeom prst="rect">
            <a:avLst/>
          </a:prstGeom>
        </p:spPr>
      </p:pic>
      <p:sp>
        <p:nvSpPr>
          <p:cNvPr id="7" name="Rounded Rectangle 6"/>
          <p:cNvSpPr/>
          <p:nvPr/>
        </p:nvSpPr>
        <p:spPr>
          <a:xfrm>
            <a:off x="5774265" y="3886309"/>
            <a:ext cx="2928409" cy="264995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dirty="0">
                <a:solidFill>
                  <a:srgbClr val="00B050"/>
                </a:solidFill>
                <a:latin typeface="Courier" charset="0"/>
                <a:ea typeface="Courier" charset="0"/>
                <a:cs typeface="Courier" charset="0"/>
              </a:rPr>
              <a:t># Or download everything at once!</a:t>
            </a:r>
          </a:p>
          <a:p>
            <a:r>
              <a:rPr lang="en-US" sz="1600" dirty="0" err="1">
                <a:latin typeface="Courier" charset="0"/>
                <a:ea typeface="Courier" charset="0"/>
                <a:cs typeface="Courier" charset="0"/>
              </a:rPr>
              <a:t>nltk.download</a:t>
            </a:r>
            <a:r>
              <a:rPr lang="en-US" sz="1600" dirty="0">
                <a:latin typeface="Courier" charset="0"/>
                <a:ea typeface="Courier" charset="0"/>
                <a:cs typeface="Courier" charset="0"/>
              </a:rPr>
              <a:t>(“all”)</a:t>
            </a:r>
          </a:p>
        </p:txBody>
      </p:sp>
    </p:spTree>
    <p:extLst>
      <p:ext uri="{BB962C8B-B14F-4D97-AF65-F5344CB8AC3E}">
        <p14:creationId xmlns:p14="http://schemas.microsoft.com/office/powerpoint/2010/main" val="37133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5095" y="203517"/>
            <a:ext cx="1360816" cy="1423772"/>
          </a:xfrm>
          <a:prstGeom prst="rect">
            <a:avLst/>
          </a:prstGeom>
        </p:spPr>
      </p:pic>
      <p:sp>
        <p:nvSpPr>
          <p:cNvPr id="2" name="Title 1"/>
          <p:cNvSpPr>
            <a:spLocks noGrp="1"/>
          </p:cNvSpPr>
          <p:nvPr>
            <p:ph type="title"/>
          </p:nvPr>
        </p:nvSpPr>
        <p:spPr/>
        <p:txBody>
          <a:bodyPr/>
          <a:lstStyle/>
          <a:p>
            <a:r>
              <a:rPr lang="en-US"/>
              <a:t>NLTK Examples</a:t>
            </a:r>
            <a:endParaRPr lang="en-US" dirty="0"/>
          </a:p>
        </p:txBody>
      </p:sp>
      <p:sp>
        <p:nvSpPr>
          <p:cNvPr id="12" name="Content Placeholder 11"/>
          <p:cNvSpPr>
            <a:spLocks noGrp="1"/>
          </p:cNvSpPr>
          <p:nvPr>
            <p:ph idx="1"/>
          </p:nvPr>
        </p:nvSpPr>
        <p:spPr>
          <a:xfrm>
            <a:off x="457200" y="5410199"/>
            <a:ext cx="7620000" cy="753534"/>
          </a:xfrm>
        </p:spPr>
        <p:txBody>
          <a:bodyPr/>
          <a:lstStyle/>
          <a:p>
            <a:r>
              <a:rPr lang="en-US" dirty="0"/>
              <a:t>(This will also tokenize words like “o’clock” into one term, and “didn’t” into two term, “did” and “</a:t>
            </a:r>
            <a:r>
              <a:rPr lang="en-US" dirty="0" err="1"/>
              <a:t>n’t</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53</a:t>
            </a:fld>
            <a:endParaRPr lang="en-US"/>
          </a:p>
        </p:txBody>
      </p:sp>
      <p:pic>
        <p:nvPicPr>
          <p:cNvPr id="6" name="Picture 5"/>
          <p:cNvPicPr>
            <a:picLocks noChangeAspect="1"/>
          </p:cNvPicPr>
          <p:nvPr/>
        </p:nvPicPr>
        <p:blipFill>
          <a:blip r:embed="rId3"/>
          <a:stretch>
            <a:fillRect/>
          </a:stretch>
        </p:blipFill>
        <p:spPr>
          <a:xfrm>
            <a:off x="118532" y="1628661"/>
            <a:ext cx="8890000" cy="372700"/>
          </a:xfrm>
          <a:prstGeom prst="rect">
            <a:avLst/>
          </a:prstGeom>
        </p:spPr>
      </p:pic>
      <p:sp>
        <p:nvSpPr>
          <p:cNvPr id="7" name="Rounded Rectangle 6"/>
          <p:cNvSpPr/>
          <p:nvPr/>
        </p:nvSpPr>
        <p:spPr>
          <a:xfrm>
            <a:off x="457200" y="2387916"/>
            <a:ext cx="7639395" cy="1693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nltk</a:t>
            </a:r>
            <a:endParaRPr lang="en-US" dirty="0">
              <a:latin typeface="Courier" charset="0"/>
              <a:ea typeface="Courier" charset="0"/>
              <a:cs typeface="Courier" charset="0"/>
            </a:endParaRPr>
          </a:p>
          <a:p>
            <a:endParaRPr lang="en-US" dirty="0">
              <a:latin typeface="Courier" charset="0"/>
              <a:ea typeface="Courier" charset="0"/>
              <a:cs typeface="Courier" charset="0"/>
            </a:endParaRPr>
          </a:p>
          <a:p>
            <a:r>
              <a:rPr lang="en-US" dirty="0">
                <a:solidFill>
                  <a:srgbClr val="00B050"/>
                </a:solidFill>
                <a:latin typeface="Courier" charset="0"/>
                <a:ea typeface="Courier" charset="0"/>
                <a:cs typeface="Courier" charset="0"/>
              </a:rPr>
              <a:t># Tokenize, aka find the terms in, a sentence</a:t>
            </a:r>
          </a:p>
          <a:p>
            <a:r>
              <a:rPr lang="en-US" dirty="0">
                <a:latin typeface="Courier" charset="0"/>
                <a:ea typeface="Courier" charset="0"/>
                <a:cs typeface="Courier" charset="0"/>
              </a:rPr>
              <a:t>sentence = ”A wizard is never late, nor is he early. He arrives precisely when he means to.”</a:t>
            </a:r>
          </a:p>
          <a:p>
            <a:r>
              <a:rPr lang="en-US" dirty="0">
                <a:latin typeface="Courier" charset="0"/>
                <a:ea typeface="Courier" charset="0"/>
                <a:cs typeface="Courier" charset="0"/>
              </a:rPr>
              <a:t>tokens = </a:t>
            </a:r>
            <a:r>
              <a:rPr lang="en-US" dirty="0" err="1">
                <a:latin typeface="Courier" charset="0"/>
                <a:ea typeface="Courier" charset="0"/>
                <a:cs typeface="Courier" charset="0"/>
              </a:rPr>
              <a:t>nltk.word_tokenize</a:t>
            </a:r>
            <a:r>
              <a:rPr lang="en-US" dirty="0">
                <a:latin typeface="Courier" charset="0"/>
                <a:ea typeface="Courier" charset="0"/>
                <a:cs typeface="Courier" charset="0"/>
              </a:rPr>
              <a:t>(sentence)</a:t>
            </a:r>
          </a:p>
        </p:txBody>
      </p:sp>
      <p:sp>
        <p:nvSpPr>
          <p:cNvPr id="8" name="Rounded Rectangle 7"/>
          <p:cNvSpPr/>
          <p:nvPr/>
        </p:nvSpPr>
        <p:spPr>
          <a:xfrm>
            <a:off x="457200" y="415744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nl-NL" dirty="0">
                <a:latin typeface="Courier" charset="0"/>
                <a:ea typeface="Courier" charset="0"/>
                <a:cs typeface="Courier" charset="0"/>
              </a:rPr>
              <a:t>['A', 'wizard', 'is', 'never', 'late', ',', 'nor', 'is', 'he', '</a:t>
            </a:r>
            <a:r>
              <a:rPr lang="nl-NL" dirty="0" err="1">
                <a:latin typeface="Courier" charset="0"/>
                <a:ea typeface="Courier" charset="0"/>
                <a:cs typeface="Courier" charset="0"/>
              </a:rPr>
              <a:t>early</a:t>
            </a:r>
            <a:r>
              <a:rPr lang="nl-NL" dirty="0">
                <a:latin typeface="Courier" charset="0"/>
                <a:ea typeface="Courier" charset="0"/>
                <a:cs typeface="Courier" charset="0"/>
              </a:rPr>
              <a:t>', '.', 'He', '</a:t>
            </a:r>
            <a:r>
              <a:rPr lang="nl-NL" dirty="0" err="1">
                <a:latin typeface="Courier" charset="0"/>
                <a:ea typeface="Courier" charset="0"/>
                <a:cs typeface="Courier" charset="0"/>
              </a:rPr>
              <a:t>arrives</a:t>
            </a:r>
            <a:r>
              <a:rPr lang="nl-NL" dirty="0">
                <a:latin typeface="Courier" charset="0"/>
                <a:ea typeface="Courier" charset="0"/>
                <a:cs typeface="Courier" charset="0"/>
              </a:rPr>
              <a:t>', '</a:t>
            </a:r>
            <a:r>
              <a:rPr lang="nl-NL" dirty="0" err="1">
                <a:latin typeface="Courier" charset="0"/>
                <a:ea typeface="Courier" charset="0"/>
                <a:cs typeface="Courier" charset="0"/>
              </a:rPr>
              <a:t>precisely</a:t>
            </a:r>
            <a:r>
              <a:rPr lang="nl-NL" dirty="0">
                <a:latin typeface="Courier" charset="0"/>
                <a:ea typeface="Courier" charset="0"/>
                <a:cs typeface="Courier" charset="0"/>
              </a:rPr>
              <a:t>', '</a:t>
            </a:r>
            <a:r>
              <a:rPr lang="nl-NL" dirty="0" err="1">
                <a:latin typeface="Courier" charset="0"/>
                <a:ea typeface="Courier" charset="0"/>
                <a:cs typeface="Courier" charset="0"/>
              </a:rPr>
              <a:t>when</a:t>
            </a:r>
            <a:r>
              <a:rPr lang="nl-NL" dirty="0">
                <a:latin typeface="Courier" charset="0"/>
                <a:ea typeface="Courier" charset="0"/>
                <a:cs typeface="Courier" charset="0"/>
              </a:rPr>
              <a:t>', 'he', 'means', '</a:t>
            </a:r>
            <a:r>
              <a:rPr lang="nl-NL" dirty="0" err="1">
                <a:latin typeface="Courier" charset="0"/>
                <a:ea typeface="Courier" charset="0"/>
                <a:cs typeface="Courier" charset="0"/>
              </a:rPr>
              <a:t>to</a:t>
            </a:r>
            <a:r>
              <a:rPr lang="nl-NL" dirty="0">
                <a:latin typeface="Courier" charset="0"/>
                <a:ea typeface="Courier" charset="0"/>
                <a:cs typeface="Courier" charset="0"/>
              </a:rPr>
              <a:t>', '.']</a:t>
            </a:r>
          </a:p>
        </p:txBody>
      </p:sp>
    </p:spTree>
    <p:extLst>
      <p:ext uri="{BB962C8B-B14F-4D97-AF65-F5344CB8AC3E}">
        <p14:creationId xmlns:p14="http://schemas.microsoft.com/office/powerpoint/2010/main" val="303006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sp>
        <p:nvSpPr>
          <p:cNvPr id="5" name="Rounded Rectangle 4"/>
          <p:cNvSpPr/>
          <p:nvPr/>
        </p:nvSpPr>
        <p:spPr>
          <a:xfrm>
            <a:off x="457200" y="1625919"/>
            <a:ext cx="7639395" cy="113421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Determine parts of speech (POS) tags</a:t>
            </a:r>
          </a:p>
          <a:p>
            <a:r>
              <a:rPr lang="en-US" dirty="0">
                <a:latin typeface="Courier" charset="0"/>
                <a:ea typeface="Courier" charset="0"/>
                <a:cs typeface="Courier" charset="0"/>
              </a:rPr>
              <a:t>tagged = </a:t>
            </a:r>
            <a:r>
              <a:rPr lang="en-US" dirty="0" err="1">
                <a:latin typeface="Courier" charset="0"/>
                <a:ea typeface="Courier" charset="0"/>
                <a:cs typeface="Courier" charset="0"/>
              </a:rPr>
              <a:t>nltk.pos_tag</a:t>
            </a:r>
            <a:r>
              <a:rPr lang="en-US" dirty="0">
                <a:latin typeface="Courier" charset="0"/>
                <a:ea typeface="Courier" charset="0"/>
                <a:cs typeface="Courier" charset="0"/>
              </a:rPr>
              <a:t>(tokens)</a:t>
            </a:r>
          </a:p>
          <a:p>
            <a:r>
              <a:rPr lang="en-US" dirty="0">
                <a:latin typeface="Courier" charset="0"/>
                <a:ea typeface="Courier" charset="0"/>
                <a:cs typeface="Courier" charset="0"/>
              </a:rPr>
              <a:t>tagged[:10]</a:t>
            </a:r>
          </a:p>
        </p:txBody>
      </p:sp>
      <p:sp>
        <p:nvSpPr>
          <p:cNvPr id="6" name="Rounded Rectangle 5"/>
          <p:cNvSpPr/>
          <p:nvPr/>
        </p:nvSpPr>
        <p:spPr>
          <a:xfrm>
            <a:off x="457200" y="2861737"/>
            <a:ext cx="7639395" cy="109188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'DT'), ('</a:t>
            </a:r>
            <a:r>
              <a:rPr lang="mr-IN" dirty="0" err="1">
                <a:latin typeface="Courier" charset="0"/>
                <a:ea typeface="Courier" charset="0"/>
                <a:cs typeface="Courier" charset="0"/>
              </a:rPr>
              <a:t>wizard</a:t>
            </a:r>
            <a:r>
              <a:rPr lang="mr-IN" dirty="0">
                <a:latin typeface="Courier" charset="0"/>
                <a:ea typeface="Courier" charset="0"/>
                <a:cs typeface="Courier" charset="0"/>
              </a:rPr>
              <a:t>', 'NN'),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never</a:t>
            </a:r>
            <a:r>
              <a:rPr lang="mr-IN" dirty="0">
                <a:latin typeface="Courier" charset="0"/>
                <a:ea typeface="Courier" charset="0"/>
                <a:cs typeface="Courier" charset="0"/>
              </a:rPr>
              <a:t>', 'RB'), ('</a:t>
            </a:r>
            <a:r>
              <a:rPr lang="mr-IN" dirty="0" err="1">
                <a:latin typeface="Courier" charset="0"/>
                <a:ea typeface="Courier" charset="0"/>
                <a:cs typeface="Courier" charset="0"/>
              </a:rPr>
              <a:t>late</a:t>
            </a:r>
            <a:r>
              <a:rPr lang="mr-IN" dirty="0">
                <a:latin typeface="Courier" charset="0"/>
                <a:ea typeface="Courier" charset="0"/>
                <a:cs typeface="Courier" charset="0"/>
              </a:rPr>
              <a:t>', 'RB'), (',', ','), ('</a:t>
            </a:r>
            <a:r>
              <a:rPr lang="mr-IN" dirty="0" err="1">
                <a:latin typeface="Courier" charset="0"/>
                <a:ea typeface="Courier" charset="0"/>
                <a:cs typeface="Courier" charset="0"/>
              </a:rPr>
              <a:t>nor</a:t>
            </a:r>
            <a:r>
              <a:rPr lang="mr-IN" dirty="0">
                <a:latin typeface="Courier" charset="0"/>
                <a:ea typeface="Courier" charset="0"/>
                <a:cs typeface="Courier" charset="0"/>
              </a:rPr>
              <a:t>', 'CC'), ('</a:t>
            </a:r>
            <a:r>
              <a:rPr lang="mr-IN" dirty="0" err="1">
                <a:latin typeface="Courier" charset="0"/>
                <a:ea typeface="Courier" charset="0"/>
                <a:cs typeface="Courier" charset="0"/>
              </a:rPr>
              <a:t>is</a:t>
            </a:r>
            <a:r>
              <a:rPr lang="mr-IN" dirty="0">
                <a:latin typeface="Courier" charset="0"/>
                <a:ea typeface="Courier" charset="0"/>
                <a:cs typeface="Courier" charset="0"/>
              </a:rPr>
              <a:t>', 'VBZ'), ('</a:t>
            </a:r>
            <a:r>
              <a:rPr lang="mr-IN" dirty="0" err="1">
                <a:latin typeface="Courier" charset="0"/>
                <a:ea typeface="Courier" charset="0"/>
                <a:cs typeface="Courier" charset="0"/>
              </a:rPr>
              <a:t>he</a:t>
            </a:r>
            <a:r>
              <a:rPr lang="mr-IN" dirty="0">
                <a:latin typeface="Courier" charset="0"/>
                <a:ea typeface="Courier" charset="0"/>
                <a:cs typeface="Courier" charset="0"/>
              </a:rPr>
              <a:t>', 'PRP'), ('</a:t>
            </a:r>
            <a:r>
              <a:rPr lang="mr-IN" dirty="0" err="1">
                <a:latin typeface="Courier" charset="0"/>
                <a:ea typeface="Courier" charset="0"/>
                <a:cs typeface="Courier" charset="0"/>
              </a:rPr>
              <a:t>early</a:t>
            </a:r>
            <a:r>
              <a:rPr lang="mr-IN" dirty="0">
                <a:latin typeface="Courier" charset="0"/>
                <a:ea typeface="Courier" charset="0"/>
                <a:cs typeface="Courier" charset="0"/>
              </a:rPr>
              <a:t>', 'RB')]</a:t>
            </a:r>
          </a:p>
        </p:txBody>
      </p:sp>
      <p:graphicFrame>
        <p:nvGraphicFramePr>
          <p:cNvPr id="8" name="Table 7"/>
          <p:cNvGraphicFramePr>
            <a:graphicFrameLocks noGrp="1"/>
          </p:cNvGraphicFramePr>
          <p:nvPr/>
        </p:nvGraphicFramePr>
        <p:xfrm>
          <a:off x="1741745" y="4055224"/>
          <a:ext cx="5070304" cy="2346960"/>
        </p:xfrm>
        <a:graphic>
          <a:graphicData uri="http://schemas.openxmlformats.org/drawingml/2006/table">
            <a:tbl>
              <a:tblPr firstRow="1" bandRow="1">
                <a:tableStyleId>{7E9639D4-E3E2-4D34-9284-5A2195B3D0D7}</a:tableStyleId>
              </a:tblPr>
              <a:tblGrid>
                <a:gridCol w="1843747">
                  <a:extLst>
                    <a:ext uri="{9D8B030D-6E8A-4147-A177-3AD203B41FA5}">
                      <a16:colId xmlns:a16="http://schemas.microsoft.com/office/drawing/2014/main" val="20000"/>
                    </a:ext>
                  </a:extLst>
                </a:gridCol>
                <a:gridCol w="3226557">
                  <a:extLst>
                    <a:ext uri="{9D8B030D-6E8A-4147-A177-3AD203B41FA5}">
                      <a16:colId xmlns:a16="http://schemas.microsoft.com/office/drawing/2014/main" val="20001"/>
                    </a:ext>
                  </a:extLst>
                </a:gridCol>
              </a:tblGrid>
              <a:tr h="331651">
                <a:tc>
                  <a:txBody>
                    <a:bodyPr/>
                    <a:lstStyle/>
                    <a:p>
                      <a:r>
                        <a:rPr lang="en-US" sz="1600" dirty="0"/>
                        <a:t>Abbreviation</a:t>
                      </a:r>
                    </a:p>
                  </a:txBody>
                  <a:tcPr/>
                </a:tc>
                <a:tc>
                  <a:txBody>
                    <a:bodyPr/>
                    <a:lstStyle/>
                    <a:p>
                      <a:r>
                        <a:rPr lang="en-US" sz="1600" dirty="0"/>
                        <a:t>POS</a:t>
                      </a:r>
                    </a:p>
                  </a:txBody>
                  <a:tcPr/>
                </a:tc>
                <a:extLst>
                  <a:ext uri="{0D108BD9-81ED-4DB2-BD59-A6C34878D82A}">
                    <a16:rowId xmlns:a16="http://schemas.microsoft.com/office/drawing/2014/main" val="10000"/>
                  </a:ext>
                </a:extLst>
              </a:tr>
              <a:tr h="331651">
                <a:tc>
                  <a:txBody>
                    <a:bodyPr/>
                    <a:lstStyle/>
                    <a:p>
                      <a:r>
                        <a:rPr lang="en-US" sz="1600" dirty="0"/>
                        <a:t>DT</a:t>
                      </a:r>
                    </a:p>
                  </a:txBody>
                  <a:tcPr/>
                </a:tc>
                <a:tc>
                  <a:txBody>
                    <a:bodyPr/>
                    <a:lstStyle/>
                    <a:p>
                      <a:r>
                        <a:rPr lang="en-US" sz="1600" dirty="0"/>
                        <a:t>Determiner</a:t>
                      </a:r>
                    </a:p>
                  </a:txBody>
                  <a:tcPr/>
                </a:tc>
                <a:extLst>
                  <a:ext uri="{0D108BD9-81ED-4DB2-BD59-A6C34878D82A}">
                    <a16:rowId xmlns:a16="http://schemas.microsoft.com/office/drawing/2014/main" val="10001"/>
                  </a:ext>
                </a:extLst>
              </a:tr>
              <a:tr h="331651">
                <a:tc>
                  <a:txBody>
                    <a:bodyPr/>
                    <a:lstStyle/>
                    <a:p>
                      <a:r>
                        <a:rPr lang="en-US" sz="1600" dirty="0"/>
                        <a:t>NN</a:t>
                      </a:r>
                    </a:p>
                  </a:txBody>
                  <a:tcPr/>
                </a:tc>
                <a:tc>
                  <a:txBody>
                    <a:bodyPr/>
                    <a:lstStyle/>
                    <a:p>
                      <a:r>
                        <a:rPr lang="en-US" sz="1600" dirty="0"/>
                        <a:t>Noun</a:t>
                      </a:r>
                    </a:p>
                  </a:txBody>
                  <a:tcPr/>
                </a:tc>
                <a:extLst>
                  <a:ext uri="{0D108BD9-81ED-4DB2-BD59-A6C34878D82A}">
                    <a16:rowId xmlns:a16="http://schemas.microsoft.com/office/drawing/2014/main" val="10002"/>
                  </a:ext>
                </a:extLst>
              </a:tr>
              <a:tr h="331651">
                <a:tc>
                  <a:txBody>
                    <a:bodyPr/>
                    <a:lstStyle/>
                    <a:p>
                      <a:r>
                        <a:rPr lang="en-US" sz="1600" dirty="0"/>
                        <a:t>VBZ</a:t>
                      </a:r>
                    </a:p>
                  </a:txBody>
                  <a:tcPr/>
                </a:tc>
                <a:tc>
                  <a:txBody>
                    <a:bodyPr/>
                    <a:lstStyle/>
                    <a:p>
                      <a:r>
                        <a:rPr lang="en-US" sz="1600" dirty="0"/>
                        <a:t>Verb (3</a:t>
                      </a:r>
                      <a:r>
                        <a:rPr lang="en-US" sz="1600" baseline="30000" dirty="0"/>
                        <a:t>rd</a:t>
                      </a:r>
                      <a:r>
                        <a:rPr lang="en-US" sz="1600" dirty="0"/>
                        <a:t> person singular</a:t>
                      </a:r>
                      <a:r>
                        <a:rPr lang="en-US" sz="1600" baseline="0" dirty="0"/>
                        <a:t> present)</a:t>
                      </a:r>
                      <a:endParaRPr lang="en-US" sz="1600" dirty="0"/>
                    </a:p>
                  </a:txBody>
                  <a:tcPr/>
                </a:tc>
                <a:extLst>
                  <a:ext uri="{0D108BD9-81ED-4DB2-BD59-A6C34878D82A}">
                    <a16:rowId xmlns:a16="http://schemas.microsoft.com/office/drawing/2014/main" val="10003"/>
                  </a:ext>
                </a:extLst>
              </a:tr>
              <a:tr h="331651">
                <a:tc>
                  <a:txBody>
                    <a:bodyPr/>
                    <a:lstStyle/>
                    <a:p>
                      <a:r>
                        <a:rPr lang="en-US" sz="1600" dirty="0"/>
                        <a:t>RB</a:t>
                      </a:r>
                    </a:p>
                  </a:txBody>
                  <a:tcPr/>
                </a:tc>
                <a:tc>
                  <a:txBody>
                    <a:bodyPr/>
                    <a:lstStyle/>
                    <a:p>
                      <a:r>
                        <a:rPr lang="en-US" sz="1600" dirty="0"/>
                        <a:t>Adverb</a:t>
                      </a:r>
                    </a:p>
                  </a:txBody>
                  <a:tcPr/>
                </a:tc>
                <a:extLst>
                  <a:ext uri="{0D108BD9-81ED-4DB2-BD59-A6C34878D82A}">
                    <a16:rowId xmlns:a16="http://schemas.microsoft.com/office/drawing/2014/main" val="10004"/>
                  </a:ext>
                </a:extLst>
              </a:tr>
              <a:tr h="331651">
                <a:tc>
                  <a:txBody>
                    <a:bodyPr/>
                    <a:lstStyle/>
                    <a:p>
                      <a:r>
                        <a:rPr lang="en-US" sz="1600" dirty="0"/>
                        <a:t>CC</a:t>
                      </a:r>
                    </a:p>
                  </a:txBody>
                  <a:tcPr/>
                </a:tc>
                <a:tc>
                  <a:txBody>
                    <a:bodyPr/>
                    <a:lstStyle/>
                    <a:p>
                      <a:r>
                        <a:rPr lang="en-US" sz="1600" dirty="0"/>
                        <a:t>Conjunction</a:t>
                      </a:r>
                    </a:p>
                  </a:txBody>
                  <a:tcPr/>
                </a:tc>
                <a:extLst>
                  <a:ext uri="{0D108BD9-81ED-4DB2-BD59-A6C34878D82A}">
                    <a16:rowId xmlns:a16="http://schemas.microsoft.com/office/drawing/2014/main" val="10005"/>
                  </a:ext>
                </a:extLst>
              </a:tr>
              <a:tr h="331651">
                <a:tc>
                  <a:txBody>
                    <a:bodyPr/>
                    <a:lstStyle/>
                    <a:p>
                      <a:r>
                        <a:rPr lang="en-US" sz="1600" dirty="0"/>
                        <a:t>PRP</a:t>
                      </a:r>
                    </a:p>
                  </a:txBody>
                  <a:tcPr/>
                </a:tc>
                <a:tc>
                  <a:txBody>
                    <a:bodyPr/>
                    <a:lstStyle/>
                    <a:p>
                      <a:r>
                        <a:rPr lang="en-US" sz="1600" dirty="0"/>
                        <a:t>Personal Pronoun</a:t>
                      </a: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1741745" y="6402184"/>
            <a:ext cx="5070304" cy="307777"/>
          </a:xfrm>
          <a:prstGeom prst="rect">
            <a:avLst/>
          </a:prstGeom>
          <a:noFill/>
        </p:spPr>
        <p:txBody>
          <a:bodyPr wrap="square" rtlCol="0">
            <a:spAutoFit/>
          </a:bodyPr>
          <a:lstStyle/>
          <a:p>
            <a:r>
              <a:rPr lang="en-US" sz="1400" dirty="0"/>
              <a:t>Full list: https://</a:t>
            </a:r>
            <a:r>
              <a:rPr lang="en-US" sz="1400" dirty="0" err="1"/>
              <a:t>cs.nyu.edu</a:t>
            </a:r>
            <a:r>
              <a:rPr lang="en-US" sz="1400" dirty="0"/>
              <a:t>/</a:t>
            </a:r>
            <a:r>
              <a:rPr lang="en-US" sz="1400" dirty="0" err="1"/>
              <a:t>grishman</a:t>
            </a:r>
            <a:r>
              <a:rPr lang="en-US" sz="1400" dirty="0"/>
              <a:t>/jet/guide/</a:t>
            </a:r>
            <a:r>
              <a:rPr lang="en-US" sz="1400" dirty="0" err="1"/>
              <a:t>PennPOS.html</a:t>
            </a:r>
            <a:endParaRPr lang="en-US" sz="1400" dirty="0"/>
          </a:p>
        </p:txBody>
      </p:sp>
    </p:spTree>
    <p:extLst>
      <p:ext uri="{BB962C8B-B14F-4D97-AF65-F5344CB8AC3E}">
        <p14:creationId xmlns:p14="http://schemas.microsoft.com/office/powerpoint/2010/main" val="30463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NLTK Examples</a:t>
            </a:r>
          </a:p>
        </p:txBody>
      </p:sp>
      <p:sp>
        <p:nvSpPr>
          <p:cNvPr id="4" name="Slide Number Placeholder 3"/>
          <p:cNvSpPr>
            <a:spLocks noGrp="1"/>
          </p:cNvSpPr>
          <p:nvPr>
            <p:ph type="sldNum" sz="quarter" idx="12"/>
          </p:nvPr>
        </p:nvSpPr>
        <p:spPr/>
        <p:txBody>
          <a:bodyPr/>
          <a:lstStyle/>
          <a:p>
            <a:fld id="{A2EF37A0-74FC-AB4F-AE4C-D9BFC6719E9F}" type="slidenum">
              <a:rPr lang="en-US" smtClean="0"/>
              <a:t>55</a:t>
            </a:fld>
            <a:endParaRPr lang="en-US"/>
          </a:p>
        </p:txBody>
      </p:sp>
      <p:sp>
        <p:nvSpPr>
          <p:cNvPr id="5" name="Rounded Rectangle 4"/>
          <p:cNvSpPr/>
          <p:nvPr/>
        </p:nvSpPr>
        <p:spPr>
          <a:xfrm>
            <a:off x="457200" y="1625919"/>
            <a:ext cx="7639395" cy="342021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00B050"/>
                </a:solidFill>
                <a:latin typeface="Courier" charset="0"/>
                <a:ea typeface="Courier" charset="0"/>
                <a:cs typeface="Courier" charset="0"/>
              </a:rPr>
              <a:t># Find named entities &amp; visualize</a:t>
            </a:r>
          </a:p>
          <a:p>
            <a:r>
              <a:rPr lang="en-US" dirty="0">
                <a:latin typeface="Courier" charset="0"/>
                <a:ea typeface="Courier" charset="0"/>
                <a:cs typeface="Courier" charset="0"/>
              </a:rPr>
              <a:t>entities = </a:t>
            </a:r>
            <a:r>
              <a:rPr lang="en-US" dirty="0" err="1">
                <a:latin typeface="Courier" charset="0"/>
                <a:ea typeface="Courier" charset="0"/>
                <a:cs typeface="Courier" charset="0"/>
              </a:rPr>
              <a:t>nltk.chunk.ne_chunk</a:t>
            </a:r>
            <a:r>
              <a:rPr lang="en-US" dirty="0">
                <a:latin typeface="Courier" charset="0"/>
                <a:ea typeface="Courier" charset="0"/>
                <a:cs typeface="Courier" charset="0"/>
              </a:rPr>
              <a:t>( </a:t>
            </a:r>
            <a:r>
              <a:rPr lang="en-US" dirty="0" err="1">
                <a:latin typeface="Courier" charset="0"/>
                <a:ea typeface="Courier" charset="0"/>
                <a:cs typeface="Courier" charset="0"/>
              </a:rPr>
              <a:t>nltk.pos_tag</a:t>
            </a:r>
            <a:r>
              <a:rPr lang="en-US" dirty="0">
                <a:latin typeface="Courier" charset="0"/>
                <a:ea typeface="Courier" charset="0"/>
                <a:cs typeface="Courier" charset="0"/>
              </a:rPr>
              <a:t>( </a:t>
            </a:r>
            <a:r>
              <a:rPr lang="en-US" dirty="0" err="1">
                <a:latin typeface="Courier" charset="0"/>
                <a:ea typeface="Courier" charset="0"/>
                <a:cs typeface="Courier" charset="0"/>
              </a:rPr>
              <a:t>nltk.word_tokenize</a:t>
            </a:r>
            <a:r>
              <a:rPr lang="en-US" dirty="0">
                <a:latin typeface="Courier" charset="0"/>
                <a:ea typeface="Courier" charset="0"/>
                <a:cs typeface="Courier" charset="0"/>
              </a:rPr>
              <a:t>(“””</a:t>
            </a:r>
            <a:br>
              <a:rPr lang="en-US" dirty="0">
                <a:latin typeface="Courier" charset="0"/>
                <a:ea typeface="Courier" charset="0"/>
                <a:cs typeface="Courier" charset="0"/>
              </a:rPr>
            </a:br>
            <a:r>
              <a:rPr lang="en-US" dirty="0">
                <a:latin typeface="Courier" charset="0"/>
                <a:ea typeface="Courier" charset="0"/>
                <a:cs typeface="Courier" charset="0"/>
              </a:rPr>
              <a:t>	</a:t>
            </a:r>
            <a:r>
              <a:rPr lang="en-US" sz="1200" dirty="0">
                <a:latin typeface="Courier" charset="0"/>
                <a:ea typeface="Courier" charset="0"/>
                <a:cs typeface="Courier" charset="0"/>
              </a:rPr>
              <a:t>The Shire was divided into four quarters, the Farthings already referred to. North, South, East, and West; and these again each into a number of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which still bore the names of some of the old leading families, although by the time of this history these names were no longer found only in their proper </a:t>
            </a:r>
            <a:r>
              <a:rPr lang="en-US" sz="1200" dirty="0" err="1">
                <a:latin typeface="Courier" charset="0"/>
                <a:ea typeface="Courier" charset="0"/>
                <a:cs typeface="Courier" charset="0"/>
              </a:rPr>
              <a:t>folklands</a:t>
            </a:r>
            <a:r>
              <a:rPr lang="en-US" sz="1200" dirty="0">
                <a:latin typeface="Courier" charset="0"/>
                <a:ea typeface="Courier" charset="0"/>
                <a:cs typeface="Courier" charset="0"/>
              </a:rPr>
              <a:t>. Nearly all </a:t>
            </a:r>
            <a:r>
              <a:rPr lang="en-US" sz="1200" dirty="0" err="1">
                <a:latin typeface="Courier" charset="0"/>
                <a:ea typeface="Courier" charset="0"/>
                <a:cs typeface="Courier" charset="0"/>
              </a:rPr>
              <a:t>Tooks</a:t>
            </a:r>
            <a:r>
              <a:rPr lang="en-US" sz="1200" dirty="0">
                <a:latin typeface="Courier" charset="0"/>
                <a:ea typeface="Courier" charset="0"/>
                <a:cs typeface="Courier" charset="0"/>
              </a:rPr>
              <a:t> still lived in the </a:t>
            </a:r>
            <a:r>
              <a:rPr lang="en-US" sz="1200" dirty="0" err="1">
                <a:latin typeface="Courier" charset="0"/>
                <a:ea typeface="Courier" charset="0"/>
                <a:cs typeface="Courier" charset="0"/>
              </a:rPr>
              <a:t>Tookland</a:t>
            </a:r>
            <a:r>
              <a:rPr lang="en-US" sz="1200" dirty="0">
                <a:latin typeface="Courier" charset="0"/>
                <a:ea typeface="Courier" charset="0"/>
                <a:cs typeface="Courier" charset="0"/>
              </a:rPr>
              <a:t>, but that was not true of many other families, such as the </a:t>
            </a:r>
            <a:r>
              <a:rPr lang="en-US" sz="1200" dirty="0" err="1">
                <a:latin typeface="Courier" charset="0"/>
                <a:ea typeface="Courier" charset="0"/>
                <a:cs typeface="Courier" charset="0"/>
              </a:rPr>
              <a:t>Bagginses</a:t>
            </a:r>
            <a:r>
              <a:rPr lang="en-US" sz="1200" dirty="0">
                <a:latin typeface="Courier" charset="0"/>
                <a:ea typeface="Courier" charset="0"/>
                <a:cs typeface="Courier" charset="0"/>
              </a:rPr>
              <a:t> or the </a:t>
            </a:r>
            <a:r>
              <a:rPr lang="en-US" sz="1200" dirty="0" err="1">
                <a:latin typeface="Courier" charset="0"/>
                <a:ea typeface="Courier" charset="0"/>
                <a:cs typeface="Courier" charset="0"/>
              </a:rPr>
              <a:t>Boffins</a:t>
            </a:r>
            <a:r>
              <a:rPr lang="en-US" sz="1200" dirty="0">
                <a:latin typeface="Courier" charset="0"/>
                <a:ea typeface="Courier" charset="0"/>
                <a:cs typeface="Courier" charset="0"/>
              </a:rPr>
              <a:t>. Outside the Farthings were the East and West Marches: the Buckland (see beginning of Chapter V, Book I); and the </a:t>
            </a:r>
            <a:r>
              <a:rPr lang="en-US" sz="1200" dirty="0" err="1">
                <a:latin typeface="Courier" charset="0"/>
                <a:ea typeface="Courier" charset="0"/>
                <a:cs typeface="Courier" charset="0"/>
              </a:rPr>
              <a:t>Westmarch</a:t>
            </a:r>
            <a:r>
              <a:rPr lang="en-US" sz="1200" dirty="0">
                <a:latin typeface="Courier" charset="0"/>
                <a:ea typeface="Courier" charset="0"/>
                <a:cs typeface="Courier" charset="0"/>
              </a:rPr>
              <a:t> added to the Shire in S.R. 1462.</a:t>
            </a:r>
          </a:p>
          <a:p>
            <a:r>
              <a:rPr lang="en-US" sz="1200" dirty="0">
                <a:latin typeface="Courier" charset="0"/>
                <a:ea typeface="Courier" charset="0"/>
                <a:cs typeface="Courier" charset="0"/>
              </a:rPr>
              <a:t>    </a:t>
            </a:r>
            <a:r>
              <a:rPr lang="en-US" dirty="0">
                <a:latin typeface="Courier" charset="0"/>
                <a:ea typeface="Courier" charset="0"/>
                <a:cs typeface="Courier" charset="0"/>
              </a:rPr>
              <a:t>“””)))</a:t>
            </a:r>
          </a:p>
          <a:p>
            <a:r>
              <a:rPr lang="en-US" dirty="0" err="1">
                <a:latin typeface="Courier" charset="0"/>
                <a:ea typeface="Courier" charset="0"/>
                <a:cs typeface="Courier" charset="0"/>
              </a:rPr>
              <a:t>entities.draw</a:t>
            </a:r>
            <a:r>
              <a:rPr lang="en-US" dirty="0">
                <a:latin typeface="Courier" charset="0"/>
                <a:ea typeface="Courier" charset="0"/>
                <a:cs typeface="Courier" charset="0"/>
              </a:rPr>
              <a:t>()</a:t>
            </a:r>
          </a:p>
        </p:txBody>
      </p:sp>
      <p:pic>
        <p:nvPicPr>
          <p:cNvPr id="8" name="Picture 7"/>
          <p:cNvPicPr>
            <a:picLocks noChangeAspect="1"/>
          </p:cNvPicPr>
          <p:nvPr/>
        </p:nvPicPr>
        <p:blipFill>
          <a:blip r:embed="rId2"/>
          <a:stretch>
            <a:fillRect/>
          </a:stretch>
        </p:blipFill>
        <p:spPr>
          <a:xfrm>
            <a:off x="33866" y="5285178"/>
            <a:ext cx="8923867" cy="640642"/>
          </a:xfrm>
          <a:prstGeom prst="rect">
            <a:avLst/>
          </a:prstGeom>
        </p:spPr>
      </p:pic>
    </p:spTree>
    <p:extLst>
      <p:ext uri="{BB962C8B-B14F-4D97-AF65-F5344CB8AC3E}">
        <p14:creationId xmlns:p14="http://schemas.microsoft.com/office/powerpoint/2010/main" val="266449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4C12-3613-D840-B74B-6FA03DECF997}"/>
              </a:ext>
            </a:extLst>
          </p:cNvPr>
          <p:cNvSpPr>
            <a:spLocks noGrp="1"/>
          </p:cNvSpPr>
          <p:nvPr>
            <p:ph type="title"/>
          </p:nvPr>
        </p:nvSpPr>
        <p:spPr>
          <a:xfrm>
            <a:off x="457199" y="152718"/>
            <a:ext cx="7619999" cy="1371600"/>
          </a:xfrm>
        </p:spPr>
        <p:txBody>
          <a:bodyPr>
            <a:normAutofit/>
          </a:bodyPr>
          <a:lstStyle/>
          <a:p>
            <a:r>
              <a:rPr lang="en-US" dirty="0"/>
              <a:t>Brief Aside: vector Semantics of Docs/terms</a:t>
            </a:r>
          </a:p>
        </p:txBody>
      </p:sp>
      <p:sp>
        <p:nvSpPr>
          <p:cNvPr id="3" name="Content Placeholder 2">
            <a:extLst>
              <a:ext uri="{FF2B5EF4-FFF2-40B4-BE49-F238E27FC236}">
                <a16:creationId xmlns:a16="http://schemas.microsoft.com/office/drawing/2014/main" id="{8062AB77-3D9B-584C-9FD9-844B73C70861}"/>
              </a:ext>
            </a:extLst>
          </p:cNvPr>
          <p:cNvSpPr>
            <a:spLocks noGrp="1"/>
          </p:cNvSpPr>
          <p:nvPr>
            <p:ph idx="1"/>
          </p:nvPr>
        </p:nvSpPr>
        <p:spPr>
          <a:xfrm>
            <a:off x="457199" y="1752600"/>
            <a:ext cx="8292573" cy="4373563"/>
          </a:xfrm>
        </p:spPr>
        <p:txBody>
          <a:bodyPr/>
          <a:lstStyle/>
          <a:p>
            <a:r>
              <a:rPr lang="en-US" dirty="0"/>
              <a:t>“</a:t>
            </a:r>
            <a:r>
              <a:rPr lang="en-US" dirty="0">
                <a:solidFill>
                  <a:schemeClr val="tx2"/>
                </a:solidFill>
              </a:rPr>
              <a:t>fast</a:t>
            </a:r>
            <a:r>
              <a:rPr lang="en-US" dirty="0"/>
              <a:t>” is similar to “</a:t>
            </a:r>
            <a:r>
              <a:rPr lang="en-US" dirty="0">
                <a:solidFill>
                  <a:schemeClr val="tx2"/>
                </a:solidFill>
              </a:rPr>
              <a:t>rapid</a:t>
            </a:r>
            <a:r>
              <a:rPr lang="en-US" dirty="0"/>
              <a:t>”</a:t>
            </a:r>
          </a:p>
          <a:p>
            <a:r>
              <a:rPr lang="en-US" dirty="0"/>
              <a:t>“</a:t>
            </a:r>
            <a:r>
              <a:rPr lang="en-US" dirty="0">
                <a:solidFill>
                  <a:schemeClr val="tx2"/>
                </a:solidFill>
              </a:rPr>
              <a:t>tall</a:t>
            </a:r>
            <a:r>
              <a:rPr lang="en-US" dirty="0"/>
              <a:t>” is similar to “</a:t>
            </a:r>
            <a:r>
              <a:rPr lang="en-US" dirty="0">
                <a:solidFill>
                  <a:schemeClr val="tx2"/>
                </a:solidFill>
              </a:rPr>
              <a:t>height</a:t>
            </a:r>
            <a:r>
              <a:rPr lang="en-US" dirty="0"/>
              <a:t>”</a:t>
            </a:r>
          </a:p>
          <a:p>
            <a:r>
              <a:rPr lang="en-US" dirty="0"/>
              <a:t>Question answering:</a:t>
            </a:r>
          </a:p>
          <a:p>
            <a:r>
              <a:rPr lang="en-US" i="1" dirty="0"/>
              <a:t>Q: “How </a:t>
            </a:r>
            <a:r>
              <a:rPr lang="en-US" i="1" dirty="0">
                <a:solidFill>
                  <a:schemeClr val="tx2"/>
                </a:solidFill>
              </a:rPr>
              <a:t>tall</a:t>
            </a:r>
            <a:r>
              <a:rPr lang="en-US" i="1" dirty="0">
                <a:solidFill>
                  <a:srgbClr val="0000FF"/>
                </a:solidFill>
              </a:rPr>
              <a:t> </a:t>
            </a:r>
            <a:r>
              <a:rPr lang="en-US" i="1" dirty="0"/>
              <a:t>is Mt. Everest?”</a:t>
            </a:r>
            <a:br>
              <a:rPr lang="en-US" i="1" dirty="0"/>
            </a:br>
            <a:r>
              <a:rPr lang="en-US" i="1" dirty="0"/>
              <a:t>Candidate A: “The official </a:t>
            </a:r>
            <a:r>
              <a:rPr lang="en-US" i="1" dirty="0">
                <a:solidFill>
                  <a:schemeClr val="tx2"/>
                </a:solidFill>
              </a:rPr>
              <a:t>height</a:t>
            </a:r>
            <a:r>
              <a:rPr lang="en-US" i="1" dirty="0">
                <a:solidFill>
                  <a:srgbClr val="0000FF"/>
                </a:solidFill>
              </a:rPr>
              <a:t> </a:t>
            </a:r>
            <a:r>
              <a:rPr lang="en-US" i="1" dirty="0"/>
              <a:t>of Mount Everest is 29029 feet”</a:t>
            </a:r>
            <a:endParaRPr lang="en-US" dirty="0"/>
          </a:p>
        </p:txBody>
      </p:sp>
      <p:sp>
        <p:nvSpPr>
          <p:cNvPr id="4" name="Slide Number Placeholder 3">
            <a:extLst>
              <a:ext uri="{FF2B5EF4-FFF2-40B4-BE49-F238E27FC236}">
                <a16:creationId xmlns:a16="http://schemas.microsoft.com/office/drawing/2014/main" id="{97A94E2B-F3DF-2A4A-A2D8-0422B1A267D9}"/>
              </a:ext>
            </a:extLst>
          </p:cNvPr>
          <p:cNvSpPr>
            <a:spLocks noGrp="1"/>
          </p:cNvSpPr>
          <p:nvPr>
            <p:ph type="sldNum" sz="quarter" idx="12"/>
          </p:nvPr>
        </p:nvSpPr>
        <p:spPr/>
        <p:txBody>
          <a:bodyPr/>
          <a:lstStyle/>
          <a:p>
            <a:fld id="{A2EF37A0-74FC-AB4F-AE4C-D9BFC6719E9F}" type="slidenum">
              <a:rPr lang="en-US" smtClean="0"/>
              <a:t>56</a:t>
            </a:fld>
            <a:endParaRPr lang="en-US"/>
          </a:p>
        </p:txBody>
      </p:sp>
      <p:sp>
        <p:nvSpPr>
          <p:cNvPr id="5" name="TextBox 4">
            <a:extLst>
              <a:ext uri="{FF2B5EF4-FFF2-40B4-BE49-F238E27FC236}">
                <a16:creationId xmlns:a16="http://schemas.microsoft.com/office/drawing/2014/main" id="{CBC854FD-7FA3-4849-98D6-A4D8FB785BEA}"/>
              </a:ext>
            </a:extLst>
          </p:cNvPr>
          <p:cNvSpPr txBox="1"/>
          <p:nvPr/>
        </p:nvSpPr>
        <p:spPr>
          <a:xfrm>
            <a:off x="4059240" y="6488668"/>
            <a:ext cx="4690533" cy="369332"/>
          </a:xfrm>
          <a:prstGeom prst="rect">
            <a:avLst/>
          </a:prstGeom>
          <a:noFill/>
        </p:spPr>
        <p:txBody>
          <a:bodyPr wrap="square" rtlCol="0">
            <a:spAutoFit/>
          </a:bodyPr>
          <a:lstStyle/>
          <a:p>
            <a:pPr algn="r"/>
            <a:r>
              <a:rPr lang="en-US" i="1" dirty="0">
                <a:solidFill>
                  <a:schemeClr val="accent1"/>
                </a:solidFill>
              </a:rPr>
              <a:t>Many thanks to Dan </a:t>
            </a:r>
            <a:r>
              <a:rPr lang="en-US" i="1" dirty="0" err="1">
                <a:solidFill>
                  <a:schemeClr val="accent1"/>
                </a:solidFill>
              </a:rPr>
              <a:t>Jurafsky</a:t>
            </a:r>
            <a:r>
              <a:rPr lang="en-US" i="1" dirty="0">
                <a:solidFill>
                  <a:schemeClr val="accent1"/>
                </a:solidFill>
              </a:rPr>
              <a:t> here!</a:t>
            </a:r>
          </a:p>
        </p:txBody>
      </p:sp>
      <p:pic>
        <p:nvPicPr>
          <p:cNvPr id="6" name="Content Placeholder 4">
            <a:extLst>
              <a:ext uri="{FF2B5EF4-FFF2-40B4-BE49-F238E27FC236}">
                <a16:creationId xmlns:a16="http://schemas.microsoft.com/office/drawing/2014/main" id="{E30BC734-8FD7-1442-9CC0-6F49BC09A3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14855" y="3939381"/>
            <a:ext cx="3714290" cy="2247301"/>
          </a:xfrm>
          <a:prstGeom prst="rect">
            <a:avLst/>
          </a:prstGeom>
        </p:spPr>
      </p:pic>
      <p:sp>
        <p:nvSpPr>
          <p:cNvPr id="7" name="TextBox 6">
            <a:extLst>
              <a:ext uri="{FF2B5EF4-FFF2-40B4-BE49-F238E27FC236}">
                <a16:creationId xmlns:a16="http://schemas.microsoft.com/office/drawing/2014/main" id="{76B9991C-0016-4741-BA7F-E2BBAFB8392A}"/>
              </a:ext>
            </a:extLst>
          </p:cNvPr>
          <p:cNvSpPr txBox="1"/>
          <p:nvPr/>
        </p:nvSpPr>
        <p:spPr>
          <a:xfrm>
            <a:off x="2714855" y="6186682"/>
            <a:ext cx="3714290" cy="276999"/>
          </a:xfrm>
          <a:prstGeom prst="rect">
            <a:avLst/>
          </a:prstGeom>
          <a:noFill/>
        </p:spPr>
        <p:txBody>
          <a:bodyPr wrap="square" rtlCol="0">
            <a:spAutoFit/>
          </a:bodyPr>
          <a:lstStyle/>
          <a:p>
            <a:pPr algn="ctr"/>
            <a:r>
              <a:rPr lang="en-US" sz="1200" dirty="0">
                <a:latin typeface="+mn-lt"/>
              </a:rPr>
              <a:t>[Kulkarni, Al-</a:t>
            </a:r>
            <a:r>
              <a:rPr lang="en-US" sz="1200" dirty="0" err="1">
                <a:latin typeface="+mn-lt"/>
              </a:rPr>
              <a:t>Rfou</a:t>
            </a:r>
            <a:r>
              <a:rPr lang="en-US" sz="1200" dirty="0">
                <a:latin typeface="+mn-lt"/>
              </a:rPr>
              <a:t>, </a:t>
            </a:r>
            <a:r>
              <a:rPr lang="en-US" sz="1200" dirty="0" err="1">
                <a:latin typeface="+mn-lt"/>
              </a:rPr>
              <a:t>Perozzi</a:t>
            </a:r>
            <a:r>
              <a:rPr lang="en-US" sz="1200" dirty="0">
                <a:latin typeface="+mn-lt"/>
              </a:rPr>
              <a:t>, </a:t>
            </a:r>
            <a:r>
              <a:rPr lang="en-US" sz="1200" dirty="0" err="1">
                <a:latin typeface="+mn-lt"/>
              </a:rPr>
              <a:t>Skiena</a:t>
            </a:r>
            <a:r>
              <a:rPr lang="en-US" sz="1200" dirty="0">
                <a:latin typeface="+mn-lt"/>
              </a:rPr>
              <a:t> 2015]</a:t>
            </a:r>
          </a:p>
        </p:txBody>
      </p:sp>
    </p:spTree>
    <p:extLst>
      <p:ext uri="{BB962C8B-B14F-4D97-AF65-F5344CB8AC3E}">
        <p14:creationId xmlns:p14="http://schemas.microsoft.com/office/powerpoint/2010/main" val="32475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Distributional models of meaning</a:t>
            </a:r>
          </a:p>
        </p:txBody>
      </p:sp>
      <p:sp>
        <p:nvSpPr>
          <p:cNvPr id="3" name="Content Placeholder 2"/>
          <p:cNvSpPr>
            <a:spLocks noGrp="1"/>
          </p:cNvSpPr>
          <p:nvPr>
            <p:ph idx="1"/>
          </p:nvPr>
        </p:nvSpPr>
        <p:spPr/>
        <p:txBody>
          <a:bodyPr/>
          <a:lstStyle/>
          <a:p>
            <a:r>
              <a:rPr lang="en-US" dirty="0"/>
              <a:t>Distributional models of meaning</a:t>
            </a:r>
            <a:br>
              <a:rPr lang="en-US" dirty="0"/>
            </a:br>
            <a:r>
              <a:rPr lang="en-US" dirty="0"/>
              <a:t>	= vector-space models of meaning </a:t>
            </a:r>
            <a:br>
              <a:rPr lang="en-US" dirty="0"/>
            </a:br>
            <a:r>
              <a:rPr lang="en-US" dirty="0"/>
              <a:t>	= vector semantics</a:t>
            </a:r>
          </a:p>
          <a:p>
            <a:r>
              <a:rPr lang="en-US" dirty="0"/>
              <a:t>Intuitions:  </a:t>
            </a:r>
            <a:r>
              <a:rPr lang="en-US" dirty="0" err="1"/>
              <a:t>Zellig</a:t>
            </a:r>
            <a:r>
              <a:rPr lang="en-US" dirty="0"/>
              <a:t> Harris (1954):</a:t>
            </a:r>
          </a:p>
          <a:p>
            <a:pPr lvl="1"/>
            <a:r>
              <a:rPr lang="en-US" dirty="0"/>
              <a:t>“oculist and eye-doctor … occur in almost the same environments”</a:t>
            </a:r>
          </a:p>
          <a:p>
            <a:pPr lvl="1"/>
            <a:r>
              <a:rPr lang="en-US" dirty="0"/>
              <a:t>“If A and B have almost identical environments we say that they are synonyms.”</a:t>
            </a:r>
          </a:p>
          <a:p>
            <a:endParaRPr lang="en-US" dirty="0"/>
          </a:p>
          <a:p>
            <a:r>
              <a:rPr lang="en-US" dirty="0"/>
              <a:t>Firth (1957): </a:t>
            </a:r>
          </a:p>
          <a:p>
            <a:pPr lvl="1"/>
            <a:r>
              <a:rPr lang="en-US" dirty="0"/>
              <a:t>“You shall know a word by the company it keeps!”</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57</a:t>
            </a:fld>
            <a:endParaRPr lang="en-US"/>
          </a:p>
        </p:txBody>
      </p:sp>
      <p:sp>
        <p:nvSpPr>
          <p:cNvPr id="5" name="TextBox 4">
            <a:extLst>
              <a:ext uri="{FF2B5EF4-FFF2-40B4-BE49-F238E27FC236}">
                <a16:creationId xmlns:a16="http://schemas.microsoft.com/office/drawing/2014/main" id="{8D28B367-CB8B-6748-BECC-7BCEB270DDA6}"/>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4205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1027"/>
          <p:cNvSpPr>
            <a:spLocks noGrp="1" noChangeArrowheads="1"/>
          </p:cNvSpPr>
          <p:nvPr>
            <p:ph sz="quarter"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From context words humans can guess </a:t>
            </a:r>
            <a:r>
              <a:rPr lang="en-US" dirty="0" err="1"/>
              <a:t>tesgüino</a:t>
            </a:r>
            <a:r>
              <a:rPr lang="en-US" dirty="0"/>
              <a:t> means</a:t>
            </a:r>
          </a:p>
          <a:p>
            <a:pPr lvl="1"/>
            <a:r>
              <a:rPr lang="en-US" dirty="0"/>
              <a:t>an alcoholic beverage like beer</a:t>
            </a:r>
          </a:p>
          <a:p>
            <a:r>
              <a:rPr lang="en-US" dirty="0"/>
              <a:t>Intuition for algorithm: </a:t>
            </a:r>
          </a:p>
          <a:p>
            <a:pPr lvl="1"/>
            <a:r>
              <a:rPr lang="en-US" dirty="0"/>
              <a:t>Two words are similar if they have similar word contexts.</a:t>
            </a:r>
          </a:p>
        </p:txBody>
      </p:sp>
      <p:sp>
        <p:nvSpPr>
          <p:cNvPr id="101378" name="Rectangle 1026"/>
          <p:cNvSpPr>
            <a:spLocks noGrp="1" noChangeArrowheads="1"/>
          </p:cNvSpPr>
          <p:nvPr>
            <p:ph type="title"/>
          </p:nvPr>
        </p:nvSpPr>
        <p:spPr>
          <a:xfrm>
            <a:off x="457199" y="152718"/>
            <a:ext cx="7281333" cy="1371600"/>
          </a:xfrm>
        </p:spPr>
        <p:txBody>
          <a:bodyPr>
            <a:normAutofit fontScale="90000"/>
          </a:bodyPr>
          <a:lstStyle/>
          <a:p>
            <a:r>
              <a:rPr lang="en-US" dirty="0"/>
              <a:t>Intuition of distributional word similarity</a:t>
            </a:r>
          </a:p>
        </p:txBody>
      </p:sp>
      <p:sp>
        <p:nvSpPr>
          <p:cNvPr id="5" name="Rounded Rectangle 4">
            <a:extLst>
              <a:ext uri="{FF2B5EF4-FFF2-40B4-BE49-F238E27FC236}">
                <a16:creationId xmlns:a16="http://schemas.microsoft.com/office/drawing/2014/main" id="{9889212D-243F-CE4E-A6B8-049AC7F79A02}"/>
              </a:ext>
            </a:extLst>
          </p:cNvPr>
          <p:cNvSpPr/>
          <p:nvPr/>
        </p:nvSpPr>
        <p:spPr>
          <a:xfrm>
            <a:off x="457199" y="1752600"/>
            <a:ext cx="8009468" cy="2362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2"/>
            <a:r>
              <a:rPr lang="en-US" sz="2800" b="1" dirty="0"/>
              <a:t>A bottle of </a:t>
            </a:r>
            <a:r>
              <a:rPr lang="en-US" sz="2800" b="1" dirty="0" err="1">
                <a:solidFill>
                  <a:schemeClr val="accent2"/>
                </a:solidFill>
              </a:rPr>
              <a:t>tesgüino</a:t>
            </a:r>
            <a:r>
              <a:rPr lang="en-US" sz="2800" b="1" dirty="0"/>
              <a:t> is on the table</a:t>
            </a:r>
          </a:p>
          <a:p>
            <a:pPr lvl="2"/>
            <a:r>
              <a:rPr lang="en-US" sz="2800" b="1" dirty="0"/>
              <a:t>Everybody likes </a:t>
            </a:r>
            <a:r>
              <a:rPr lang="en-US" sz="2800" b="1" dirty="0" err="1">
                <a:solidFill>
                  <a:schemeClr val="accent2"/>
                </a:solidFill>
              </a:rPr>
              <a:t>tesgüino</a:t>
            </a:r>
            <a:endParaRPr lang="en-US" sz="2800" b="1" dirty="0">
              <a:solidFill>
                <a:schemeClr val="accent2"/>
              </a:solidFill>
            </a:endParaRPr>
          </a:p>
          <a:p>
            <a:pPr lvl="2"/>
            <a:r>
              <a:rPr lang="en-US" sz="2800" b="1" dirty="0" err="1">
                <a:solidFill>
                  <a:schemeClr val="accent2"/>
                </a:solidFill>
              </a:rPr>
              <a:t>Tesgüino</a:t>
            </a:r>
            <a:r>
              <a:rPr lang="en-US" sz="2800" b="1" dirty="0"/>
              <a:t> makes you drunk</a:t>
            </a:r>
          </a:p>
          <a:p>
            <a:pPr lvl="2"/>
            <a:r>
              <a:rPr lang="en-US" sz="2800" b="1" dirty="0"/>
              <a:t>We make </a:t>
            </a:r>
            <a:r>
              <a:rPr lang="en-US" sz="2800" b="1" dirty="0" err="1">
                <a:solidFill>
                  <a:schemeClr val="accent2"/>
                </a:solidFill>
              </a:rPr>
              <a:t>tesgüino</a:t>
            </a:r>
            <a:r>
              <a:rPr lang="en-US" sz="2800" b="1" dirty="0"/>
              <a:t> out of corn.</a:t>
            </a:r>
          </a:p>
        </p:txBody>
      </p:sp>
      <p:sp>
        <p:nvSpPr>
          <p:cNvPr id="8" name="TextBox 7">
            <a:extLst>
              <a:ext uri="{FF2B5EF4-FFF2-40B4-BE49-F238E27FC236}">
                <a16:creationId xmlns:a16="http://schemas.microsoft.com/office/drawing/2014/main" id="{7129B985-6582-2145-9499-C9B403435E46}"/>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
        <p:nvSpPr>
          <p:cNvPr id="6" name="Slide Number Placeholder 5">
            <a:extLst>
              <a:ext uri="{FF2B5EF4-FFF2-40B4-BE49-F238E27FC236}">
                <a16:creationId xmlns:a16="http://schemas.microsoft.com/office/drawing/2014/main" id="{AE5EA040-BA7F-6349-B829-3404571F255B}"/>
              </a:ext>
            </a:extLst>
          </p:cNvPr>
          <p:cNvSpPr>
            <a:spLocks noGrp="1"/>
          </p:cNvSpPr>
          <p:nvPr>
            <p:ph type="sldNum" sz="quarter" idx="12"/>
          </p:nvPr>
        </p:nvSpPr>
        <p:spPr/>
        <p:txBody>
          <a:bodyPr/>
          <a:lstStyle/>
          <a:p>
            <a:fld id="{A2EF37A0-74FC-AB4F-AE4C-D9BFC6719E9F}" type="slidenum">
              <a:rPr lang="en-US" smtClean="0"/>
              <a:t>58</a:t>
            </a:fld>
            <a:endParaRPr lang="en-US"/>
          </a:p>
        </p:txBody>
      </p:sp>
    </p:spTree>
    <p:extLst>
      <p:ext uri="{BB962C8B-B14F-4D97-AF65-F5344CB8AC3E}">
        <p14:creationId xmlns:p14="http://schemas.microsoft.com/office/powerpoint/2010/main" val="153324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1379">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3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kinds of vector models</a:t>
            </a:r>
          </a:p>
        </p:txBody>
      </p:sp>
      <p:sp>
        <p:nvSpPr>
          <p:cNvPr id="3" name="Content Placeholder 2"/>
          <p:cNvSpPr>
            <a:spLocks noGrp="1"/>
          </p:cNvSpPr>
          <p:nvPr>
            <p:ph idx="1"/>
          </p:nvPr>
        </p:nvSpPr>
        <p:spPr/>
        <p:txBody>
          <a:bodyPr/>
          <a:lstStyle/>
          <a:p>
            <a:r>
              <a:rPr lang="en-US" dirty="0"/>
              <a:t>Sparse vector representations</a:t>
            </a:r>
          </a:p>
          <a:p>
            <a:pPr lvl="1"/>
            <a:r>
              <a:rPr lang="en-US" dirty="0"/>
              <a:t>Mutual-information weighted word co-occurrence matrices</a:t>
            </a:r>
          </a:p>
          <a:p>
            <a:r>
              <a:rPr lang="en-US" dirty="0"/>
              <a:t>Dense vector representations:</a:t>
            </a:r>
          </a:p>
          <a:p>
            <a:pPr lvl="1"/>
            <a:r>
              <a:rPr lang="en-US" dirty="0"/>
              <a:t>Singular value decomposition (and Latent Semantic Analysis)</a:t>
            </a:r>
          </a:p>
          <a:p>
            <a:pPr lvl="1"/>
            <a:r>
              <a:rPr lang="en-US" dirty="0"/>
              <a:t>Neural-network-inspired models (skip-grams, CBOW)</a:t>
            </a:r>
          </a:p>
          <a:p>
            <a:pPr lvl="1"/>
            <a:r>
              <a:rPr lang="en-US" dirty="0"/>
              <a:t>Brown clusters</a:t>
            </a:r>
          </a:p>
          <a:p>
            <a:pPr lvl="2"/>
            <a:r>
              <a:rPr lang="en-US" dirty="0"/>
              <a:t>Won’t go into these much – basically, classify terms into “word classes” using a particular clustering method</a:t>
            </a:r>
          </a:p>
          <a:p>
            <a:pPr lvl="2"/>
            <a:r>
              <a:rPr lang="en-US" dirty="0"/>
              <a:t>Hard clustering due to Brown et al. 1992, embed words in some space and cluster.  Generally, better methods out there now …</a:t>
            </a:r>
          </a:p>
          <a:p>
            <a:pPr lvl="1"/>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59</a:t>
            </a:fld>
            <a:endParaRPr lang="en-US"/>
          </a:p>
        </p:txBody>
      </p:sp>
      <p:sp>
        <p:nvSpPr>
          <p:cNvPr id="8" name="TextBox 7">
            <a:extLst>
              <a:ext uri="{FF2B5EF4-FFF2-40B4-BE49-F238E27FC236}">
                <a16:creationId xmlns:a16="http://schemas.microsoft.com/office/drawing/2014/main" id="{3515137E-4383-F447-AC01-7BEA5DAD4B6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9585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t>Turing’s Imitation Game [1950]:</a:t>
            </a:r>
          </a:p>
          <a:p>
            <a:pPr marL="342900" indent="-342900">
              <a:buFont typeface="Arial" charset="0"/>
              <a:buChar char="•"/>
            </a:pPr>
            <a:r>
              <a:rPr lang="en-US" b="0" dirty="0"/>
              <a:t>Person A and Person B go into separate rooms</a:t>
            </a:r>
          </a:p>
          <a:p>
            <a:pPr marL="342900" indent="-342900">
              <a:buFont typeface="Arial" charset="0"/>
              <a:buChar char="•"/>
            </a:pPr>
            <a:r>
              <a:rPr lang="en-US" b="0" dirty="0"/>
              <a:t>Guests send questions in, read questions that come out </a:t>
            </a:r>
            <a:r>
              <a:rPr lang="mr-IN" b="0" dirty="0"/>
              <a:t>–</a:t>
            </a:r>
            <a:r>
              <a:rPr lang="en-US" b="0" dirty="0"/>
              <a:t> but they are not told who sent the answers</a:t>
            </a:r>
          </a:p>
          <a:p>
            <a:pPr marL="342900" indent="-342900">
              <a:buFont typeface="Arial" charset="0"/>
              <a:buChar char="•"/>
            </a:pPr>
            <a:r>
              <a:rPr lang="en-US" b="0" dirty="0"/>
              <a:t>Person A (B) wants to convince group that she is Person B (A)</a:t>
            </a:r>
          </a:p>
        </p:txBody>
      </p:sp>
      <p:sp>
        <p:nvSpPr>
          <p:cNvPr id="4" name="Slide Number Placeholder 3"/>
          <p:cNvSpPr>
            <a:spLocks noGrp="1"/>
          </p:cNvSpPr>
          <p:nvPr>
            <p:ph type="sldNum" sz="quarter" idx="12"/>
          </p:nvPr>
        </p:nvSpPr>
        <p:spPr/>
        <p:txBody>
          <a:bodyPr/>
          <a:lstStyle/>
          <a:p>
            <a:fld id="{A2EF37A0-74FC-AB4F-AE4C-D9BFC6719E9F}" type="slidenum">
              <a:rPr lang="en-US" smtClean="0"/>
              <a:pPr/>
              <a:t>6</a:t>
            </a:fld>
            <a:endParaRPr lang="en-US"/>
          </a:p>
        </p:txBody>
      </p:sp>
      <p:sp>
        <p:nvSpPr>
          <p:cNvPr id="9" name="Rounded Rectangle 8"/>
          <p:cNvSpPr/>
          <p:nvPr/>
        </p:nvSpPr>
        <p:spPr>
          <a:xfrm>
            <a:off x="457200" y="3921759"/>
            <a:ext cx="7853680" cy="2432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We now ask the question, "What will happen when a machine takes the part of [Person] A in this game?" Will the interrogator decide wrongly as often when the game is played like this as he does when the game is played between [two humans]? These questions replace our original, "Can machines think?"</a:t>
            </a:r>
          </a:p>
        </p:txBody>
      </p:sp>
    </p:spTree>
    <p:extLst>
      <p:ext uri="{BB962C8B-B14F-4D97-AF65-F5344CB8AC3E}">
        <p14:creationId xmlns:p14="http://schemas.microsoft.com/office/powerpoint/2010/main" val="53674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intuition</a:t>
            </a:r>
          </a:p>
        </p:txBody>
      </p:sp>
      <p:sp>
        <p:nvSpPr>
          <p:cNvPr id="3" name="Content Placeholder 2"/>
          <p:cNvSpPr>
            <a:spLocks noGrp="1"/>
          </p:cNvSpPr>
          <p:nvPr>
            <p:ph idx="1"/>
          </p:nvPr>
        </p:nvSpPr>
        <p:spPr/>
        <p:txBody>
          <a:bodyPr/>
          <a:lstStyle/>
          <a:p>
            <a:r>
              <a:rPr lang="en-US" dirty="0"/>
              <a:t>Model the meaning of a word by </a:t>
            </a:r>
            <a:r>
              <a:rPr lang="en-US" dirty="0">
                <a:solidFill>
                  <a:schemeClr val="tx2"/>
                </a:solidFill>
              </a:rPr>
              <a:t>embedding</a:t>
            </a:r>
            <a:r>
              <a:rPr lang="en-US" dirty="0"/>
              <a:t> in a vector space.</a:t>
            </a:r>
          </a:p>
          <a:p>
            <a:r>
              <a:rPr lang="en-US" dirty="0"/>
              <a:t>The meaning of a word is a vector of numbers</a:t>
            </a:r>
          </a:p>
          <a:p>
            <a:pPr lvl="1"/>
            <a:r>
              <a:rPr lang="en-US" dirty="0"/>
              <a:t>Vector models are also called “</a:t>
            </a:r>
            <a:r>
              <a:rPr lang="en-US" dirty="0" err="1"/>
              <a:t>embeddings</a:t>
            </a:r>
            <a:r>
              <a:rPr lang="en-US" dirty="0"/>
              <a:t>”.</a:t>
            </a:r>
          </a:p>
          <a:p>
            <a:r>
              <a:rPr lang="en-US" dirty="0"/>
              <a:t>Contrast: word meaning is represented in many computational linguistic applications by a vocabulary index (“word number 545”)</a:t>
            </a:r>
          </a:p>
        </p:txBody>
      </p:sp>
      <p:sp>
        <p:nvSpPr>
          <p:cNvPr id="4" name="Slide Number Placeholder 3"/>
          <p:cNvSpPr>
            <a:spLocks noGrp="1"/>
          </p:cNvSpPr>
          <p:nvPr>
            <p:ph type="sldNum" sz="quarter" idx="12"/>
          </p:nvPr>
        </p:nvSpPr>
        <p:spPr/>
        <p:txBody>
          <a:bodyPr/>
          <a:lstStyle/>
          <a:p>
            <a:fld id="{10F35DC5-7E65-8247-99AB-4E984F8A921E}" type="slidenum">
              <a:rPr lang="en-US" smtClean="0"/>
              <a:pPr/>
              <a:t>60</a:t>
            </a:fld>
            <a:endParaRPr lang="en-US"/>
          </a:p>
        </p:txBody>
      </p:sp>
      <p:sp>
        <p:nvSpPr>
          <p:cNvPr id="8" name="TextBox 7">
            <a:extLst>
              <a:ext uri="{FF2B5EF4-FFF2-40B4-BE49-F238E27FC236}">
                <a16:creationId xmlns:a16="http://schemas.microsoft.com/office/drawing/2014/main" id="{48401AE8-ADC7-C540-9442-1048E2711251}"/>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9561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nvGraphicFramePr>
        <p:xfrm>
          <a:off x="76201" y="3360738"/>
          <a:ext cx="6662737" cy="1744663"/>
        </p:xfrm>
        <a:graphic>
          <a:graphicData uri="http://schemas.openxmlformats.org/presentationml/2006/ole">
            <mc:AlternateContent xmlns:mc="http://schemas.openxmlformats.org/markup-compatibility/2006">
              <mc:Choice xmlns:v="urn:schemas-microsoft-com:vml" Requires="v">
                <p:oleObj spid="_x0000_s27652"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76201" y="3360738"/>
                        <a:ext cx="6662737" cy="1744663"/>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Each cell: count of term t in a document d:  </a:t>
            </a:r>
            <a:r>
              <a:rPr lang="en-US" dirty="0" err="1"/>
              <a:t>tf</a:t>
            </a:r>
            <a:r>
              <a:rPr lang="en-US" baseline="-25000" dirty="0" err="1"/>
              <a:t>t,d</a:t>
            </a:r>
            <a:r>
              <a:rPr lang="en-US" dirty="0"/>
              <a:t>: </a:t>
            </a:r>
          </a:p>
          <a:p>
            <a:pPr lvl="1"/>
            <a:r>
              <a:rPr lang="en-US" dirty="0"/>
              <a:t>Each document is a count vector in </a:t>
            </a:r>
            <a:r>
              <a:rPr lang="en-US" dirty="0" err="1"/>
              <a:t>ℕ</a:t>
            </a:r>
            <a:r>
              <a:rPr lang="en-US" baseline="30000" dirty="0" err="1"/>
              <a:t>v</a:t>
            </a:r>
            <a:r>
              <a:rPr lang="en-US" dirty="0"/>
              <a:t>: a column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61</a:t>
            </a:fld>
            <a:endParaRPr lang="en-US"/>
          </a:p>
        </p:txBody>
      </p:sp>
      <p:sp>
        <p:nvSpPr>
          <p:cNvPr id="6" name="Rectangle 4"/>
          <p:cNvSpPr>
            <a:spLocks noChangeArrowheads="1"/>
          </p:cNvSpPr>
          <p:nvPr/>
        </p:nvSpPr>
        <p:spPr bwMode="auto">
          <a:xfrm>
            <a:off x="2023534" y="3657600"/>
            <a:ext cx="440826" cy="1524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3268132" y="2218266"/>
            <a:ext cx="1473200" cy="355336"/>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11" name="TextBox 10">
            <a:extLst>
              <a:ext uri="{FF2B5EF4-FFF2-40B4-BE49-F238E27FC236}">
                <a16:creationId xmlns:a16="http://schemas.microsoft.com/office/drawing/2014/main" id="{F5297729-766D-A94E-A0B6-A00319322088}"/>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12299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Term-document matrix</a:t>
            </a:r>
          </a:p>
        </p:txBody>
      </p:sp>
      <p:sp>
        <p:nvSpPr>
          <p:cNvPr id="3" name="Content Placeholder 2"/>
          <p:cNvSpPr>
            <a:spLocks noGrp="1"/>
          </p:cNvSpPr>
          <p:nvPr>
            <p:ph idx="1"/>
          </p:nvPr>
        </p:nvSpPr>
        <p:spPr/>
        <p:txBody>
          <a:bodyPr/>
          <a:lstStyle/>
          <a:p>
            <a:r>
              <a:rPr lang="en-US" dirty="0"/>
              <a:t>Two documents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62</a:t>
            </a:fld>
            <a:endParaRPr lang="en-US"/>
          </a:p>
        </p:txBody>
      </p:sp>
      <p:sp>
        <p:nvSpPr>
          <p:cNvPr id="6" name="Rectangle 4"/>
          <p:cNvSpPr>
            <a:spLocks noChangeArrowheads="1"/>
          </p:cNvSpPr>
          <p:nvPr/>
        </p:nvSpPr>
        <p:spPr bwMode="auto">
          <a:xfrm>
            <a:off x="5257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8" name="Rectangle 4"/>
          <p:cNvSpPr>
            <a:spLocks noChangeArrowheads="1"/>
          </p:cNvSpPr>
          <p:nvPr/>
        </p:nvSpPr>
        <p:spPr bwMode="auto">
          <a:xfrm>
            <a:off x="6400800" y="3276600"/>
            <a:ext cx="440826" cy="14478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9" name="Object 8"/>
          <p:cNvGraphicFramePr>
            <a:graphicFrameLocks noChangeAspect="1"/>
          </p:cNvGraphicFramePr>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28676" name="Worksheet" r:id="rId3" imgW="6121400" imgH="1600200" progId="Excel.Sheet.12">
                  <p:embed/>
                </p:oleObj>
              </mc:Choice>
              <mc:Fallback>
                <p:oleObj name="Worksheet" r:id="rId3" imgW="6121400" imgH="1600200" progId="Excel.Sheet.12">
                  <p:embed/>
                  <p:pic>
                    <p:nvPicPr>
                      <p:cNvPr id="9" name="Object 8"/>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6E06C681-9C29-F044-9B14-1ECF8713380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40266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words in a term-document matrix</a:t>
            </a:r>
          </a:p>
        </p:txBody>
      </p:sp>
      <p:sp>
        <p:nvSpPr>
          <p:cNvPr id="3" name="Content Placeholder 2"/>
          <p:cNvSpPr>
            <a:spLocks noGrp="1"/>
          </p:cNvSpPr>
          <p:nvPr>
            <p:ph idx="1"/>
          </p:nvPr>
        </p:nvSpPr>
        <p:spPr/>
        <p:txBody>
          <a:bodyPr/>
          <a:lstStyle/>
          <a:p>
            <a:r>
              <a:rPr lang="en-US" dirty="0"/>
              <a:t>Each word is a count vector in ℕ</a:t>
            </a:r>
            <a:r>
              <a:rPr lang="en-US" baseline="30000" dirty="0"/>
              <a:t>D</a:t>
            </a:r>
            <a:r>
              <a:rPr lang="en-US" dirty="0"/>
              <a:t>: a row below </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63</a:t>
            </a:fld>
            <a:endParaRPr lang="en-US"/>
          </a:p>
        </p:txBody>
      </p:sp>
      <p:sp>
        <p:nvSpPr>
          <p:cNvPr id="6" name="Rectangle 4"/>
          <p:cNvSpPr>
            <a:spLocks noChangeArrowheads="1"/>
          </p:cNvSpPr>
          <p:nvPr/>
        </p:nvSpPr>
        <p:spPr bwMode="auto">
          <a:xfrm rot="16200000">
            <a:off x="4233193" y="1634207"/>
            <a:ext cx="296614" cy="49530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sp>
        <p:nvSpPr>
          <p:cNvPr id="7" name="Rectangle 5"/>
          <p:cNvSpPr>
            <a:spLocks noChangeArrowheads="1"/>
          </p:cNvSpPr>
          <p:nvPr/>
        </p:nvSpPr>
        <p:spPr bwMode="auto">
          <a:xfrm>
            <a:off x="2359308" y="1758176"/>
            <a:ext cx="1610527" cy="397905"/>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graphicFrame>
        <p:nvGraphicFramePr>
          <p:cNvPr id="8" name="Object 7"/>
          <p:cNvGraphicFramePr>
            <a:graphicFrameLocks noChangeAspect="1"/>
          </p:cNvGraphicFramePr>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29700" name="Worksheet" r:id="rId3" imgW="6121400" imgH="1600200" progId="Excel.Sheet.12">
                  <p:embed/>
                </p:oleObj>
              </mc:Choice>
              <mc:Fallback>
                <p:oleObj name="Worksheet" r:id="rId3" imgW="6121400" imgH="1600200" progId="Excel.Sheet.12">
                  <p:embed/>
                  <p:pic>
                    <p:nvPicPr>
                      <p:cNvPr id="8" name="Object 7"/>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52AFAD8-C2D3-1946-896E-6D8CE89573A5}"/>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49408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words in a term-document matrix</a:t>
            </a:r>
          </a:p>
        </p:txBody>
      </p:sp>
      <p:sp>
        <p:nvSpPr>
          <p:cNvPr id="3" name="Content Placeholder 2"/>
          <p:cNvSpPr>
            <a:spLocks noGrp="1"/>
          </p:cNvSpPr>
          <p:nvPr>
            <p:ph idx="1"/>
          </p:nvPr>
        </p:nvSpPr>
        <p:spPr/>
        <p:txBody>
          <a:bodyPr/>
          <a:lstStyle/>
          <a:p>
            <a:r>
              <a:rPr lang="en-US" dirty="0"/>
              <a:t>Two words are similar if their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64</a:t>
            </a:fld>
            <a:endParaRPr lang="en-US"/>
          </a:p>
        </p:txBody>
      </p:sp>
      <p:graphicFrame>
        <p:nvGraphicFramePr>
          <p:cNvPr id="5" name="Object 4"/>
          <p:cNvGraphicFramePr>
            <a:graphicFrameLocks noChangeAspect="1"/>
          </p:cNvGraphicFramePr>
          <p:nvPr/>
        </p:nvGraphicFramePr>
        <p:xfrm>
          <a:off x="152401" y="2895601"/>
          <a:ext cx="6662737" cy="1744663"/>
        </p:xfrm>
        <a:graphic>
          <a:graphicData uri="http://schemas.openxmlformats.org/presentationml/2006/ole">
            <mc:AlternateContent xmlns:mc="http://schemas.openxmlformats.org/markup-compatibility/2006">
              <mc:Choice xmlns:v="urn:schemas-microsoft-com:vml" Requires="v">
                <p:oleObj spid="_x0000_s30724" name="Worksheet" r:id="rId3" imgW="6121400" imgH="1600200" progId="Excel.Sheet.12">
                  <p:embed/>
                </p:oleObj>
              </mc:Choice>
              <mc:Fallback>
                <p:oleObj name="Worksheet" r:id="rId3" imgW="6121400" imgH="1600200" progId="Excel.Sheet.12">
                  <p:embed/>
                  <p:pic>
                    <p:nvPicPr>
                      <p:cNvPr id="5" name="Object 4"/>
                      <p:cNvPicPr/>
                      <p:nvPr/>
                    </p:nvPicPr>
                    <p:blipFill>
                      <a:blip r:embed="rId4"/>
                      <a:stretch>
                        <a:fillRect/>
                      </a:stretch>
                    </p:blipFill>
                    <p:spPr>
                      <a:xfrm>
                        <a:off x="152401" y="2895601"/>
                        <a:ext cx="6662737" cy="1744663"/>
                      </a:xfrm>
                      <a:prstGeom prst="rect">
                        <a:avLst/>
                      </a:prstGeom>
                    </p:spPr>
                  </p:pic>
                </p:oleObj>
              </mc:Fallback>
            </mc:AlternateContent>
          </a:graphicData>
        </a:graphic>
      </p:graphicFrame>
      <p:sp>
        <p:nvSpPr>
          <p:cNvPr id="8" name="Rectangle 4"/>
          <p:cNvSpPr>
            <a:spLocks noChangeArrowheads="1"/>
          </p:cNvSpPr>
          <p:nvPr/>
        </p:nvSpPr>
        <p:spPr bwMode="auto">
          <a:xfrm rot="16200000">
            <a:off x="4354639" y="2045639"/>
            <a:ext cx="304800"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4343401" y="1676399"/>
            <a:ext cx="304798" cy="4876800"/>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11" name="TextBox 10">
            <a:extLst>
              <a:ext uri="{FF2B5EF4-FFF2-40B4-BE49-F238E27FC236}">
                <a16:creationId xmlns:a16="http://schemas.microsoft.com/office/drawing/2014/main" id="{8E27D6FA-56C0-2545-ADC3-FE2A70780A9E}"/>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60239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0179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6618159" y="3505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3417759" y="4114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5932359" y="4114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2" name="Title 1"/>
          <p:cNvSpPr>
            <a:spLocks noGrp="1"/>
          </p:cNvSpPr>
          <p:nvPr>
            <p:ph type="title"/>
          </p:nvPr>
        </p:nvSpPr>
        <p:spPr/>
        <p:txBody>
          <a:bodyPr>
            <a:normAutofit fontScale="90000"/>
          </a:bodyPr>
          <a:lstStyle/>
          <a:p>
            <a:r>
              <a:rPr lang="en-US" dirty="0"/>
              <a:t>Term-context matrix for word similarity</a:t>
            </a:r>
          </a:p>
        </p:txBody>
      </p:sp>
      <p:sp>
        <p:nvSpPr>
          <p:cNvPr id="3" name="Content Placeholder 2"/>
          <p:cNvSpPr>
            <a:spLocks noGrp="1"/>
          </p:cNvSpPr>
          <p:nvPr>
            <p:ph idx="1"/>
          </p:nvPr>
        </p:nvSpPr>
        <p:spPr/>
        <p:txBody>
          <a:bodyPr/>
          <a:lstStyle/>
          <a:p>
            <a:r>
              <a:rPr lang="en-US" dirty="0"/>
              <a:t>Two words are similar in meaning if their context vectors are similar</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65</a:t>
            </a:fld>
            <a:endParaRPr lang="en-US"/>
          </a:p>
        </p:txBody>
      </p:sp>
      <p:sp>
        <p:nvSpPr>
          <p:cNvPr id="8" name="Rectangle 4"/>
          <p:cNvSpPr>
            <a:spLocks noChangeArrowheads="1"/>
          </p:cNvSpPr>
          <p:nvPr/>
        </p:nvSpPr>
        <p:spPr bwMode="auto">
          <a:xfrm rot="16200000">
            <a:off x="5124449" y="1009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113211" y="704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nvGraphicFramePr>
        <p:xfrm>
          <a:off x="64959" y="3124200"/>
          <a:ext cx="7987884" cy="4800600"/>
        </p:xfrm>
        <a:graphic>
          <a:graphicData uri="http://schemas.openxmlformats.org/presentationml/2006/ole">
            <mc:AlternateContent xmlns:mc="http://schemas.openxmlformats.org/markup-compatibility/2006">
              <mc:Choice xmlns:v="urn:schemas-microsoft-com:vml" Requires="v">
                <p:oleObj spid="_x0000_s31748" name="Worksheet" r:id="rId3" imgW="7734300" imgH="4648200" progId="Excel.Sheet.12">
                  <p:embed/>
                </p:oleObj>
              </mc:Choice>
              <mc:Fallback>
                <p:oleObj name="Worksheet" r:id="rId3" imgW="7734300" imgH="4648200" progId="Excel.Sheet.12">
                  <p:embed/>
                  <p:pic>
                    <p:nvPicPr>
                      <p:cNvPr id="7" name="Object 6"/>
                      <p:cNvPicPr/>
                      <p:nvPr/>
                    </p:nvPicPr>
                    <p:blipFill>
                      <a:blip r:embed="rId4"/>
                      <a:stretch>
                        <a:fillRect/>
                      </a:stretch>
                    </p:blipFill>
                    <p:spPr>
                      <a:xfrm>
                        <a:off x="64959" y="3124200"/>
                        <a:ext cx="7987884" cy="48006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DF39B78-7B3D-A047-84FB-F14453854A13}"/>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54657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word-word or word-context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Instead of entire documents, use smaller contexts</a:t>
                </a:r>
              </a:p>
              <a:p>
                <a:pPr lvl="1"/>
                <a:r>
                  <a:rPr lang="en-US" dirty="0"/>
                  <a:t>Paragraph</a:t>
                </a:r>
              </a:p>
              <a:p>
                <a:pPr lvl="1"/>
                <a:r>
                  <a:rPr lang="en-US" dirty="0"/>
                  <a:t>Window of </a:t>
                </a:r>
                <a14:m>
                  <m:oMath xmlns:m="http://schemas.openxmlformats.org/officeDocument/2006/math">
                    <m:r>
                      <a:rPr lang="en-US">
                        <a:latin typeface="Cambria Math" panose="02040503050406030204" pitchFamily="18" charset="0"/>
                      </a:rPr>
                      <m:t>±</m:t>
                    </m:r>
                  </m:oMath>
                </a14:m>
                <a:r>
                  <a:rPr lang="en-US" dirty="0"/>
                  <a:t> 4 words</a:t>
                </a:r>
              </a:p>
              <a:p>
                <a:r>
                  <a:rPr lang="en-US" dirty="0"/>
                  <a:t>A word is now </a:t>
                </a:r>
                <a:r>
                  <a:rPr lang="en-US" dirty="0">
                    <a:solidFill>
                      <a:schemeClr val="tx2"/>
                    </a:solidFill>
                  </a:rPr>
                  <a:t>defined</a:t>
                </a:r>
                <a:r>
                  <a:rPr lang="en-US" dirty="0"/>
                  <a:t> by a vector over counts of context words</a:t>
                </a:r>
              </a:p>
              <a:p>
                <a:pPr marL="342900" indent="-342900">
                  <a:buFont typeface="Arial" panose="020B0604020202020204" pitchFamily="34" charset="0"/>
                  <a:buChar char="•"/>
                </a:pPr>
                <a:r>
                  <a:rPr lang="en-US" dirty="0"/>
                  <a:t>Instead of each vector being of length </a:t>
                </a:r>
                <a:r>
                  <a:rPr lang="en-US" i="1" dirty="0"/>
                  <a:t>D</a:t>
                </a:r>
              </a:p>
              <a:p>
                <a:pPr marL="342900" indent="-342900">
                  <a:buFont typeface="Arial" panose="020B0604020202020204" pitchFamily="34" charset="0"/>
                  <a:buChar char="•"/>
                </a:pPr>
                <a:r>
                  <a:rPr lang="en-US" dirty="0"/>
                  <a:t>Each vector is now of length |</a:t>
                </a:r>
                <a:r>
                  <a:rPr lang="en-US" i="1" dirty="0"/>
                  <a:t>V</a:t>
                </a:r>
                <a:r>
                  <a:rPr lang="en-US" dirty="0"/>
                  <a:t>|</a:t>
                </a:r>
              </a:p>
              <a:p>
                <a:r>
                  <a:rPr lang="en-US" dirty="0"/>
                  <a:t>The word-word matrix is |</a:t>
                </a:r>
                <a:r>
                  <a:rPr lang="en-US" i="1" dirty="0" err="1"/>
                  <a:t>V</a:t>
                </a:r>
                <a:r>
                  <a:rPr lang="en-US" dirty="0" err="1"/>
                  <a:t>|x|</a:t>
                </a:r>
                <a:r>
                  <a:rPr lang="en-US" i="1" dirty="0" err="1"/>
                  <a:t>V</a:t>
                </a:r>
                <a:r>
                  <a:rPr lang="en-US" dirty="0"/>
                  <a:t>|, not </a:t>
                </a:r>
                <a:r>
                  <a:rPr lang="en-US" i="1" dirty="0" err="1"/>
                  <a:t>D</a:t>
                </a:r>
                <a:r>
                  <a:rPr lang="en-US" dirty="0" err="1"/>
                  <a:t>x</a:t>
                </a:r>
                <a:r>
                  <a:rPr lang="en-US" i="1" dirty="0" err="1"/>
                  <a:t>D</a:t>
                </a:r>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66</a:t>
            </a:fld>
            <a:endParaRPr lang="en-US"/>
          </a:p>
        </p:txBody>
      </p:sp>
      <p:sp>
        <p:nvSpPr>
          <p:cNvPr id="8" name="TextBox 7">
            <a:extLst>
              <a:ext uri="{FF2B5EF4-FFF2-40B4-BE49-F238E27FC236}">
                <a16:creationId xmlns:a16="http://schemas.microsoft.com/office/drawing/2014/main" id="{ED068D25-0903-954F-A046-A30BE1592E64}"/>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42391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5513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1" name="Rectangle 10"/>
          <p:cNvSpPr/>
          <p:nvPr/>
        </p:nvSpPr>
        <p:spPr bwMode="auto">
          <a:xfrm>
            <a:off x="7151559" y="3886200"/>
            <a:ext cx="609600" cy="609600"/>
          </a:xfrm>
          <a:prstGeom prst="rect">
            <a:avLst/>
          </a:prstGeom>
          <a:solidFill>
            <a:schemeClr val="tx2">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2" name="Rectangle 11"/>
          <p:cNvSpPr/>
          <p:nvPr/>
        </p:nvSpPr>
        <p:spPr bwMode="auto">
          <a:xfrm>
            <a:off x="3951159" y="4495800"/>
            <a:ext cx="1371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p:sp>
        <p:nvSpPr>
          <p:cNvPr id="13" name="Rectangle 12"/>
          <p:cNvSpPr/>
          <p:nvPr/>
        </p:nvSpPr>
        <p:spPr bwMode="auto">
          <a:xfrm>
            <a:off x="6465759" y="4495800"/>
            <a:ext cx="609600" cy="609600"/>
          </a:xfrm>
          <a:prstGeom prst="rect">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400">
              <a:latin typeface="Lucida Sans" pitchFamily="-65" charset="0"/>
            </a:endParaRPr>
          </a:p>
        </p:txBody>
      </p:sp>
      <mc:AlternateContent xmlns:mc="http://schemas.openxmlformats.org/markup-compatibility/2006" xmlns:a14="http://schemas.microsoft.com/office/drawing/2010/main">
        <mc:Choice Requires="a14">
          <p:sp>
            <p:nvSpPr>
              <p:cNvPr id="2" name="Title 1"/>
              <p:cNvSpPr>
                <a:spLocks noGrp="1"/>
              </p:cNvSpPr>
              <p:nvPr>
                <p:ph type="title"/>
              </p:nvPr>
            </p:nvSpPr>
            <p:spPr>
              <a:xfrm>
                <a:off x="457199" y="152718"/>
                <a:ext cx="7755467" cy="1371600"/>
              </a:xfrm>
            </p:spPr>
            <p:txBody>
              <a:bodyPr>
                <a:normAutofit fontScale="90000"/>
              </a:bodyPr>
              <a:lstStyle/>
              <a:p>
                <a:r>
                  <a:rPr lang="en-US" dirty="0"/>
                  <a:t>Word-Word matrix</a:t>
                </a:r>
                <a:br>
                  <a:rPr lang="en-US" dirty="0"/>
                </a:br>
                <a:r>
                  <a:rPr lang="en-US" dirty="0"/>
                  <a:t>Sample contexts </a:t>
                </a:r>
                <a14:m>
                  <m:oMath xmlns:m="http://schemas.openxmlformats.org/officeDocument/2006/math">
                    <m:r>
                      <a:rPr lang="en-US">
                        <a:latin typeface="Cambria Math" panose="02040503050406030204" pitchFamily="18" charset="0"/>
                      </a:rPr>
                      <m:t>±</m:t>
                    </m:r>
                  </m:oMath>
                </a14:m>
                <a:r>
                  <a:rPr lang="en-US" dirty="0"/>
                  <a:t> 7 words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199" y="152718"/>
                <a:ext cx="7755467" cy="1371600"/>
              </a:xfrm>
              <a:blipFill>
                <a:blip r:embed="rId3"/>
                <a:stretch>
                  <a:fillRect l="-1964" b="-1296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67</a:t>
            </a:fld>
            <a:endParaRPr lang="en-US"/>
          </a:p>
        </p:txBody>
      </p:sp>
      <p:sp>
        <p:nvSpPr>
          <p:cNvPr id="8" name="Rectangle 4"/>
          <p:cNvSpPr>
            <a:spLocks noChangeArrowheads="1"/>
          </p:cNvSpPr>
          <p:nvPr/>
        </p:nvSpPr>
        <p:spPr bwMode="auto">
          <a:xfrm rot="16200000">
            <a:off x="5657849" y="1390650"/>
            <a:ext cx="304800"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sp>
        <p:nvSpPr>
          <p:cNvPr id="9" name="Rectangle 4"/>
          <p:cNvSpPr>
            <a:spLocks noChangeArrowheads="1"/>
          </p:cNvSpPr>
          <p:nvPr/>
        </p:nvSpPr>
        <p:spPr bwMode="auto">
          <a:xfrm rot="16200000">
            <a:off x="5646611" y="1085850"/>
            <a:ext cx="304798" cy="5905502"/>
          </a:xfrm>
          <a:prstGeom prst="rect">
            <a:avLst/>
          </a:prstGeom>
          <a:noFill/>
          <a:ln w="9525">
            <a:solidFill>
              <a:srgbClr val="FF0000"/>
            </a:solidFill>
            <a:miter lim="800000"/>
            <a:headEnd/>
            <a:tailEnd/>
          </a:ln>
        </p:spPr>
        <p:txBody>
          <a:bodyPr wrap="none" anchor="ctr">
            <a:prstTxWarp prst="textNoShape">
              <a:avLst/>
            </a:prstTxWarp>
          </a:bodyPr>
          <a:lstStyle/>
          <a:p>
            <a:endParaRPr lang="en-US" dirty="0"/>
          </a:p>
        </p:txBody>
      </p:sp>
      <p:graphicFrame>
        <p:nvGraphicFramePr>
          <p:cNvPr id="7" name="Object 6"/>
          <p:cNvGraphicFramePr>
            <a:graphicFrameLocks noChangeAspect="1"/>
          </p:cNvGraphicFramePr>
          <p:nvPr/>
        </p:nvGraphicFramePr>
        <p:xfrm>
          <a:off x="598488" y="3505200"/>
          <a:ext cx="7988300" cy="4800600"/>
        </p:xfrm>
        <a:graphic>
          <a:graphicData uri="http://schemas.openxmlformats.org/presentationml/2006/ole">
            <mc:AlternateContent xmlns:mc="http://schemas.openxmlformats.org/markup-compatibility/2006">
              <mc:Choice xmlns:v="urn:schemas-microsoft-com:vml" Requires="v">
                <p:oleObj spid="_x0000_s32772" name="Worksheet" r:id="rId4" imgW="7734300" imgH="4648200" progId="Excel.Sheet.12">
                  <p:embed/>
                </p:oleObj>
              </mc:Choice>
              <mc:Fallback>
                <p:oleObj name="Worksheet" r:id="rId4" imgW="7734300" imgH="4648200" progId="Excel.Sheet.12">
                  <p:embed/>
                  <p:pic>
                    <p:nvPicPr>
                      <p:cNvPr id="7" name="Object 6"/>
                      <p:cNvPicPr/>
                      <p:nvPr/>
                    </p:nvPicPr>
                    <p:blipFill>
                      <a:blip r:embed="rId5"/>
                      <a:stretch>
                        <a:fillRect/>
                      </a:stretch>
                    </p:blipFill>
                    <p:spPr>
                      <a:xfrm>
                        <a:off x="598488" y="3505200"/>
                        <a:ext cx="7988300" cy="4800600"/>
                      </a:xfrm>
                      <a:prstGeom prst="rect">
                        <a:avLst/>
                      </a:prstGeom>
                    </p:spPr>
                  </p:pic>
                </p:oleObj>
              </mc:Fallback>
            </mc:AlternateContent>
          </a:graphicData>
        </a:graphic>
      </p:graphicFrame>
      <p:pic>
        <p:nvPicPr>
          <p:cNvPr id="14"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a:off x="304800" y="2257426"/>
            <a:ext cx="8510954" cy="942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47236" y="5181600"/>
            <a:ext cx="415498" cy="369332"/>
          </a:xfrm>
          <a:prstGeom prst="rect">
            <a:avLst/>
          </a:prstGeom>
          <a:noFill/>
        </p:spPr>
        <p:txBody>
          <a:bodyPr wrap="none" rtlCol="0">
            <a:spAutoFit/>
          </a:bodyPr>
          <a:lstStyle/>
          <a:p>
            <a:r>
              <a:rPr lang="en-US" dirty="0">
                <a:solidFill>
                  <a:srgbClr val="FF0000"/>
                </a:solidFill>
              </a:rPr>
              <a:t>…</a:t>
            </a:r>
          </a:p>
        </p:txBody>
      </p:sp>
      <p:sp>
        <p:nvSpPr>
          <p:cNvPr id="15" name="TextBox 14"/>
          <p:cNvSpPr txBox="1"/>
          <p:nvPr/>
        </p:nvSpPr>
        <p:spPr>
          <a:xfrm>
            <a:off x="2819400" y="5237202"/>
            <a:ext cx="415498" cy="369332"/>
          </a:xfrm>
          <a:prstGeom prst="rect">
            <a:avLst/>
          </a:prstGeom>
          <a:noFill/>
        </p:spPr>
        <p:txBody>
          <a:bodyPr wrap="none" rtlCol="0">
            <a:spAutoFit/>
          </a:bodyPr>
          <a:lstStyle/>
          <a:p>
            <a:r>
              <a:rPr lang="en-US" dirty="0">
                <a:solidFill>
                  <a:srgbClr val="FF0000"/>
                </a:solidFill>
              </a:rPr>
              <a:t>…</a:t>
            </a:r>
          </a:p>
        </p:txBody>
      </p:sp>
      <p:sp>
        <p:nvSpPr>
          <p:cNvPr id="17" name="TextBox 16">
            <a:extLst>
              <a:ext uri="{FF2B5EF4-FFF2-40B4-BE49-F238E27FC236}">
                <a16:creationId xmlns:a16="http://schemas.microsoft.com/office/drawing/2014/main" id="{04A69EC4-5E33-A74B-A2E1-520872F80F21}"/>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49103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8" grpId="1"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Word-word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We showed only 4x6, but the real matrix is 50,000 x 50,000</a:t>
                </a:r>
              </a:p>
              <a:p>
                <a:pPr lvl="1"/>
                <a:r>
                  <a:rPr lang="en-US" dirty="0"/>
                  <a:t>So it’s very </a:t>
                </a:r>
                <a:r>
                  <a:rPr lang="en-US" dirty="0">
                    <a:solidFill>
                      <a:schemeClr val="tx2"/>
                    </a:solidFill>
                  </a:rPr>
                  <a:t>sparse</a:t>
                </a:r>
              </a:p>
              <a:p>
                <a:pPr lvl="2"/>
                <a:r>
                  <a:rPr lang="en-US" dirty="0"/>
                  <a:t>Most values are 0.</a:t>
                </a:r>
              </a:p>
              <a:p>
                <a:pPr lvl="1"/>
                <a:r>
                  <a:rPr lang="en-US" dirty="0"/>
                  <a:t>That’s OK, since there are lots of efficient algorithms for sparse matrices.</a:t>
                </a:r>
              </a:p>
              <a:p>
                <a:r>
                  <a:rPr lang="en-US" dirty="0"/>
                  <a:t>The size of windows depends on your goals</a:t>
                </a:r>
              </a:p>
              <a:p>
                <a:pPr lvl="1"/>
                <a:r>
                  <a:rPr lang="en-US" dirty="0"/>
                  <a:t>The shorter the windows , the more </a:t>
                </a:r>
                <a:r>
                  <a:rPr lang="en-US" dirty="0">
                    <a:solidFill>
                      <a:schemeClr val="tx2"/>
                    </a:solidFill>
                  </a:rPr>
                  <a:t>syntactic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1-3 very </a:t>
                </a:r>
                <a:r>
                  <a:rPr lang="en-US" dirty="0" err="1"/>
                  <a:t>syntacticy</a:t>
                </a:r>
                <a:endParaRPr lang="en-US" dirty="0"/>
              </a:p>
              <a:p>
                <a:pPr lvl="1"/>
                <a:r>
                  <a:rPr lang="en-US" dirty="0"/>
                  <a:t>The longer the windows, the more </a:t>
                </a:r>
                <a:r>
                  <a:rPr lang="en-US" dirty="0">
                    <a:solidFill>
                      <a:schemeClr val="tx2"/>
                    </a:solidFill>
                  </a:rPr>
                  <a:t>semantic</a:t>
                </a:r>
                <a:r>
                  <a:rPr lang="en-US" dirty="0"/>
                  <a:t> the representation</a:t>
                </a:r>
              </a:p>
              <a:p>
                <a:pPr lvl="2"/>
                <a14:m>
                  <m:oMath xmlns:m="http://schemas.openxmlformats.org/officeDocument/2006/math">
                    <m:r>
                      <a:rPr lang="en-US">
                        <a:latin typeface="Cambria Math" panose="02040503050406030204" pitchFamily="18" charset="0"/>
                      </a:rPr>
                      <m:t>±</m:t>
                    </m:r>
                  </m:oMath>
                </a14:m>
                <a:r>
                  <a:rPr lang="en-US" dirty="0"/>
                  <a:t> 4-10 more </a:t>
                </a:r>
                <a:r>
                  <a:rPr lang="en-US" dirty="0" err="1"/>
                  <a:t>semanticy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33" t="-5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10F35DC5-7E65-8247-99AB-4E984F8A921E}" type="slidenum">
              <a:rPr lang="en-US" smtClean="0"/>
              <a:pPr/>
              <a:t>68</a:t>
            </a:fld>
            <a:endParaRPr lang="en-US"/>
          </a:p>
        </p:txBody>
      </p:sp>
      <p:sp>
        <p:nvSpPr>
          <p:cNvPr id="12" name="TextBox 11">
            <a:extLst>
              <a:ext uri="{FF2B5EF4-FFF2-40B4-BE49-F238E27FC236}">
                <a16:creationId xmlns:a16="http://schemas.microsoft.com/office/drawing/2014/main" id="{2ECC5085-E742-FB47-A047-624E696EAB3C}"/>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27616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similarity</a:t>
            </a:r>
          </a:p>
        </p:txBody>
      </p:sp>
      <p:sp>
        <p:nvSpPr>
          <p:cNvPr id="3" name="Content Placeholder 2"/>
          <p:cNvSpPr>
            <a:spLocks noGrp="1"/>
          </p:cNvSpPr>
          <p:nvPr>
            <p:ph idx="1"/>
          </p:nvPr>
        </p:nvSpPr>
        <p:spPr/>
        <p:txBody>
          <a:bodyPr/>
          <a:lstStyle/>
          <a:p>
            <a:r>
              <a:rPr lang="en-US" dirty="0"/>
              <a:t>Given 2 target words v and w</a:t>
            </a:r>
          </a:p>
          <a:p>
            <a:pPr marL="342900" indent="-342900">
              <a:buFont typeface="Arial" panose="020B0604020202020204" pitchFamily="34" charset="0"/>
              <a:buChar char="•"/>
            </a:pPr>
            <a:r>
              <a:rPr lang="en-US" dirty="0"/>
              <a:t>Need a way to measure their similarity.</a:t>
            </a:r>
          </a:p>
          <a:p>
            <a:r>
              <a:rPr lang="en-US" dirty="0"/>
              <a:t>Most measure of vectors similarity are based on the:</a:t>
            </a:r>
          </a:p>
          <a:p>
            <a:pPr marL="342900" indent="-342900">
              <a:buFont typeface="Arial" panose="020B0604020202020204" pitchFamily="34" charset="0"/>
              <a:buChar char="•"/>
            </a:pPr>
            <a:r>
              <a:rPr lang="en-US" dirty="0"/>
              <a:t>Dot product or inner product from linear algebra</a:t>
            </a:r>
          </a:p>
          <a:p>
            <a:endParaRPr lang="en-US" dirty="0"/>
          </a:p>
          <a:p>
            <a:endParaRPr lang="en-US" dirty="0"/>
          </a:p>
          <a:p>
            <a:pPr lvl="1"/>
            <a:r>
              <a:rPr lang="en-US" dirty="0"/>
              <a:t>High when two vectors have large values in same dimensions. </a:t>
            </a:r>
          </a:p>
          <a:p>
            <a:pPr lvl="1"/>
            <a:r>
              <a:rPr lang="en-US" dirty="0"/>
              <a:t>Low (in fact 0) for orthogonal vectors with </a:t>
            </a:r>
            <a:r>
              <a:rPr lang="en-US" dirty="0" err="1"/>
              <a:t>zeros</a:t>
            </a:r>
            <a:r>
              <a:rPr lang="en-US" dirty="0"/>
              <a:t> in complementary distribution</a:t>
            </a:r>
          </a:p>
          <a:p>
            <a:endParaRPr lang="en-US" dirty="0"/>
          </a:p>
        </p:txBody>
      </p:sp>
      <p:sp>
        <p:nvSpPr>
          <p:cNvPr id="4" name="Slide Number Placeholder 3"/>
          <p:cNvSpPr>
            <a:spLocks noGrp="1"/>
          </p:cNvSpPr>
          <p:nvPr>
            <p:ph type="sldNum" sz="quarter" idx="12"/>
          </p:nvPr>
        </p:nvSpPr>
        <p:spPr/>
        <p:txBody>
          <a:bodyPr/>
          <a:lstStyle/>
          <a:p>
            <a:fld id="{10F35DC5-7E65-8247-99AB-4E984F8A921E}" type="slidenum">
              <a:rPr lang="en-US" smtClean="0"/>
              <a:pPr/>
              <a:t>69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5795" y="3491706"/>
            <a:ext cx="7081405" cy="895350"/>
          </a:xfrm>
          <a:prstGeom prst="rect">
            <a:avLst/>
          </a:prstGeom>
        </p:spPr>
      </p:pic>
      <p:sp>
        <p:nvSpPr>
          <p:cNvPr id="9" name="TextBox 8">
            <a:extLst>
              <a:ext uri="{FF2B5EF4-FFF2-40B4-BE49-F238E27FC236}">
                <a16:creationId xmlns:a16="http://schemas.microsoft.com/office/drawing/2014/main" id="{0E0508DF-81F9-0D48-AF7D-FA7D0966F9FD}"/>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6892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a:bodyPr>
          <a:lstStyle/>
          <a:p>
            <a:r>
              <a:rPr lang="en-US" dirty="0"/>
              <a:t>Precursor to Natural language processing</a:t>
            </a:r>
          </a:p>
        </p:txBody>
      </p:sp>
      <p:sp>
        <p:nvSpPr>
          <p:cNvPr id="3" name="Content Placeholder 2"/>
          <p:cNvSpPr>
            <a:spLocks noGrp="1"/>
          </p:cNvSpPr>
          <p:nvPr>
            <p:ph idx="1"/>
          </p:nvPr>
        </p:nvSpPr>
        <p:spPr/>
        <p:txBody>
          <a:bodyPr/>
          <a:lstStyle/>
          <a:p>
            <a:r>
              <a:rPr lang="en-US" dirty="0">
                <a:solidFill>
                  <a:schemeClr val="tx2"/>
                </a:solidFill>
              </a:rPr>
              <a:t>Mechanical translation</a:t>
            </a:r>
            <a:r>
              <a:rPr lang="en-US" dirty="0"/>
              <a:t> started in the 1930s </a:t>
            </a:r>
          </a:p>
          <a:p>
            <a:pPr marL="342900" indent="-342900">
              <a:buFont typeface="Arial" charset="0"/>
              <a:buChar char="•"/>
            </a:pPr>
            <a:r>
              <a:rPr lang="en-US" b="0" dirty="0"/>
              <a:t>Largely based on dictionary lookups</a:t>
            </a:r>
          </a:p>
          <a:p>
            <a:r>
              <a:rPr lang="en-US" dirty="0"/>
              <a:t>Georgetown-IBM Experiment:</a:t>
            </a:r>
          </a:p>
          <a:p>
            <a:pPr marL="342900" indent="-342900">
              <a:buFont typeface="Arial" charset="0"/>
              <a:buChar char="•"/>
            </a:pPr>
            <a:r>
              <a:rPr lang="en-US" b="0" dirty="0"/>
              <a:t>Translated 60 Russian sentences to English</a:t>
            </a:r>
          </a:p>
          <a:p>
            <a:pPr marL="342900" indent="-342900">
              <a:buFont typeface="Arial" charset="0"/>
              <a:buChar char="•"/>
            </a:pPr>
            <a:r>
              <a:rPr lang="en-US" b="0" dirty="0"/>
              <a:t>Fairly basic system behind the scenes</a:t>
            </a:r>
          </a:p>
          <a:p>
            <a:pPr marL="342900" indent="-342900">
              <a:buFont typeface="Arial" charset="0"/>
              <a:buChar char="•"/>
            </a:pPr>
            <a:r>
              <a:rPr lang="en-US" b="0" dirty="0"/>
              <a:t>Highly publicized, system ended up spectacularly failing</a:t>
            </a:r>
          </a:p>
          <a:p>
            <a:r>
              <a:rPr lang="en-US" dirty="0"/>
              <a:t>Funding dried up; not much research in “mechanical translation” until the 1980s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6518" y="5043806"/>
            <a:ext cx="2975081" cy="15544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4588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with dot product</a:t>
            </a:r>
          </a:p>
        </p:txBody>
      </p:sp>
      <p:sp>
        <p:nvSpPr>
          <p:cNvPr id="3" name="Content Placeholder 2"/>
          <p:cNvSpPr>
            <a:spLocks noGrp="1"/>
          </p:cNvSpPr>
          <p:nvPr>
            <p:ph idx="1"/>
          </p:nvPr>
        </p:nvSpPr>
        <p:spPr>
          <a:xfrm>
            <a:off x="457200" y="2571750"/>
            <a:ext cx="7620000" cy="3554413"/>
          </a:xfrm>
        </p:spPr>
        <p:txBody>
          <a:bodyPr>
            <a:normAutofit fontScale="92500"/>
          </a:bodyPr>
          <a:lstStyle/>
          <a:p>
            <a:r>
              <a:rPr lang="en-US" dirty="0"/>
              <a:t>Dot product is longer if the vector is longer. Vector length:</a:t>
            </a:r>
          </a:p>
          <a:p>
            <a:endParaRPr lang="en-US" dirty="0"/>
          </a:p>
          <a:p>
            <a:endParaRPr lang="en-US" dirty="0"/>
          </a:p>
          <a:p>
            <a:endParaRPr lang="en-US" dirty="0"/>
          </a:p>
          <a:p>
            <a:r>
              <a:rPr lang="en-US" dirty="0"/>
              <a:t>Vectors are longer if they have higher values in each dimension</a:t>
            </a:r>
          </a:p>
          <a:p>
            <a:r>
              <a:rPr lang="en-US" dirty="0"/>
              <a:t>That means more frequent words will have higher dot products</a:t>
            </a:r>
          </a:p>
          <a:p>
            <a:r>
              <a:rPr lang="en-US" dirty="0"/>
              <a:t>That’s bad: we don’t want a similarity metric to be sensitive to word frequency</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6600" y="3070993"/>
            <a:ext cx="1600200" cy="11017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1996" y="1676400"/>
            <a:ext cx="7081405" cy="895350"/>
          </a:xfrm>
          <a:prstGeom prst="rect">
            <a:avLst/>
          </a:prstGeom>
        </p:spPr>
      </p:pic>
      <p:sp>
        <p:nvSpPr>
          <p:cNvPr id="7" name="TextBox 6">
            <a:extLst>
              <a:ext uri="{FF2B5EF4-FFF2-40B4-BE49-F238E27FC236}">
                <a16:creationId xmlns:a16="http://schemas.microsoft.com/office/drawing/2014/main" id="{76A50076-B409-2E40-9005-785554477ED4}"/>
              </a:ext>
            </a:extLst>
          </p:cNvPr>
          <p:cNvSpPr txBox="1"/>
          <p:nvPr/>
        </p:nvSpPr>
        <p:spPr>
          <a:xfrm>
            <a:off x="-34396" y="6488668"/>
            <a:ext cx="4690533" cy="369332"/>
          </a:xfrm>
          <a:prstGeom prst="rect">
            <a:avLst/>
          </a:prstGeom>
          <a:noFill/>
        </p:spPr>
        <p:txBody>
          <a:bodyPr wrap="square" rtlCol="0">
            <a:spAutoFit/>
          </a:bodyPr>
          <a:lstStyle/>
          <a:p>
            <a:r>
              <a:rPr lang="en-US" dirty="0">
                <a:solidFill>
                  <a:schemeClr val="accent1"/>
                </a:solidFill>
              </a:rPr>
              <a:t>[DJ]</a:t>
            </a:r>
          </a:p>
        </p:txBody>
      </p:sp>
    </p:spTree>
    <p:extLst>
      <p:ext uri="{BB962C8B-B14F-4D97-AF65-F5344CB8AC3E}">
        <p14:creationId xmlns:p14="http://schemas.microsoft.com/office/powerpoint/2010/main" val="421529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cosine</a:t>
            </a:r>
          </a:p>
        </p:txBody>
      </p:sp>
      <p:sp>
        <p:nvSpPr>
          <p:cNvPr id="3" name="Content Placeholder 2"/>
          <p:cNvSpPr>
            <a:spLocks noGrp="1"/>
          </p:cNvSpPr>
          <p:nvPr>
            <p:ph idx="1"/>
          </p:nvPr>
        </p:nvSpPr>
        <p:spPr/>
        <p:txBody>
          <a:bodyPr/>
          <a:lstStyle/>
          <a:p>
            <a:r>
              <a:rPr lang="en-US" dirty="0"/>
              <a:t>Just divide the dot product by the length of the two vectors!</a:t>
            </a:r>
          </a:p>
          <a:p>
            <a:endParaRPr lang="en-US" dirty="0"/>
          </a:p>
          <a:p>
            <a:endParaRPr lang="en-US" dirty="0"/>
          </a:p>
          <a:p>
            <a:endParaRPr lang="en-US" dirty="0"/>
          </a:p>
          <a:p>
            <a:r>
              <a:rPr lang="en-US" dirty="0"/>
              <a:t>This turns out to be the cosine of the angle between them!</a:t>
            </a:r>
          </a:p>
        </p:txBody>
      </p:sp>
      <p:sp>
        <p:nvSpPr>
          <p:cNvPr id="4" name="Slide Number Placeholder 3"/>
          <p:cNvSpPr>
            <a:spLocks noGrp="1"/>
          </p:cNvSpPr>
          <p:nvPr>
            <p:ph type="sldNum" sz="quarter" idx="12"/>
          </p:nvPr>
        </p:nvSpPr>
        <p:spPr/>
        <p:txBody>
          <a:bodyPr/>
          <a:lstStyle/>
          <a:p>
            <a:fld id="{10F35DC5-7E65-8247-99AB-4E984F8A921E}" type="slidenum">
              <a:rPr lang="en-US" smtClean="0"/>
              <a:pPr/>
              <a:t>71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4800" y="2301755"/>
            <a:ext cx="838200" cy="9723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000" y="4070089"/>
            <a:ext cx="2463800" cy="1312241"/>
          </a:xfrm>
          <a:prstGeom prst="rect">
            <a:avLst/>
          </a:prstGeom>
        </p:spPr>
      </p:pic>
    </p:spTree>
    <p:extLst>
      <p:ext uri="{BB962C8B-B14F-4D97-AF65-F5344CB8AC3E}">
        <p14:creationId xmlns:p14="http://schemas.microsoft.com/office/powerpoint/2010/main" val="237325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between Documents</a:t>
            </a:r>
          </a:p>
        </p:txBody>
      </p:sp>
      <p:sp>
        <p:nvSpPr>
          <p:cNvPr id="3" name="Content Placeholder 2"/>
          <p:cNvSpPr>
            <a:spLocks noGrp="1"/>
          </p:cNvSpPr>
          <p:nvPr>
            <p:ph idx="1"/>
          </p:nvPr>
        </p:nvSpPr>
        <p:spPr/>
        <p:txBody>
          <a:bodyPr/>
          <a:lstStyle/>
          <a:p>
            <a:r>
              <a:rPr lang="en-US" dirty="0"/>
              <a:t>Given two documents x and y, represented by their TF-IDF vectors (or any vectors), the </a:t>
            </a:r>
            <a:r>
              <a:rPr lang="en-US" dirty="0">
                <a:solidFill>
                  <a:schemeClr val="tx2"/>
                </a:solidFill>
              </a:rPr>
              <a:t>cosine similarity</a:t>
            </a:r>
            <a:r>
              <a:rPr lang="en-US" dirty="0"/>
              <a:t> is:</a:t>
            </a:r>
          </a:p>
          <a:p>
            <a:endParaRPr lang="en-US" dirty="0"/>
          </a:p>
          <a:p>
            <a:endParaRPr lang="en-US" dirty="0"/>
          </a:p>
          <a:p>
            <a:endParaRPr lang="en-US" dirty="0"/>
          </a:p>
          <a:p>
            <a:r>
              <a:rPr lang="en-US" dirty="0"/>
              <a:t>Formally, it measures the cosine of the angle between two vectors x and y:</a:t>
            </a:r>
          </a:p>
          <a:p>
            <a:pPr marL="342900" indent="-342900">
              <a:buFont typeface="Arial" charset="0"/>
              <a:buChar char="•"/>
            </a:pPr>
            <a:r>
              <a:rPr lang="en-US" b="0" dirty="0"/>
              <a:t>cos(0</a:t>
            </a:r>
            <a:r>
              <a:rPr lang="en-US" b="0" baseline="30000" dirty="0"/>
              <a:t>o</a:t>
            </a:r>
            <a:r>
              <a:rPr lang="en-US" b="0" dirty="0"/>
              <a:t>) = 1, cos(90</a:t>
            </a:r>
            <a:r>
              <a:rPr lang="en-US" b="0" baseline="30000" dirty="0"/>
              <a:t>o</a:t>
            </a:r>
            <a:r>
              <a:rPr lang="en-US" b="0" dirty="0"/>
              <a:t>) = 0      ??????????</a:t>
            </a:r>
          </a:p>
          <a:p>
            <a:r>
              <a:rPr lang="en-US" dirty="0"/>
              <a:t>Similar documents have high cosine similarity;</a:t>
            </a:r>
            <a:br>
              <a:rPr lang="en-US" dirty="0"/>
            </a:br>
            <a:r>
              <a:rPr lang="en-US" dirty="0"/>
              <a:t>dissimilar documents have low cosine similarity.</a:t>
            </a:r>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pic>
        <p:nvPicPr>
          <p:cNvPr id="5" name="Picture 4"/>
          <p:cNvPicPr>
            <a:picLocks noChangeAspect="1"/>
          </p:cNvPicPr>
          <p:nvPr/>
        </p:nvPicPr>
        <p:blipFill>
          <a:blip r:embed="rId2"/>
          <a:stretch>
            <a:fillRect/>
          </a:stretch>
        </p:blipFill>
        <p:spPr>
          <a:xfrm>
            <a:off x="1631950" y="2580217"/>
            <a:ext cx="5270500" cy="1054100"/>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02450" y="4407430"/>
            <a:ext cx="1585383" cy="1244388"/>
          </a:xfrm>
          <a:prstGeom prst="rect">
            <a:avLst/>
          </a:prstGeom>
        </p:spPr>
      </p:pic>
    </p:spTree>
    <p:extLst>
      <p:ext uri="{BB962C8B-B14F-4D97-AF65-F5344CB8AC3E}">
        <p14:creationId xmlns:p14="http://schemas.microsoft.com/office/powerpoint/2010/main" val="75541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graphicFrame>
        <p:nvGraphicFramePr>
          <p:cNvPr id="6" name="Content Placeholder 5"/>
          <p:cNvGraphicFramePr>
            <a:graphicFrameLocks noGrp="1"/>
          </p:cNvGraphicFramePr>
          <p:nvPr>
            <p:ph idx="1"/>
          </p:nvPr>
        </p:nvGraphicFramePr>
        <p:xfrm>
          <a:off x="4283075" y="349603"/>
          <a:ext cx="4419600" cy="16002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400050">
                <a:tc>
                  <a:txBody>
                    <a:bodyPr/>
                    <a:lstStyle/>
                    <a:p>
                      <a:endParaRPr lang="en-US" sz="2000" dirty="0"/>
                    </a:p>
                  </a:txBody>
                  <a:tcPr/>
                </a:tc>
                <a:tc>
                  <a:txBody>
                    <a:bodyPr/>
                    <a:lstStyle/>
                    <a:p>
                      <a:r>
                        <a:rPr lang="en-US" sz="1800" dirty="0"/>
                        <a:t>large</a:t>
                      </a:r>
                    </a:p>
                  </a:txBody>
                  <a:tcPr/>
                </a:tc>
                <a:tc>
                  <a:txBody>
                    <a:bodyPr/>
                    <a:lstStyle/>
                    <a:p>
                      <a:r>
                        <a:rPr lang="en-US" sz="1800" dirty="0"/>
                        <a:t>data</a:t>
                      </a:r>
                    </a:p>
                  </a:txBody>
                  <a:tcPr/>
                </a:tc>
                <a:tc>
                  <a:txBody>
                    <a:bodyPr/>
                    <a:lstStyle/>
                    <a:p>
                      <a:r>
                        <a:rPr lang="en-US" sz="1800" dirty="0"/>
                        <a:t>computer</a:t>
                      </a:r>
                    </a:p>
                  </a:txBody>
                  <a:tcPr/>
                </a:tc>
                <a:extLst>
                  <a:ext uri="{0D108BD9-81ED-4DB2-BD59-A6C34878D82A}">
                    <a16:rowId xmlns:a16="http://schemas.microsoft.com/office/drawing/2014/main" val="10000"/>
                  </a:ext>
                </a:extLst>
              </a:tr>
              <a:tr h="400050">
                <a:tc>
                  <a:txBody>
                    <a:bodyPr/>
                    <a:lstStyle/>
                    <a:p>
                      <a:r>
                        <a:rPr lang="en-US" sz="2000" dirty="0"/>
                        <a:t>apricot</a:t>
                      </a:r>
                    </a:p>
                  </a:txBody>
                  <a:tcPr/>
                </a:tc>
                <a:tc>
                  <a:txBody>
                    <a:bodyPr/>
                    <a:lstStyle/>
                    <a:p>
                      <a:r>
                        <a:rPr lang="en-US" sz="2000" dirty="0"/>
                        <a:t>2</a:t>
                      </a:r>
                    </a:p>
                  </a:txBody>
                  <a:tcPr/>
                </a:tc>
                <a:tc>
                  <a:txBody>
                    <a:bodyPr/>
                    <a:lstStyle/>
                    <a:p>
                      <a:r>
                        <a:rPr lang="en-US" sz="2000" dirty="0"/>
                        <a:t>0</a:t>
                      </a:r>
                    </a:p>
                  </a:txBody>
                  <a:tcPr/>
                </a:tc>
                <a:tc>
                  <a:txBody>
                    <a:bodyPr/>
                    <a:lstStyle/>
                    <a:p>
                      <a:r>
                        <a:rPr lang="en-US" sz="2000" dirty="0"/>
                        <a:t>0</a:t>
                      </a:r>
                    </a:p>
                  </a:txBody>
                  <a:tcPr/>
                </a:tc>
                <a:extLst>
                  <a:ext uri="{0D108BD9-81ED-4DB2-BD59-A6C34878D82A}">
                    <a16:rowId xmlns:a16="http://schemas.microsoft.com/office/drawing/2014/main" val="10001"/>
                  </a:ext>
                </a:extLst>
              </a:tr>
              <a:tr h="400050">
                <a:tc>
                  <a:txBody>
                    <a:bodyPr/>
                    <a:lstStyle/>
                    <a:p>
                      <a:r>
                        <a:rPr lang="en-US" sz="2000" dirty="0"/>
                        <a:t>digital</a:t>
                      </a:r>
                    </a:p>
                  </a:txBody>
                  <a:tcPr/>
                </a:tc>
                <a:tc>
                  <a:txBody>
                    <a:bodyPr/>
                    <a:lstStyle/>
                    <a:p>
                      <a:r>
                        <a:rPr lang="en-US" sz="2000" dirty="0"/>
                        <a:t>0</a:t>
                      </a:r>
                    </a:p>
                  </a:txBody>
                  <a:tcPr/>
                </a:tc>
                <a:tc>
                  <a:txBody>
                    <a:bodyPr/>
                    <a:lstStyle/>
                    <a:p>
                      <a:r>
                        <a:rPr lang="en-US" sz="2000" dirty="0"/>
                        <a:t>1</a:t>
                      </a:r>
                    </a:p>
                  </a:txBody>
                  <a:tcPr/>
                </a:tc>
                <a:tc>
                  <a:txBody>
                    <a:bodyPr/>
                    <a:lstStyle/>
                    <a:p>
                      <a:r>
                        <a:rPr lang="en-US" sz="2000" dirty="0"/>
                        <a:t>2</a:t>
                      </a:r>
                    </a:p>
                  </a:txBody>
                  <a:tcPr/>
                </a:tc>
                <a:extLst>
                  <a:ext uri="{0D108BD9-81ED-4DB2-BD59-A6C34878D82A}">
                    <a16:rowId xmlns:a16="http://schemas.microsoft.com/office/drawing/2014/main" val="10002"/>
                  </a:ext>
                </a:extLst>
              </a:tr>
              <a:tr h="400050">
                <a:tc>
                  <a:txBody>
                    <a:bodyPr/>
                    <a:lstStyle/>
                    <a:p>
                      <a:r>
                        <a:rPr lang="en-US" sz="2000" dirty="0"/>
                        <a:t>information</a:t>
                      </a:r>
                    </a:p>
                  </a:txBody>
                  <a:tcPr/>
                </a:tc>
                <a:tc>
                  <a:txBody>
                    <a:bodyPr/>
                    <a:lstStyle/>
                    <a:p>
                      <a:r>
                        <a:rPr lang="en-US" sz="2000" dirty="0"/>
                        <a:t>1</a:t>
                      </a:r>
                    </a:p>
                  </a:txBody>
                  <a:tcPr/>
                </a:tc>
                <a:tc>
                  <a:txBody>
                    <a:bodyPr/>
                    <a:lstStyle/>
                    <a:p>
                      <a:r>
                        <a:rPr lang="en-US" sz="2000" dirty="0"/>
                        <a:t>6</a:t>
                      </a:r>
                    </a:p>
                  </a:txBody>
                  <a:tcPr/>
                </a:tc>
                <a:tc>
                  <a:txBody>
                    <a:bodyPr/>
                    <a:lstStyle/>
                    <a:p>
                      <a:r>
                        <a:rPr lang="en-US" sz="2000" dirty="0"/>
                        <a:t>1</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10F35DC5-7E65-8247-99AB-4E984F8A921E}" type="slidenum">
              <a:rPr lang="en-US" smtClean="0"/>
              <a:pPr/>
              <a:t>73</a:t>
            </a:fld>
            <a:endParaRPr lang="en-US"/>
          </a:p>
        </p:txBody>
      </p:sp>
      <p:sp>
        <p:nvSpPr>
          <p:cNvPr id="9" name="TextBox 8"/>
          <p:cNvSpPr txBox="1"/>
          <p:nvPr/>
        </p:nvSpPr>
        <p:spPr>
          <a:xfrm>
            <a:off x="228600" y="2667000"/>
            <a:ext cx="8915400" cy="2640723"/>
          </a:xfrm>
          <a:prstGeom prst="rect">
            <a:avLst/>
          </a:prstGeom>
          <a:noFill/>
        </p:spPr>
        <p:txBody>
          <a:bodyPr wrap="square" rtlCol="0">
            <a:spAutoFit/>
          </a:bodyPr>
          <a:lstStyle/>
          <a:p>
            <a:r>
              <a:rPr lang="en-US" dirty="0"/>
              <a:t>Which pair of words is more similar?</a:t>
            </a:r>
          </a:p>
          <a:p>
            <a:pPr>
              <a:lnSpc>
                <a:spcPct val="120000"/>
              </a:lnSpc>
            </a:pPr>
            <a:endParaRPr lang="en-US" dirty="0"/>
          </a:p>
          <a:p>
            <a:pPr>
              <a:lnSpc>
                <a:spcPct val="120000"/>
              </a:lnSpc>
            </a:pPr>
            <a:r>
              <a:rPr lang="en-US" dirty="0"/>
              <a:t>cosine(</a:t>
            </a:r>
            <a:r>
              <a:rPr lang="en-US" dirty="0" err="1"/>
              <a:t>apricot,information</a:t>
            </a:r>
            <a:r>
              <a:rPr lang="en-US" dirty="0"/>
              <a:t>) = </a:t>
            </a:r>
          </a:p>
          <a:p>
            <a:pPr>
              <a:lnSpc>
                <a:spcPct val="120000"/>
              </a:lnSpc>
            </a:pPr>
            <a:endParaRPr lang="en-US" dirty="0"/>
          </a:p>
          <a:p>
            <a:pPr>
              <a:lnSpc>
                <a:spcPct val="120000"/>
              </a:lnSpc>
            </a:pPr>
            <a:r>
              <a:rPr lang="en-US" dirty="0"/>
              <a:t>cosine(</a:t>
            </a:r>
            <a:r>
              <a:rPr lang="en-US" dirty="0" err="1"/>
              <a:t>digital,information</a:t>
            </a:r>
            <a:r>
              <a:rPr lang="en-US" dirty="0"/>
              <a:t>) =</a:t>
            </a:r>
          </a:p>
          <a:p>
            <a:pPr>
              <a:lnSpc>
                <a:spcPct val="120000"/>
              </a:lnSpc>
            </a:pPr>
            <a:endParaRPr lang="en-US" dirty="0"/>
          </a:p>
          <a:p>
            <a:pPr>
              <a:lnSpc>
                <a:spcPct val="120000"/>
              </a:lnSpc>
            </a:pPr>
            <a:r>
              <a:rPr lang="en-US" dirty="0"/>
              <a:t>cosine(</a:t>
            </a:r>
            <a:r>
              <a:rPr lang="en-US" dirty="0" err="1"/>
              <a:t>apricot,digital</a:t>
            </a:r>
            <a:r>
              <a:rPr lang="en-US" dirty="0"/>
              <a:t>) =</a:t>
            </a:r>
          </a:p>
          <a:p>
            <a:endParaRPr lang="en-US" dirty="0"/>
          </a:p>
        </p:txBody>
      </p:sp>
      <p:graphicFrame>
        <p:nvGraphicFramePr>
          <p:cNvPr id="10" name="Content Placeholder 3"/>
          <p:cNvGraphicFramePr>
            <a:graphicFrameLocks noChangeAspect="1"/>
          </p:cNvGraphicFramePr>
          <p:nvPr/>
        </p:nvGraphicFramePr>
        <p:xfrm>
          <a:off x="304801" y="1828801"/>
          <a:ext cx="4169255" cy="960437"/>
        </p:xfrm>
        <a:graphic>
          <a:graphicData uri="http://schemas.openxmlformats.org/presentationml/2006/ole">
            <mc:AlternateContent xmlns:mc="http://schemas.openxmlformats.org/markup-compatibility/2006">
              <mc:Choice xmlns:v="urn:schemas-microsoft-com:vml" Requires="v">
                <p:oleObj spid="_x0000_s33823" name="Equation" r:id="rId3" imgW="2921000" imgH="673100" progId="Equation.3">
                  <p:embed/>
                </p:oleObj>
              </mc:Choice>
              <mc:Fallback>
                <p:oleObj name="Equation" r:id="rId3" imgW="2921000" imgH="673100" progId="Equation.3">
                  <p:embed/>
                  <p:pic>
                    <p:nvPicPr>
                      <p:cNvPr id="10" name="Content Placeholder 3"/>
                      <p:cNvPicPr>
                        <a:picLocks noChangeAspect="1" noChangeArrowheads="1"/>
                      </p:cNvPicPr>
                      <p:nvPr/>
                    </p:nvPicPr>
                    <p:blipFill>
                      <a:blip r:embed="rId4"/>
                      <a:srcRect/>
                      <a:stretch>
                        <a:fillRect/>
                      </a:stretch>
                    </p:blipFill>
                    <p:spPr bwMode="auto">
                      <a:xfrm>
                        <a:off x="304801" y="1828801"/>
                        <a:ext cx="4169255" cy="960437"/>
                      </a:xfrm>
                      <a:prstGeom prst="rect">
                        <a:avLst/>
                      </a:prstGeom>
                      <a:noFill/>
                    </p:spPr>
                  </p:pic>
                </p:oleObj>
              </mc:Fallback>
            </mc:AlternateContent>
          </a:graphicData>
        </a:graphic>
      </p:graphicFrame>
      <p:graphicFrame>
        <p:nvGraphicFramePr>
          <p:cNvPr id="12" name="Object 11"/>
          <p:cNvGraphicFramePr>
            <a:graphicFrameLocks noChangeAspect="1"/>
          </p:cNvGraphicFramePr>
          <p:nvPr/>
        </p:nvGraphicFramePr>
        <p:xfrm>
          <a:off x="3515012" y="5449373"/>
          <a:ext cx="980789" cy="340274"/>
        </p:xfrm>
        <a:graphic>
          <a:graphicData uri="http://schemas.openxmlformats.org/presentationml/2006/ole">
            <mc:AlternateContent xmlns:mc="http://schemas.openxmlformats.org/markup-compatibility/2006">
              <mc:Choice xmlns:v="urn:schemas-microsoft-com:vml" Requires="v">
                <p:oleObj spid="_x0000_s33824" name="Equation" r:id="rId5" imgW="622300" imgH="215900" progId="Equation.3">
                  <p:embed/>
                </p:oleObj>
              </mc:Choice>
              <mc:Fallback>
                <p:oleObj name="Equation" r:id="rId5" imgW="622300" imgH="215900" progId="Equation.3">
                  <p:embed/>
                  <p:pic>
                    <p:nvPicPr>
                      <p:cNvPr id="12" name="Object 11"/>
                      <p:cNvPicPr/>
                      <p:nvPr/>
                    </p:nvPicPr>
                    <p:blipFill>
                      <a:blip r:embed="rId6"/>
                      <a:stretch>
                        <a:fillRect/>
                      </a:stretch>
                    </p:blipFill>
                    <p:spPr>
                      <a:xfrm>
                        <a:off x="3515012" y="5449373"/>
                        <a:ext cx="980789" cy="340274"/>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5410200" y="4323353"/>
          <a:ext cx="1060854" cy="340274"/>
        </p:xfrm>
        <a:graphic>
          <a:graphicData uri="http://schemas.openxmlformats.org/presentationml/2006/ole">
            <mc:AlternateContent xmlns:mc="http://schemas.openxmlformats.org/markup-compatibility/2006">
              <mc:Choice xmlns:v="urn:schemas-microsoft-com:vml" Requires="v">
                <p:oleObj spid="_x0000_s33825" name="Equation" r:id="rId7" imgW="673100" imgH="215900" progId="Equation.3">
                  <p:embed/>
                </p:oleObj>
              </mc:Choice>
              <mc:Fallback>
                <p:oleObj name="Equation" r:id="rId7" imgW="673100" imgH="215900" progId="Equation.3">
                  <p:embed/>
                  <p:pic>
                    <p:nvPicPr>
                      <p:cNvPr id="13" name="Object 12"/>
                      <p:cNvPicPr/>
                      <p:nvPr/>
                    </p:nvPicPr>
                    <p:blipFill>
                      <a:blip r:embed="rId8"/>
                      <a:stretch>
                        <a:fillRect/>
                      </a:stretch>
                    </p:blipFill>
                    <p:spPr>
                      <a:xfrm>
                        <a:off x="5410200" y="4323353"/>
                        <a:ext cx="1060854" cy="340274"/>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5486400" y="3450673"/>
          <a:ext cx="1060854" cy="340274"/>
        </p:xfrm>
        <a:graphic>
          <a:graphicData uri="http://schemas.openxmlformats.org/presentationml/2006/ole">
            <mc:AlternateContent xmlns:mc="http://schemas.openxmlformats.org/markup-compatibility/2006">
              <mc:Choice xmlns:v="urn:schemas-microsoft-com:vml" Requires="v">
                <p:oleObj spid="_x0000_s33826" name="Equation" r:id="rId9" imgW="673100" imgH="215900" progId="Equation.3">
                  <p:embed/>
                </p:oleObj>
              </mc:Choice>
              <mc:Fallback>
                <p:oleObj name="Equation" r:id="rId9" imgW="673100" imgH="215900" progId="Equation.3">
                  <p:embed/>
                  <p:pic>
                    <p:nvPicPr>
                      <p:cNvPr id="14" name="Object 13"/>
                      <p:cNvPicPr/>
                      <p:nvPr/>
                    </p:nvPicPr>
                    <p:blipFill>
                      <a:blip r:embed="rId8"/>
                      <a:stretch>
                        <a:fillRect/>
                      </a:stretch>
                    </p:blipFill>
                    <p:spPr>
                      <a:xfrm>
                        <a:off x="5486400" y="3450673"/>
                        <a:ext cx="1060854" cy="340274"/>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4572001" y="5468491"/>
          <a:ext cx="980789" cy="340274"/>
        </p:xfrm>
        <a:graphic>
          <a:graphicData uri="http://schemas.openxmlformats.org/presentationml/2006/ole">
            <mc:AlternateContent xmlns:mc="http://schemas.openxmlformats.org/markup-compatibility/2006">
              <mc:Choice xmlns:v="urn:schemas-microsoft-com:vml" Requires="v">
                <p:oleObj spid="_x0000_s33827" name="Equation" r:id="rId10" imgW="622300" imgH="215900" progId="Equation.3">
                  <p:embed/>
                </p:oleObj>
              </mc:Choice>
              <mc:Fallback>
                <p:oleObj name="Equation" r:id="rId10" imgW="622300" imgH="215900" progId="Equation.3">
                  <p:embed/>
                  <p:pic>
                    <p:nvPicPr>
                      <p:cNvPr id="15" name="Object 14"/>
                      <p:cNvPicPr/>
                      <p:nvPr/>
                    </p:nvPicPr>
                    <p:blipFill>
                      <a:blip r:embed="rId11"/>
                      <a:stretch>
                        <a:fillRect/>
                      </a:stretch>
                    </p:blipFill>
                    <p:spPr>
                      <a:xfrm>
                        <a:off x="4572001" y="5468491"/>
                        <a:ext cx="980789" cy="340274"/>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4353212" y="4323353"/>
          <a:ext cx="980789" cy="340274"/>
        </p:xfrm>
        <a:graphic>
          <a:graphicData uri="http://schemas.openxmlformats.org/presentationml/2006/ole">
            <mc:AlternateContent xmlns:mc="http://schemas.openxmlformats.org/markup-compatibility/2006">
              <mc:Choice xmlns:v="urn:schemas-microsoft-com:vml" Requires="v">
                <p:oleObj spid="_x0000_s33828" name="Equation" r:id="rId12" imgW="622300" imgH="215900" progId="Equation.3">
                  <p:embed/>
                </p:oleObj>
              </mc:Choice>
              <mc:Fallback>
                <p:oleObj name="Equation" r:id="rId12" imgW="622300" imgH="215900" progId="Equation.3">
                  <p:embed/>
                  <p:pic>
                    <p:nvPicPr>
                      <p:cNvPr id="16" name="Object 15"/>
                      <p:cNvPicPr/>
                      <p:nvPr/>
                    </p:nvPicPr>
                    <p:blipFill>
                      <a:blip r:embed="rId11"/>
                      <a:stretch>
                        <a:fillRect/>
                      </a:stretch>
                    </p:blipFill>
                    <p:spPr>
                      <a:xfrm>
                        <a:off x="4353212" y="4323353"/>
                        <a:ext cx="980789" cy="340274"/>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4648200" y="3987797"/>
          <a:ext cx="1458316" cy="618680"/>
        </p:xfrm>
        <a:graphic>
          <a:graphicData uri="http://schemas.openxmlformats.org/presentationml/2006/ole">
            <mc:AlternateContent xmlns:mc="http://schemas.openxmlformats.org/markup-compatibility/2006">
              <mc:Choice xmlns:v="urn:schemas-microsoft-com:vml" Requires="v">
                <p:oleObj spid="_x0000_s33829" name="Equation" r:id="rId13" imgW="927100" imgH="393700" progId="Equation.3">
                  <p:embed/>
                </p:oleObj>
              </mc:Choice>
              <mc:Fallback>
                <p:oleObj name="Equation" r:id="rId13" imgW="927100" imgH="393700" progId="Equation.3">
                  <p:embed/>
                  <p:pic>
                    <p:nvPicPr>
                      <p:cNvPr id="20" name="Object 19"/>
                      <p:cNvPicPr/>
                      <p:nvPr/>
                    </p:nvPicPr>
                    <p:blipFill>
                      <a:blip r:embed="rId14"/>
                      <a:stretch>
                        <a:fillRect/>
                      </a:stretch>
                    </p:blipFill>
                    <p:spPr>
                      <a:xfrm>
                        <a:off x="4648200" y="3987797"/>
                        <a:ext cx="1458316" cy="61868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3886200" y="5054597"/>
          <a:ext cx="1458316" cy="618680"/>
        </p:xfrm>
        <a:graphic>
          <a:graphicData uri="http://schemas.openxmlformats.org/presentationml/2006/ole">
            <mc:AlternateContent xmlns:mc="http://schemas.openxmlformats.org/markup-compatibility/2006">
              <mc:Choice xmlns:v="urn:schemas-microsoft-com:vml" Requires="v">
                <p:oleObj spid="_x0000_s33830" name="Equation" r:id="rId15" imgW="927100" imgH="393700" progId="Equation.3">
                  <p:embed/>
                </p:oleObj>
              </mc:Choice>
              <mc:Fallback>
                <p:oleObj name="Equation" r:id="rId15" imgW="927100" imgH="393700" progId="Equation.3">
                  <p:embed/>
                  <p:pic>
                    <p:nvPicPr>
                      <p:cNvPr id="21" name="Object 20"/>
                      <p:cNvPicPr/>
                      <p:nvPr/>
                    </p:nvPicPr>
                    <p:blipFill>
                      <a:blip r:embed="rId16"/>
                      <a:stretch>
                        <a:fillRect/>
                      </a:stretch>
                    </p:blipFill>
                    <p:spPr>
                      <a:xfrm>
                        <a:off x="3886200" y="5054597"/>
                        <a:ext cx="1458316" cy="618680"/>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6629400" y="4063998"/>
          <a:ext cx="1500298" cy="660661"/>
        </p:xfrm>
        <a:graphic>
          <a:graphicData uri="http://schemas.openxmlformats.org/presentationml/2006/ole">
            <mc:AlternateContent xmlns:mc="http://schemas.openxmlformats.org/markup-compatibility/2006">
              <mc:Choice xmlns:v="urn:schemas-microsoft-com:vml" Requires="v">
                <p:oleObj spid="_x0000_s33831" name="Equation" r:id="rId17" imgW="952500" imgH="419100" progId="Equation.3">
                  <p:embed/>
                </p:oleObj>
              </mc:Choice>
              <mc:Fallback>
                <p:oleObj name="Equation" r:id="rId17" imgW="952500" imgH="419100" progId="Equation.3">
                  <p:embed/>
                  <p:pic>
                    <p:nvPicPr>
                      <p:cNvPr id="23" name="Object 22"/>
                      <p:cNvPicPr/>
                      <p:nvPr/>
                    </p:nvPicPr>
                    <p:blipFill>
                      <a:blip r:embed="rId18"/>
                      <a:stretch>
                        <a:fillRect/>
                      </a:stretch>
                    </p:blipFill>
                    <p:spPr>
                      <a:xfrm>
                        <a:off x="6629400" y="4063998"/>
                        <a:ext cx="1500298" cy="660661"/>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6096000" y="5206997"/>
          <a:ext cx="380046" cy="259624"/>
        </p:xfrm>
        <a:graphic>
          <a:graphicData uri="http://schemas.openxmlformats.org/presentationml/2006/ole">
            <mc:AlternateContent xmlns:mc="http://schemas.openxmlformats.org/markup-compatibility/2006">
              <mc:Choice xmlns:v="urn:schemas-microsoft-com:vml" Requires="v">
                <p:oleObj spid="_x0000_s33832" name="Equation" r:id="rId19" imgW="241300" imgH="165100" progId="Equation.3">
                  <p:embed/>
                </p:oleObj>
              </mc:Choice>
              <mc:Fallback>
                <p:oleObj name="Equation" r:id="rId19" imgW="241300" imgH="165100" progId="Equation.3">
                  <p:embed/>
                  <p:pic>
                    <p:nvPicPr>
                      <p:cNvPr id="24" name="Object 23"/>
                      <p:cNvPicPr/>
                      <p:nvPr/>
                    </p:nvPicPr>
                    <p:blipFill>
                      <a:blip r:embed="rId20"/>
                      <a:stretch>
                        <a:fillRect/>
                      </a:stretch>
                    </p:blipFill>
                    <p:spPr>
                      <a:xfrm>
                        <a:off x="6096000" y="5206997"/>
                        <a:ext cx="380046" cy="259624"/>
                      </a:xfrm>
                      <a:prstGeom prst="rect">
                        <a:avLst/>
                      </a:prstGeom>
                    </p:spPr>
                  </p:pic>
                </p:oleObj>
              </mc:Fallback>
            </mc:AlternateContent>
          </a:graphicData>
        </a:graphic>
      </p:graphicFrame>
      <p:grpSp>
        <p:nvGrpSpPr>
          <p:cNvPr id="8" name="Group 7"/>
          <p:cNvGrpSpPr/>
          <p:nvPr/>
        </p:nvGrpSpPr>
        <p:grpSpPr>
          <a:xfrm>
            <a:off x="4986194" y="3083409"/>
            <a:ext cx="1301080" cy="304231"/>
            <a:chOff x="7432424" y="4508263"/>
            <a:chExt cx="1301080" cy="304231"/>
          </a:xfrm>
        </p:grpSpPr>
        <mc:AlternateContent xmlns:mc="http://schemas.openxmlformats.org/markup-compatibility/2006" xmlns:a14="http://schemas.microsoft.com/office/drawing/2010/main">
          <mc:Choice Requires="a14">
            <p:sp>
              <p:nvSpPr>
                <p:cNvPr id="3" name="TextBox 2"/>
                <p:cNvSpPr txBox="1"/>
                <p:nvPr/>
              </p:nvSpPr>
              <p:spPr>
                <a:xfrm>
                  <a:off x="7584260" y="4508263"/>
                  <a:ext cx="1000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2+0+0</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584260" y="4508263"/>
                  <a:ext cx="1000274" cy="276999"/>
                </a:xfrm>
                <a:prstGeom prst="rect">
                  <a:avLst/>
                </a:prstGeom>
                <a:blipFill>
                  <a:blip r:embed="rId21"/>
                  <a:stretch>
                    <a:fillRect l="-3797" r="-3797" b="-4348"/>
                  </a:stretch>
                </a:blipFill>
              </p:spPr>
              <p:txBody>
                <a:bodyPr/>
                <a:lstStyle/>
                <a:p>
                  <a:r>
                    <a:rPr lang="en-US">
                      <a:noFill/>
                    </a:rPr>
                    <a:t> </a:t>
                  </a:r>
                </a:p>
              </p:txBody>
            </p:sp>
          </mc:Fallback>
        </mc:AlternateContent>
        <p:cxnSp>
          <p:nvCxnSpPr>
            <p:cNvPr id="7" name="Straight Connector 6"/>
            <p:cNvCxnSpPr/>
            <p:nvPr/>
          </p:nvCxnSpPr>
          <p:spPr bwMode="auto">
            <a:xfrm>
              <a:off x="7432424" y="4812494"/>
              <a:ext cx="1301080" cy="0"/>
            </a:xfrm>
            <a:prstGeom prst="line">
              <a:avLst/>
            </a:prstGeom>
            <a:gradFill rotWithShape="0">
              <a:gsLst>
                <a:gs pos="0">
                  <a:srgbClr val="A50021"/>
                </a:gs>
                <a:gs pos="100000">
                  <a:schemeClr val="tx1"/>
                </a:gs>
              </a:gsLst>
              <a:lin ang="0" scaled="1"/>
            </a:gradFill>
            <a:ln w="9525" cap="flat" cmpd="sng" algn="ctr">
              <a:solidFill>
                <a:schemeClr val="tx1"/>
              </a:solidFill>
              <a:prstDash val="solid"/>
              <a:miter lim="800000"/>
              <a:headEnd type="none" w="med" len="med"/>
              <a:tailEnd type="none" w="med" len="med"/>
            </a:ln>
            <a:effectLst/>
          </p:spPr>
        </p:cxnSp>
      </p:grpSp>
      <mc:AlternateContent xmlns:mc="http://schemas.openxmlformats.org/markup-compatibility/2006" xmlns:a14="http://schemas.microsoft.com/office/drawing/2010/main">
        <mc:Choice Requires="a14">
          <p:sp>
            <p:nvSpPr>
              <p:cNvPr id="28" name="TextBox 27"/>
              <p:cNvSpPr txBox="1"/>
              <p:nvPr/>
            </p:nvSpPr>
            <p:spPr>
              <a:xfrm>
                <a:off x="4272030" y="3481247"/>
                <a:ext cx="1214371" cy="309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a:latin typeface="Cambria Math" panose="02040503050406030204" pitchFamily="18" charset="0"/>
                            </a:rPr>
                          </m:ctrlPr>
                        </m:radPr>
                        <m:deg/>
                        <m:e>
                          <m:r>
                            <a:rPr lang="en-US" i="1">
                              <a:latin typeface="Cambria Math" charset="0"/>
                            </a:rPr>
                            <m:t>2+0+0</m:t>
                          </m:r>
                          <m:r>
                            <m:rPr>
                              <m:nor/>
                            </m:rPr>
                            <a:rPr lang="en-US" dirty="0"/>
                            <m:t> </m:t>
                          </m:r>
                        </m:e>
                      </m:rad>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4272030" y="3481247"/>
                <a:ext cx="1214371" cy="309700"/>
              </a:xfrm>
              <a:prstGeom prst="rect">
                <a:avLst/>
              </a:prstGeom>
              <a:blipFill>
                <a:blip r:embed="rId22"/>
                <a:stretch>
                  <a:fillRect r="-625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731687" y="3185835"/>
                <a:ext cx="1686552" cy="573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charset="0"/>
                        </a:rPr>
                        <m:t>= </m:t>
                      </m:r>
                      <m:f>
                        <m:fPr>
                          <m:ctrlPr>
                            <a:rPr lang="en-US" i="1">
                              <a:latin typeface="Cambria Math" panose="02040503050406030204" pitchFamily="18" charset="0"/>
                            </a:rPr>
                          </m:ctrlPr>
                        </m:fPr>
                        <m:num>
                          <m:r>
                            <a:rPr lang="en-US" i="1">
                              <a:latin typeface="Cambria Math" charset="0"/>
                            </a:rPr>
                            <m:t>2</m:t>
                          </m:r>
                        </m:num>
                        <m:den>
                          <m:rad>
                            <m:radPr>
                              <m:degHide m:val="on"/>
                              <m:ctrlPr>
                                <a:rPr lang="en-US" i="1">
                                  <a:latin typeface="Cambria Math" panose="02040503050406030204" pitchFamily="18" charset="0"/>
                                </a:rPr>
                              </m:ctrlPr>
                            </m:radPr>
                            <m:deg/>
                            <m:e>
                              <m:r>
                                <a:rPr lang="en-US" i="1">
                                  <a:latin typeface="Cambria Math" charset="0"/>
                                </a:rPr>
                                <m:t>2</m:t>
                              </m:r>
                            </m:e>
                          </m:rad>
                          <m:rad>
                            <m:radPr>
                              <m:degHide m:val="on"/>
                              <m:ctrlPr>
                                <a:rPr lang="en-US" i="1">
                                  <a:latin typeface="Cambria Math" panose="02040503050406030204" pitchFamily="18" charset="0"/>
                                </a:rPr>
                              </m:ctrlPr>
                            </m:radPr>
                            <m:deg/>
                            <m:e>
                              <m:r>
                                <a:rPr lang="en-US" i="1">
                                  <a:latin typeface="Cambria Math" charset="0"/>
                                </a:rPr>
                                <m:t>38</m:t>
                              </m:r>
                            </m:e>
                          </m:rad>
                        </m:den>
                      </m:f>
                      <m:r>
                        <a:rPr lang="en-US">
                          <a:latin typeface="Cambria Math" charset="0"/>
                        </a:rPr>
                        <m:t>= .23</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731687" y="3185835"/>
                <a:ext cx="1686552" cy="573362"/>
              </a:xfrm>
              <a:prstGeom prst="rect">
                <a:avLst/>
              </a:prstGeom>
              <a:blipFill>
                <a:blip r:embed="rId23"/>
                <a:stretch>
                  <a:fillRect l="-746" t="-4348" r="-2239" b="-8696"/>
                </a:stretch>
              </a:blipFill>
            </p:spPr>
            <p:txBody>
              <a:bodyPr/>
              <a:lstStyle/>
              <a:p>
                <a:r>
                  <a:rPr lang="en-US">
                    <a:noFill/>
                  </a:rPr>
                  <a:t> </a:t>
                </a:r>
              </a:p>
            </p:txBody>
          </p:sp>
        </mc:Fallback>
      </mc:AlternateContent>
    </p:spTree>
    <p:extLst>
      <p:ext uri="{BB962C8B-B14F-4D97-AF65-F5344CB8AC3E}">
        <p14:creationId xmlns:p14="http://schemas.microsoft.com/office/powerpoint/2010/main" val="37411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(Minimum) Edit distance</a:t>
            </a:r>
          </a:p>
        </p:txBody>
      </p:sp>
      <p:sp>
        <p:nvSpPr>
          <p:cNvPr id="38915" name="Rectangle 3"/>
          <p:cNvSpPr>
            <a:spLocks noGrp="1" noChangeArrowheads="1"/>
          </p:cNvSpPr>
          <p:nvPr>
            <p:ph sz="quarter" idx="1"/>
          </p:nvPr>
        </p:nvSpPr>
        <p:spPr/>
        <p:txBody>
          <a:bodyPr/>
          <a:lstStyle/>
          <a:p>
            <a:r>
              <a:rPr lang="en-US" dirty="0"/>
              <a:t>How similar are two strings?</a:t>
            </a:r>
          </a:p>
          <a:p>
            <a:r>
              <a:rPr lang="en-US" dirty="0"/>
              <a:t>Many different distance metrics (as we saw earlier when discussing entity resolution</a:t>
            </a:r>
          </a:p>
          <a:p>
            <a:pPr lvl="1"/>
            <a:r>
              <a:rPr lang="en-US" dirty="0"/>
              <a:t>Typically based on the number of edit operations needed to transform from one to the other</a:t>
            </a:r>
          </a:p>
          <a:p>
            <a:endParaRPr lang="en-US" dirty="0"/>
          </a:p>
          <a:p>
            <a:r>
              <a:rPr lang="en-US" dirty="0"/>
              <a:t>Useful in NLP context for spelling correction, information extraction, speech recognition, etc.</a:t>
            </a:r>
          </a:p>
        </p:txBody>
      </p:sp>
      <p:sp>
        <p:nvSpPr>
          <p:cNvPr id="38916" name="Rectangle 4"/>
          <p:cNvSpPr>
            <a:spLocks noChangeArrowheads="1"/>
          </p:cNvSpPr>
          <p:nvPr/>
        </p:nvSpPr>
        <p:spPr bwMode="auto">
          <a:xfrm>
            <a:off x="777876" y="2110979"/>
            <a:ext cx="184731" cy="369332"/>
          </a:xfrm>
          <a:prstGeom prst="rect">
            <a:avLst/>
          </a:prstGeom>
          <a:noFill/>
          <a:ln w="9525">
            <a:noFill/>
            <a:miter lim="800000"/>
            <a:headEnd/>
            <a:tailEnd/>
          </a:ln>
        </p:spPr>
        <p:txBody>
          <a:bodyPr wrap="none">
            <a:prstTxWarp prst="textNoShape">
              <a:avLst/>
            </a:prstTxWarp>
            <a:spAutoFit/>
          </a:bodyPr>
          <a:lstStyle/>
          <a:p>
            <a:endParaRPr lang="en-US">
              <a:latin typeface="Arial" charset="0"/>
            </a:endParaRPr>
          </a:p>
        </p:txBody>
      </p:sp>
      <p:sp>
        <p:nvSpPr>
          <p:cNvPr id="4" name="Slide Number Placeholder 3">
            <a:extLst>
              <a:ext uri="{FF2B5EF4-FFF2-40B4-BE49-F238E27FC236}">
                <a16:creationId xmlns:a16="http://schemas.microsoft.com/office/drawing/2014/main" id="{BE1506F0-A433-E74B-8D7F-859019B1FB6B}"/>
              </a:ext>
            </a:extLst>
          </p:cNvPr>
          <p:cNvSpPr>
            <a:spLocks noGrp="1"/>
          </p:cNvSpPr>
          <p:nvPr>
            <p:ph type="sldNum" sz="quarter" idx="12"/>
          </p:nvPr>
        </p:nvSpPr>
        <p:spPr/>
        <p:txBody>
          <a:bodyPr/>
          <a:lstStyle/>
          <a:p>
            <a:fld id="{A2EF37A0-74FC-AB4F-AE4C-D9BFC6719E9F}" type="slidenum">
              <a:rPr lang="en-US" smtClean="0"/>
              <a:t>74</a:t>
            </a:fld>
            <a:endParaRPr lang="en-US"/>
          </a:p>
        </p:txBody>
      </p:sp>
    </p:spTree>
    <p:extLst>
      <p:ext uri="{BB962C8B-B14F-4D97-AF65-F5344CB8AC3E}">
        <p14:creationId xmlns:p14="http://schemas.microsoft.com/office/powerpoint/2010/main" val="14127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Aside: n-grams</a:t>
            </a:r>
          </a:p>
        </p:txBody>
      </p:sp>
      <p:sp>
        <p:nvSpPr>
          <p:cNvPr id="3" name="Content Placeholder 2"/>
          <p:cNvSpPr>
            <a:spLocks noGrp="1"/>
          </p:cNvSpPr>
          <p:nvPr>
            <p:ph idx="1"/>
          </p:nvPr>
        </p:nvSpPr>
        <p:spPr/>
        <p:txBody>
          <a:bodyPr/>
          <a:lstStyle/>
          <a:p>
            <a:r>
              <a:rPr lang="en-US" dirty="0">
                <a:solidFill>
                  <a:schemeClr val="tx2"/>
                </a:solidFill>
              </a:rPr>
              <a:t>n-gram</a:t>
            </a:r>
            <a:r>
              <a:rPr lang="en-US" dirty="0"/>
              <a:t>: Contiguous sequence of n tokens/words etc.</a:t>
            </a:r>
          </a:p>
          <a:p>
            <a:pPr marL="342900" indent="-342900">
              <a:buFont typeface="Arial" panose="020B0604020202020204" pitchFamily="34" charset="0"/>
              <a:buChar char="•"/>
            </a:pPr>
            <a:r>
              <a:rPr lang="en-US" b="0" dirty="0"/>
              <a:t>Unigram, bigram, trigram, “four-gram”, “five-gram”, …</a:t>
            </a:r>
          </a:p>
        </p:txBody>
      </p:sp>
      <p:sp>
        <p:nvSpPr>
          <p:cNvPr id="6" name="Rectangle 1"/>
          <p:cNvSpPr>
            <a:spLocks noChangeArrowheads="1"/>
          </p:cNvSpPr>
          <p:nvPr/>
        </p:nvSpPr>
        <p:spPr bwMode="auto">
          <a:xfrm>
            <a:off x="4238625" y="2120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2"/>
          <a:stretch>
            <a:fillRect/>
          </a:stretch>
        </p:blipFill>
        <p:spPr>
          <a:xfrm>
            <a:off x="0" y="2946400"/>
            <a:ext cx="8959371" cy="2158002"/>
          </a:xfrm>
          <a:prstGeom prst="rect">
            <a:avLst/>
          </a:prstGeom>
        </p:spPr>
      </p:pic>
      <p:sp>
        <p:nvSpPr>
          <p:cNvPr id="11" name="Slide Number Placeholder 10">
            <a:extLst>
              <a:ext uri="{FF2B5EF4-FFF2-40B4-BE49-F238E27FC236}">
                <a16:creationId xmlns:a16="http://schemas.microsoft.com/office/drawing/2014/main" id="{863DD4C4-67C4-E942-8AEF-4C9A6F283F60}"/>
              </a:ext>
            </a:extLst>
          </p:cNvPr>
          <p:cNvSpPr>
            <a:spLocks noGrp="1"/>
          </p:cNvSpPr>
          <p:nvPr>
            <p:ph type="sldNum" sz="quarter" idx="12"/>
          </p:nvPr>
        </p:nvSpPr>
        <p:spPr/>
        <p:txBody>
          <a:bodyPr/>
          <a:lstStyle/>
          <a:p>
            <a:fld id="{A2EF37A0-74FC-AB4F-AE4C-D9BFC6719E9F}" type="slidenum">
              <a:rPr lang="en-US" smtClean="0"/>
              <a:t>75</a:t>
            </a:fld>
            <a:endParaRPr lang="en-US"/>
          </a:p>
        </p:txBody>
      </p:sp>
    </p:spTree>
    <p:extLst>
      <p:ext uri="{BB962C8B-B14F-4D97-AF65-F5344CB8AC3E}">
        <p14:creationId xmlns:p14="http://schemas.microsoft.com/office/powerpoint/2010/main" val="247250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858000" cy="1371600"/>
          </a:xfrm>
        </p:spPr>
        <p:txBody>
          <a:bodyPr/>
          <a:lstStyle/>
          <a:p>
            <a:r>
              <a:rPr lang="en-US" dirty="0"/>
              <a:t>Language Modeling</a:t>
            </a:r>
          </a:p>
        </p:txBody>
      </p:sp>
      <p:sp>
        <p:nvSpPr>
          <p:cNvPr id="3" name="Content Placeholder 2"/>
          <p:cNvSpPr>
            <a:spLocks noGrp="1"/>
          </p:cNvSpPr>
          <p:nvPr>
            <p:ph idx="1"/>
          </p:nvPr>
        </p:nvSpPr>
        <p:spPr/>
        <p:txBody>
          <a:bodyPr/>
          <a:lstStyle/>
          <a:p>
            <a:r>
              <a:rPr lang="en-US" dirty="0"/>
              <a:t>Assign a probability to a sentence</a:t>
            </a:r>
          </a:p>
          <a:p>
            <a:pPr lvl="1"/>
            <a:r>
              <a:rPr lang="en-US" dirty="0"/>
              <a:t>Machine Translation:</a:t>
            </a:r>
          </a:p>
          <a:p>
            <a:pPr lvl="2"/>
            <a:r>
              <a:rPr lang="en-US" dirty="0"/>
              <a:t>P(</a:t>
            </a:r>
            <a:r>
              <a:rPr lang="en-US" b="1" dirty="0"/>
              <a:t>high</a:t>
            </a:r>
            <a:r>
              <a:rPr lang="en-US" dirty="0"/>
              <a:t> winds </a:t>
            </a:r>
            <a:r>
              <a:rPr lang="en-US" dirty="0" err="1"/>
              <a:t>tonite</a:t>
            </a:r>
            <a:r>
              <a:rPr lang="en-US" dirty="0"/>
              <a:t>) &gt; P(</a:t>
            </a:r>
            <a:r>
              <a:rPr lang="en-US" b="1" dirty="0"/>
              <a:t>large</a:t>
            </a:r>
            <a:r>
              <a:rPr lang="en-US" dirty="0"/>
              <a:t> winds </a:t>
            </a:r>
            <a:r>
              <a:rPr lang="en-US" dirty="0" err="1"/>
              <a:t>tonite</a:t>
            </a:r>
            <a:r>
              <a:rPr lang="en-US" dirty="0"/>
              <a:t>)</a:t>
            </a:r>
          </a:p>
          <a:p>
            <a:pPr lvl="1"/>
            <a:r>
              <a:rPr lang="en-US" dirty="0"/>
              <a:t>Spell Correction</a:t>
            </a:r>
          </a:p>
          <a:p>
            <a:pPr lvl="2"/>
            <a:r>
              <a:rPr lang="en-US" dirty="0"/>
              <a:t>The office is about fifteen </a:t>
            </a:r>
            <a:r>
              <a:rPr lang="en-US" b="1" dirty="0"/>
              <a:t>minuets</a:t>
            </a:r>
            <a:r>
              <a:rPr lang="en-US" dirty="0"/>
              <a:t> from my house</a:t>
            </a:r>
          </a:p>
          <a:p>
            <a:pPr lvl="3"/>
            <a:r>
              <a:rPr lang="en-US" dirty="0"/>
              <a:t>P(about fifteen </a:t>
            </a:r>
            <a:r>
              <a:rPr lang="en-US" b="1" dirty="0"/>
              <a:t>minutes</a:t>
            </a:r>
            <a:r>
              <a:rPr lang="en-US" dirty="0"/>
              <a:t> from) &gt; P(about fifteen </a:t>
            </a:r>
            <a:r>
              <a:rPr lang="en-US" b="1" dirty="0"/>
              <a:t>minuets</a:t>
            </a:r>
            <a:r>
              <a:rPr lang="en-US" dirty="0"/>
              <a:t> from)</a:t>
            </a:r>
          </a:p>
          <a:p>
            <a:pPr lvl="1"/>
            <a:r>
              <a:rPr lang="en-US" dirty="0"/>
              <a:t>Speech Recognition</a:t>
            </a:r>
          </a:p>
          <a:p>
            <a:pPr lvl="2"/>
            <a:r>
              <a:rPr lang="en-US" dirty="0"/>
              <a:t>P(I saw a van) &gt;&gt; P(eyes awe of an)</a:t>
            </a:r>
          </a:p>
          <a:p>
            <a:pPr lvl="1"/>
            <a:r>
              <a:rPr lang="en-US" dirty="0"/>
              <a:t>+ Summarization, question-answering, etc., etc.!!</a:t>
            </a:r>
          </a:p>
        </p:txBody>
      </p:sp>
      <p:sp>
        <p:nvSpPr>
          <p:cNvPr id="6" name="Slide Number Placeholder 5">
            <a:extLst>
              <a:ext uri="{FF2B5EF4-FFF2-40B4-BE49-F238E27FC236}">
                <a16:creationId xmlns:a16="http://schemas.microsoft.com/office/drawing/2014/main" id="{47739724-3557-6A44-8EDA-F5A5176DAFA1}"/>
              </a:ext>
            </a:extLst>
          </p:cNvPr>
          <p:cNvSpPr>
            <a:spLocks noGrp="1"/>
          </p:cNvSpPr>
          <p:nvPr>
            <p:ph type="sldNum" sz="quarter" idx="12"/>
          </p:nvPr>
        </p:nvSpPr>
        <p:spPr/>
        <p:txBody>
          <a:bodyPr/>
          <a:lstStyle/>
          <a:p>
            <a:fld id="{A2EF37A0-74FC-AB4F-AE4C-D9BFC6719E9F}" type="slidenum">
              <a:rPr lang="en-US" smtClean="0"/>
              <a:pPr/>
              <a:t>76</a:t>
            </a:fld>
            <a:endParaRPr lang="en-US"/>
          </a:p>
        </p:txBody>
      </p:sp>
    </p:spTree>
    <p:extLst>
      <p:ext uri="{BB962C8B-B14F-4D97-AF65-F5344CB8AC3E}">
        <p14:creationId xmlns:p14="http://schemas.microsoft.com/office/powerpoint/2010/main" val="30828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718"/>
            <a:ext cx="7620000" cy="1371600"/>
          </a:xfrm>
        </p:spPr>
        <p:txBody>
          <a:bodyPr/>
          <a:lstStyle/>
          <a:p>
            <a:r>
              <a:rPr lang="en-US" dirty="0"/>
              <a:t>Language Modeling</a:t>
            </a:r>
          </a:p>
        </p:txBody>
      </p:sp>
      <p:sp>
        <p:nvSpPr>
          <p:cNvPr id="63491" name="Rectangle 3"/>
          <p:cNvSpPr>
            <a:spLocks noGrp="1" noChangeArrowheads="1"/>
          </p:cNvSpPr>
          <p:nvPr>
            <p:ph idx="1"/>
          </p:nvPr>
        </p:nvSpPr>
        <p:spPr/>
        <p:txBody>
          <a:bodyPr/>
          <a:lstStyle/>
          <a:p>
            <a:r>
              <a:rPr lang="en-US" dirty="0"/>
              <a:t>Goal: compute the probability of a sentence or sequence of words:</a:t>
            </a:r>
          </a:p>
          <a:p>
            <a:pPr marL="342900" indent="-342900">
              <a:buFont typeface="Arial" panose="020B0604020202020204" pitchFamily="34" charset="0"/>
              <a:buChar char="•"/>
            </a:pPr>
            <a:r>
              <a:rPr lang="en-US" b="0" dirty="0"/>
              <a:t>P(W) = P(w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,w</a:t>
            </a:r>
            <a:r>
              <a:rPr lang="en-US" b="0" baseline="-25000" dirty="0"/>
              <a:t>5</a:t>
            </a:r>
            <a:r>
              <a:rPr lang="en-US" b="0" dirty="0"/>
              <a:t>…</a:t>
            </a:r>
            <a:r>
              <a:rPr lang="en-US" b="0" dirty="0" err="1"/>
              <a:t>w</a:t>
            </a:r>
            <a:r>
              <a:rPr lang="en-US" b="0" baseline="-25000" dirty="0" err="1"/>
              <a:t>n</a:t>
            </a:r>
            <a:r>
              <a:rPr lang="en-US" b="0" dirty="0"/>
              <a:t>)</a:t>
            </a:r>
          </a:p>
          <a:p>
            <a:r>
              <a:rPr lang="en-US" dirty="0"/>
              <a:t>Related task: probability of an upcoming word:</a:t>
            </a:r>
          </a:p>
          <a:p>
            <a:pPr marL="342900" indent="-342900">
              <a:buFont typeface="Arial" panose="020B0604020202020204" pitchFamily="34" charset="0"/>
              <a:buChar char="•"/>
            </a:pPr>
            <a:r>
              <a:rPr lang="en-US" b="0" dirty="0"/>
              <a:t>P(w</a:t>
            </a:r>
            <a:r>
              <a:rPr lang="en-US" b="0" baseline="-25000" dirty="0"/>
              <a:t>5</a:t>
            </a:r>
            <a:r>
              <a:rPr lang="en-US" b="0" dirty="0"/>
              <a:t>|w</a:t>
            </a:r>
            <a:r>
              <a:rPr lang="en-US" b="0" baseline="-25000" dirty="0"/>
              <a:t>1</a:t>
            </a:r>
            <a:r>
              <a:rPr lang="en-US" b="0" dirty="0"/>
              <a:t>,w</a:t>
            </a:r>
            <a:r>
              <a:rPr lang="en-US" b="0" baseline="-25000" dirty="0"/>
              <a:t>2</a:t>
            </a:r>
            <a:r>
              <a:rPr lang="en-US" b="0" dirty="0"/>
              <a:t>,w</a:t>
            </a:r>
            <a:r>
              <a:rPr lang="en-US" b="0" baseline="-25000" dirty="0"/>
              <a:t>3</a:t>
            </a:r>
            <a:r>
              <a:rPr lang="en-US" b="0" dirty="0"/>
              <a:t>,w</a:t>
            </a:r>
            <a:r>
              <a:rPr lang="en-US" b="0" baseline="-25000" dirty="0"/>
              <a:t>4</a:t>
            </a:r>
            <a:r>
              <a:rPr lang="en-US" b="0" dirty="0"/>
              <a:t>)</a:t>
            </a:r>
          </a:p>
          <a:p>
            <a:r>
              <a:rPr lang="en-US" dirty="0"/>
              <a:t>A model that computes either of these:</a:t>
            </a:r>
          </a:p>
          <a:p>
            <a:pPr marL="342900" indent="-342900">
              <a:buFont typeface="Arial" panose="020B0604020202020204" pitchFamily="34" charset="0"/>
              <a:buChar char="•"/>
            </a:pPr>
            <a:r>
              <a:rPr lang="en-US" b="0" dirty="0"/>
              <a:t>P(W)     or     P(w</a:t>
            </a:r>
            <a:r>
              <a:rPr lang="en-US" b="0" baseline="-25000" dirty="0"/>
              <a:t>n</a:t>
            </a:r>
            <a:r>
              <a:rPr lang="en-US" b="0" dirty="0"/>
              <a:t>|w</a:t>
            </a:r>
            <a:r>
              <a:rPr lang="en-US" b="0" baseline="-25000" dirty="0"/>
              <a:t>1</a:t>
            </a:r>
            <a:r>
              <a:rPr lang="en-US" b="0" dirty="0"/>
              <a:t>,w</a:t>
            </a:r>
            <a:r>
              <a:rPr lang="en-US" b="0" baseline="-25000" dirty="0"/>
              <a:t>2</a:t>
            </a:r>
            <a:r>
              <a:rPr lang="en-US" b="0" dirty="0"/>
              <a:t>…w</a:t>
            </a:r>
            <a:r>
              <a:rPr lang="en-US" b="0" baseline="-25000" dirty="0"/>
              <a:t>n-1</a:t>
            </a:r>
            <a:r>
              <a:rPr lang="en-US" b="0" dirty="0"/>
              <a:t>)       is called a language model.</a:t>
            </a:r>
          </a:p>
          <a:p>
            <a:pPr lvl="1"/>
            <a:endParaRPr lang="en-US" dirty="0"/>
          </a:p>
          <a:p>
            <a:r>
              <a:rPr lang="en-US" dirty="0"/>
              <a:t>(We won’t talk about this much further in this class.)</a:t>
            </a:r>
          </a:p>
        </p:txBody>
      </p:sp>
      <p:sp>
        <p:nvSpPr>
          <p:cNvPr id="4" name="Slide Number Placeholder 3">
            <a:extLst>
              <a:ext uri="{FF2B5EF4-FFF2-40B4-BE49-F238E27FC236}">
                <a16:creationId xmlns:a16="http://schemas.microsoft.com/office/drawing/2014/main" id="{0CC9BCF7-E924-794A-BFB8-64AA73A6D110}"/>
              </a:ext>
            </a:extLst>
          </p:cNvPr>
          <p:cNvSpPr>
            <a:spLocks noGrp="1"/>
          </p:cNvSpPr>
          <p:nvPr>
            <p:ph type="sldNum" sz="quarter" idx="12"/>
          </p:nvPr>
        </p:nvSpPr>
        <p:spPr/>
        <p:txBody>
          <a:bodyPr/>
          <a:lstStyle/>
          <a:p>
            <a:fld id="{A2EF37A0-74FC-AB4F-AE4C-D9BFC6719E9F}" type="slidenum">
              <a:rPr lang="en-US" smtClean="0"/>
              <a:pPr/>
              <a:t>77</a:t>
            </a:fld>
            <a:endParaRPr lang="en-US"/>
          </a:p>
        </p:txBody>
      </p:sp>
    </p:spTree>
    <p:extLst>
      <p:ext uri="{BB962C8B-B14F-4D97-AF65-F5344CB8AC3E}">
        <p14:creationId xmlns:p14="http://schemas.microsoft.com/office/powerpoint/2010/main" val="378655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685800" y="2343150"/>
            <a:ext cx="7772400" cy="30861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a:p>
            <a:pPr marL="342900" indent="-342900">
              <a:spcBef>
                <a:spcPct val="20000"/>
              </a:spcBef>
              <a:buClr>
                <a:schemeClr val="tx2"/>
              </a:buClr>
              <a:buBlip>
                <a:blip r:embed="rId4"/>
              </a:buBlip>
            </a:pPr>
            <a:endParaRPr lang="en-US" sz="2400">
              <a:solidFill>
                <a:srgbClr val="5400A8"/>
              </a:solidFill>
              <a:latin typeface="Tahoma" charset="0"/>
            </a:endParaRPr>
          </a:p>
        </p:txBody>
      </p:sp>
      <p:sp>
        <p:nvSpPr>
          <p:cNvPr id="77829" name="Rectangle 4"/>
          <p:cNvSpPr>
            <a:spLocks noGrp="1" noChangeArrowheads="1"/>
          </p:cNvSpPr>
          <p:nvPr>
            <p:ph type="title"/>
          </p:nvPr>
        </p:nvSpPr>
        <p:spPr>
          <a:xfrm>
            <a:off x="457200" y="152718"/>
            <a:ext cx="8245475" cy="1371600"/>
          </a:xfrm>
        </p:spPr>
        <p:txBody>
          <a:bodyPr/>
          <a:lstStyle/>
          <a:p>
            <a:r>
              <a:rPr lang="en-US" dirty="0"/>
              <a:t>Simplest case: </a:t>
            </a:r>
            <a:br>
              <a:rPr lang="en-US" dirty="0"/>
            </a:br>
            <a:r>
              <a:rPr lang="en-US" dirty="0"/>
              <a:t>Unigram model</a:t>
            </a:r>
          </a:p>
        </p:txBody>
      </p:sp>
      <p:sp>
        <p:nvSpPr>
          <p:cNvPr id="3" name="Slide Number Placeholder 2">
            <a:extLst>
              <a:ext uri="{FF2B5EF4-FFF2-40B4-BE49-F238E27FC236}">
                <a16:creationId xmlns:a16="http://schemas.microsoft.com/office/drawing/2014/main" id="{CDE1C808-A87A-9B45-87E5-3CC89289188B}"/>
              </a:ext>
            </a:extLst>
          </p:cNvPr>
          <p:cNvSpPr>
            <a:spLocks noGrp="1"/>
          </p:cNvSpPr>
          <p:nvPr>
            <p:ph type="sldNum" sz="quarter" idx="12"/>
          </p:nvPr>
        </p:nvSpPr>
        <p:spPr/>
        <p:txBody>
          <a:bodyPr/>
          <a:lstStyle/>
          <a:p>
            <a:fld id="{A2EF37A0-74FC-AB4F-AE4C-D9BFC6719E9F}" type="slidenum">
              <a:rPr lang="en-US" smtClean="0"/>
              <a:pPr/>
              <a:t>78</a:t>
            </a:fld>
            <a:endParaRPr lang="en-US"/>
          </a:p>
        </p:txBody>
      </p:sp>
      <p:sp>
        <p:nvSpPr>
          <p:cNvPr id="6" name="TextBox 5"/>
          <p:cNvSpPr txBox="1"/>
          <p:nvPr/>
        </p:nvSpPr>
        <p:spPr>
          <a:xfrm>
            <a:off x="685800" y="3649920"/>
            <a:ext cx="8077200" cy="2369880"/>
          </a:xfrm>
          <a:prstGeom prst="rect">
            <a:avLst/>
          </a:prstGeom>
          <a:noFill/>
        </p:spPr>
        <p:txBody>
          <a:bodyPr wrap="square" rtlCol="0">
            <a:spAutoFit/>
          </a:bodyPr>
          <a:lstStyle/>
          <a:p>
            <a:r>
              <a:rPr lang="en-US" sz="2000" dirty="0">
                <a:latin typeface="Courier"/>
                <a:cs typeface="Courier"/>
              </a:rPr>
              <a:t>fifth, an, of, futures, the, an, incorporated, a, a, the, inflation, most, dollars, quarter, in, is, mass</a:t>
            </a:r>
          </a:p>
          <a:p>
            <a:endParaRPr lang="en-US" sz="2000" dirty="0">
              <a:latin typeface="Courier"/>
              <a:cs typeface="Courier"/>
            </a:endParaRPr>
          </a:p>
          <a:p>
            <a:r>
              <a:rPr lang="en-US" sz="2000" dirty="0">
                <a:latin typeface="Courier"/>
                <a:cs typeface="Courier"/>
              </a:rPr>
              <a:t>thrift, did, eighty, said, hard, 'm, </a:t>
            </a:r>
            <a:r>
              <a:rPr lang="en-US" sz="2000" dirty="0" err="1">
                <a:latin typeface="Courier"/>
                <a:cs typeface="Courier"/>
              </a:rPr>
              <a:t>july</a:t>
            </a:r>
            <a:r>
              <a:rPr lang="en-US" sz="2000" dirty="0">
                <a:latin typeface="Courier"/>
                <a:cs typeface="Courier"/>
              </a:rPr>
              <a:t>, bullish</a:t>
            </a:r>
          </a:p>
          <a:p>
            <a:endParaRPr lang="en-US" sz="2400" dirty="0">
              <a:latin typeface="Courier"/>
              <a:cs typeface="Courier"/>
            </a:endParaRPr>
          </a:p>
          <a:p>
            <a:r>
              <a:rPr lang="en-US" sz="2000" dirty="0">
                <a:latin typeface="Courier"/>
                <a:cs typeface="Courier"/>
              </a:rPr>
              <a:t>that, or, limited, the</a:t>
            </a:r>
          </a:p>
        </p:txBody>
      </p:sp>
      <p:sp>
        <p:nvSpPr>
          <p:cNvPr id="7" name="TextBox 6"/>
          <p:cNvSpPr txBox="1"/>
          <p:nvPr/>
        </p:nvSpPr>
        <p:spPr>
          <a:xfrm>
            <a:off x="228600" y="3105090"/>
            <a:ext cx="6835876" cy="400110"/>
          </a:xfrm>
          <a:prstGeom prst="rect">
            <a:avLst/>
          </a:prstGeom>
          <a:noFill/>
        </p:spPr>
        <p:txBody>
          <a:bodyPr wrap="none" rtlCol="0">
            <a:spAutoFit/>
          </a:bodyPr>
          <a:lstStyle/>
          <a:p>
            <a:r>
              <a:rPr lang="en-US" sz="2000" dirty="0">
                <a:latin typeface="Calibri"/>
                <a:cs typeface="Calibri"/>
              </a:rPr>
              <a:t>Some automatically generated sentences from a unigram model</a:t>
            </a:r>
          </a:p>
        </p:txBody>
      </p:sp>
      <p:graphicFrame>
        <p:nvGraphicFramePr>
          <p:cNvPr id="8" name="Object 6"/>
          <p:cNvGraphicFramePr>
            <a:graphicFrameLocks noChangeAspect="1"/>
          </p:cNvGraphicFramePr>
          <p:nvPr/>
        </p:nvGraphicFramePr>
        <p:xfrm>
          <a:off x="1752600" y="1981200"/>
          <a:ext cx="4648200" cy="1047374"/>
        </p:xfrm>
        <a:graphic>
          <a:graphicData uri="http://schemas.openxmlformats.org/presentationml/2006/ole">
            <mc:AlternateContent xmlns:mc="http://schemas.openxmlformats.org/markup-compatibility/2006">
              <mc:Choice xmlns:v="urn:schemas-microsoft-com:vml" Requires="v">
                <p:oleObj spid="_x0000_s34820" name="Equation" r:id="rId5" imgW="1587500" imgH="355600" progId="Equation.3">
                  <p:embed/>
                </p:oleObj>
              </mc:Choice>
              <mc:Fallback>
                <p:oleObj name="Equation" r:id="rId5" imgW="1587500" imgH="3556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981200"/>
                        <a:ext cx="4648200" cy="1047374"/>
                      </a:xfrm>
                      <a:prstGeom prst="rect">
                        <a:avLst/>
                      </a:prstGeom>
                      <a:noFill/>
                      <a:effectLst/>
                    </p:spPr>
                  </p:pic>
                </p:oleObj>
              </mc:Fallback>
            </mc:AlternateContent>
          </a:graphicData>
        </a:graphic>
      </p:graphicFrame>
    </p:spTree>
    <p:extLst>
      <p:ext uri="{BB962C8B-B14F-4D97-AF65-F5344CB8AC3E}">
        <p14:creationId xmlns:p14="http://schemas.microsoft.com/office/powerpoint/2010/main" val="263450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ChangeArrowheads="1"/>
          </p:cNvSpPr>
          <p:nvPr/>
        </p:nvSpPr>
        <p:spPr bwMode="auto">
          <a:xfrm>
            <a:off x="762000" y="1664208"/>
            <a:ext cx="7772400" cy="4107942"/>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tx2"/>
              </a:buClr>
              <a:buBlip>
                <a:blip r:embed="rId4"/>
              </a:buBlip>
            </a:pPr>
            <a:endParaRPr lang="en-US" sz="2400" dirty="0">
              <a:solidFill>
                <a:srgbClr val="5400A8"/>
              </a:solidFill>
              <a:latin typeface="Tahoma" charset="0"/>
            </a:endParaRPr>
          </a:p>
        </p:txBody>
      </p:sp>
      <p:sp>
        <p:nvSpPr>
          <p:cNvPr id="13" name="Title 12">
            <a:extLst>
              <a:ext uri="{FF2B5EF4-FFF2-40B4-BE49-F238E27FC236}">
                <a16:creationId xmlns:a16="http://schemas.microsoft.com/office/drawing/2014/main" id="{1E6203E5-7276-C447-8B43-6CB23AB57B66}"/>
              </a:ext>
            </a:extLst>
          </p:cNvPr>
          <p:cNvSpPr>
            <a:spLocks noGrp="1"/>
          </p:cNvSpPr>
          <p:nvPr>
            <p:ph type="title"/>
          </p:nvPr>
        </p:nvSpPr>
        <p:spPr/>
        <p:txBody>
          <a:bodyPr/>
          <a:lstStyle/>
          <a:p>
            <a:r>
              <a:rPr lang="en-US" dirty="0"/>
              <a:t>Bigram Model</a:t>
            </a:r>
          </a:p>
        </p:txBody>
      </p:sp>
      <p:sp>
        <p:nvSpPr>
          <p:cNvPr id="10" name="Text Placeholder 9">
            <a:extLst>
              <a:ext uri="{FF2B5EF4-FFF2-40B4-BE49-F238E27FC236}">
                <a16:creationId xmlns:a16="http://schemas.microsoft.com/office/drawing/2014/main" id="{F4E997CB-D082-D543-9E66-A0E08F24F798}"/>
              </a:ext>
            </a:extLst>
          </p:cNvPr>
          <p:cNvSpPr>
            <a:spLocks noGrp="1"/>
          </p:cNvSpPr>
          <p:nvPr>
            <p:ph idx="1"/>
          </p:nvPr>
        </p:nvSpPr>
        <p:spPr/>
        <p:txBody>
          <a:bodyPr/>
          <a:lstStyle/>
          <a:p>
            <a:r>
              <a:rPr lang="en-US" dirty="0"/>
              <a:t>Condition on the previous word:</a:t>
            </a:r>
          </a:p>
          <a:p>
            <a:endParaRPr lang="en-US" dirty="0"/>
          </a:p>
          <a:p>
            <a:endParaRPr lang="en-US" dirty="0"/>
          </a:p>
          <a:p>
            <a:pPr lvl="1"/>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2841E54-C24A-0E40-A228-399E6213AEC2}"/>
              </a:ext>
            </a:extLst>
          </p:cNvPr>
          <p:cNvSpPr>
            <a:spLocks noGrp="1"/>
          </p:cNvSpPr>
          <p:nvPr>
            <p:ph type="sldNum" sz="quarter" idx="12"/>
          </p:nvPr>
        </p:nvSpPr>
        <p:spPr/>
        <p:txBody>
          <a:bodyPr/>
          <a:lstStyle/>
          <a:p>
            <a:fld id="{A2EF37A0-74FC-AB4F-AE4C-D9BFC6719E9F}" type="slidenum">
              <a:rPr lang="en-US" smtClean="0"/>
              <a:pPr/>
              <a:t>79</a:t>
            </a:fld>
            <a:endParaRPr lang="en-US"/>
          </a:p>
        </p:txBody>
      </p:sp>
      <p:sp>
        <p:nvSpPr>
          <p:cNvPr id="7" name="TextBox 6"/>
          <p:cNvSpPr txBox="1"/>
          <p:nvPr/>
        </p:nvSpPr>
        <p:spPr>
          <a:xfrm>
            <a:off x="228600" y="3635276"/>
            <a:ext cx="8610600" cy="2308324"/>
          </a:xfrm>
          <a:prstGeom prst="rect">
            <a:avLst/>
          </a:prstGeom>
          <a:noFill/>
        </p:spPr>
        <p:txBody>
          <a:bodyPr wrap="square" rtlCol="0">
            <a:spAutoFit/>
          </a:bodyPr>
          <a:lstStyle/>
          <a:p>
            <a:r>
              <a:rPr lang="en-US" dirty="0" err="1">
                <a:latin typeface="Courier"/>
                <a:cs typeface="Courier"/>
              </a:rPr>
              <a:t>texaco</a:t>
            </a:r>
            <a:r>
              <a:rPr lang="en-US" dirty="0">
                <a:latin typeface="Courier"/>
                <a:cs typeface="Courier"/>
              </a:rPr>
              <a:t>, rose, one, in, this, issue, is, pursuing, growth, in, a, boiler, house, said, </a:t>
            </a:r>
            <a:r>
              <a:rPr lang="en-US" dirty="0" err="1">
                <a:latin typeface="Courier"/>
                <a:cs typeface="Courier"/>
              </a:rPr>
              <a:t>mr.</a:t>
            </a:r>
            <a:r>
              <a:rPr lang="en-US" dirty="0">
                <a:latin typeface="Courier"/>
                <a:cs typeface="Courier"/>
              </a:rPr>
              <a:t>, </a:t>
            </a:r>
            <a:r>
              <a:rPr lang="en-US" dirty="0" err="1">
                <a:latin typeface="Courier"/>
                <a:cs typeface="Courier"/>
              </a:rPr>
              <a:t>gurria</a:t>
            </a:r>
            <a:r>
              <a:rPr lang="en-US" dirty="0">
                <a:latin typeface="Courier"/>
                <a:cs typeface="Courier"/>
              </a:rPr>
              <a:t>, </a:t>
            </a:r>
            <a:r>
              <a:rPr lang="en-US" dirty="0" err="1">
                <a:latin typeface="Courier"/>
                <a:cs typeface="Courier"/>
              </a:rPr>
              <a:t>mexico</a:t>
            </a:r>
            <a:r>
              <a:rPr lang="en-US" dirty="0">
                <a:latin typeface="Courier"/>
                <a:cs typeface="Courier"/>
              </a:rPr>
              <a:t>, 's, motion, control, proposal, without, permission, from, five, hundred, fifty, five, yen</a:t>
            </a:r>
          </a:p>
          <a:p>
            <a:endParaRPr lang="en-US" dirty="0">
              <a:latin typeface="Courier"/>
              <a:cs typeface="Courier"/>
            </a:endParaRPr>
          </a:p>
          <a:p>
            <a:r>
              <a:rPr lang="en-US" dirty="0">
                <a:latin typeface="Courier"/>
                <a:cs typeface="Courier"/>
              </a:rPr>
              <a:t>outside, new, car, parking, lot, of, the, agreement, reached</a:t>
            </a:r>
          </a:p>
          <a:p>
            <a:endParaRPr lang="en-US" dirty="0">
              <a:latin typeface="Courier"/>
              <a:cs typeface="Courier"/>
            </a:endParaRPr>
          </a:p>
          <a:p>
            <a:r>
              <a:rPr lang="en-US" dirty="0">
                <a:latin typeface="Courier"/>
                <a:cs typeface="Courier"/>
              </a:rPr>
              <a:t>this, would, be, a, record, </a:t>
            </a:r>
            <a:r>
              <a:rPr lang="en-US" dirty="0" err="1">
                <a:latin typeface="Courier"/>
                <a:cs typeface="Courier"/>
              </a:rPr>
              <a:t>november</a:t>
            </a:r>
            <a:endParaRPr lang="en-US" dirty="0">
              <a:latin typeface="Courier"/>
              <a:cs typeface="Courier"/>
            </a:endParaRPr>
          </a:p>
        </p:txBody>
      </p:sp>
      <p:graphicFrame>
        <p:nvGraphicFramePr>
          <p:cNvPr id="6" name="Object 3"/>
          <p:cNvGraphicFramePr>
            <a:graphicFrameLocks noChangeAspect="1"/>
          </p:cNvGraphicFramePr>
          <p:nvPr/>
        </p:nvGraphicFramePr>
        <p:xfrm>
          <a:off x="762001" y="2743201"/>
          <a:ext cx="6745287" cy="596543"/>
        </p:xfrm>
        <a:graphic>
          <a:graphicData uri="http://schemas.openxmlformats.org/presentationml/2006/ole">
            <mc:AlternateContent xmlns:mc="http://schemas.openxmlformats.org/markup-compatibility/2006">
              <mc:Choice xmlns:v="urn:schemas-microsoft-com:vml" Requires="v">
                <p:oleObj spid="_x0000_s35844" name="Equation" r:id="rId5" imgW="2019300" imgH="177800" progId="Equation.3">
                  <p:embed/>
                </p:oleObj>
              </mc:Choice>
              <mc:Fallback>
                <p:oleObj name="Equation" r:id="rId5" imgW="2019300" imgH="177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1" y="2743201"/>
                        <a:ext cx="6745287" cy="596543"/>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4988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3263" y="5343524"/>
            <a:ext cx="3927873" cy="1641822"/>
          </a:xfrm>
          <a:prstGeom prst="rect">
            <a:avLst/>
          </a:prstGeom>
        </p:spPr>
      </p:pic>
      <p:sp>
        <p:nvSpPr>
          <p:cNvPr id="2" name="Title 1"/>
          <p:cNvSpPr>
            <a:spLocks noGrp="1"/>
          </p:cNvSpPr>
          <p:nvPr>
            <p:ph type="title"/>
          </p:nvPr>
        </p:nvSpPr>
        <p:spPr>
          <a:xfrm>
            <a:off x="457200" y="152718"/>
            <a:ext cx="7620000" cy="1371600"/>
          </a:xfrm>
        </p:spPr>
        <p:txBody>
          <a:bodyPr>
            <a:normAutofit/>
          </a:bodyPr>
          <a:lstStyle/>
          <a:p>
            <a:r>
              <a:rPr lang="en-US" dirty="0"/>
              <a:t>Statistical Natural Language Processing</a:t>
            </a:r>
          </a:p>
        </p:txBody>
      </p:sp>
      <p:sp>
        <p:nvSpPr>
          <p:cNvPr id="3" name="Content Placeholder 2"/>
          <p:cNvSpPr>
            <a:spLocks noGrp="1"/>
          </p:cNvSpPr>
          <p:nvPr>
            <p:ph idx="1"/>
          </p:nvPr>
        </p:nvSpPr>
        <p:spPr/>
        <p:txBody>
          <a:bodyPr/>
          <a:lstStyle/>
          <a:p>
            <a:r>
              <a:rPr lang="en-US" dirty="0"/>
              <a:t>Pre-1980s: primarily based on sets of hand-tuned rules</a:t>
            </a:r>
          </a:p>
          <a:p>
            <a:r>
              <a:rPr lang="en-US" dirty="0"/>
              <a:t>Post-1980s: introduction of machine learning to NLP</a:t>
            </a:r>
          </a:p>
          <a:p>
            <a:pPr marL="342900" indent="-342900">
              <a:buFont typeface="Arial" charset="0"/>
              <a:buChar char="•"/>
            </a:pPr>
            <a:r>
              <a:rPr lang="en-US" b="0" dirty="0"/>
              <a:t>Initially, </a:t>
            </a:r>
            <a:r>
              <a:rPr lang="en-US" b="0" dirty="0">
                <a:solidFill>
                  <a:schemeClr val="tx2"/>
                </a:solidFill>
              </a:rPr>
              <a:t>decision trees</a:t>
            </a:r>
            <a:r>
              <a:rPr lang="en-US" b="0" dirty="0"/>
              <a:t> learned what-if rules automatically</a:t>
            </a:r>
          </a:p>
          <a:p>
            <a:pPr marL="342900" indent="-342900">
              <a:buFont typeface="Arial" charset="0"/>
              <a:buChar char="•"/>
            </a:pPr>
            <a:r>
              <a:rPr lang="en-US" b="0" dirty="0"/>
              <a:t>Then, hidden Markov models (HMMs) were used for part of speech (POS) tagging</a:t>
            </a:r>
          </a:p>
          <a:p>
            <a:pPr marL="342900" indent="-342900">
              <a:buFont typeface="Arial" charset="0"/>
              <a:buChar char="•"/>
            </a:pPr>
            <a:r>
              <a:rPr lang="en-US" b="0" dirty="0"/>
              <a:t>Explosion of statistical models for language</a:t>
            </a:r>
          </a:p>
          <a:p>
            <a:pPr marL="342900" indent="-342900">
              <a:buFont typeface="Arial" charset="0"/>
              <a:buChar char="•"/>
            </a:pPr>
            <a:r>
              <a:rPr lang="en-US" b="0" dirty="0"/>
              <a:t>Recent work focuses on purely </a:t>
            </a:r>
            <a:r>
              <a:rPr lang="en-US" b="0" dirty="0">
                <a:solidFill>
                  <a:schemeClr val="tx2"/>
                </a:solidFill>
              </a:rPr>
              <a:t>unsupervised</a:t>
            </a:r>
            <a:r>
              <a:rPr lang="en-US" b="0" dirty="0"/>
              <a:t> or </a:t>
            </a:r>
            <a:r>
              <a:rPr lang="en-US" b="0" dirty="0">
                <a:solidFill>
                  <a:schemeClr val="tx2"/>
                </a:solidFill>
              </a:rPr>
              <a:t>semi-supervised</a:t>
            </a:r>
            <a:r>
              <a:rPr lang="en-US" b="0" dirty="0"/>
              <a:t> learning of models</a:t>
            </a:r>
          </a:p>
          <a:p>
            <a:r>
              <a:rPr lang="en-US" dirty="0"/>
              <a:t>We’ll cover some of this in the machine learning lectures!</a:t>
            </a:r>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29178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4"/>
          <p:cNvSpPr>
            <a:spLocks noGrp="1" noChangeArrowheads="1"/>
          </p:cNvSpPr>
          <p:nvPr>
            <p:ph type="title"/>
          </p:nvPr>
        </p:nvSpPr>
        <p:spPr/>
        <p:txBody>
          <a:bodyPr/>
          <a:lstStyle/>
          <a:p>
            <a:r>
              <a:rPr lang="en-US"/>
              <a:t>N-gram models</a:t>
            </a:r>
            <a:endParaRPr lang="en-US" dirty="0"/>
          </a:p>
        </p:txBody>
      </p:sp>
      <p:sp>
        <p:nvSpPr>
          <p:cNvPr id="2" name="Content Placeholder 1"/>
          <p:cNvSpPr>
            <a:spLocks noGrp="1"/>
          </p:cNvSpPr>
          <p:nvPr>
            <p:ph idx="1"/>
          </p:nvPr>
        </p:nvSpPr>
        <p:spPr/>
        <p:txBody>
          <a:bodyPr/>
          <a:lstStyle/>
          <a:p>
            <a:r>
              <a:rPr lang="en-US" dirty="0"/>
              <a:t>We can extend to trigrams, 4-grams, 5-grams</a:t>
            </a:r>
          </a:p>
          <a:p>
            <a:r>
              <a:rPr lang="en-US" dirty="0"/>
              <a:t>In general this is an insufficient model of language</a:t>
            </a:r>
          </a:p>
          <a:p>
            <a:pPr lvl="1"/>
            <a:r>
              <a:rPr lang="en-US" dirty="0"/>
              <a:t>because language has long-distance dependencies:</a:t>
            </a:r>
          </a:p>
          <a:p>
            <a:pPr lvl="1"/>
            <a:endParaRPr lang="en-US" dirty="0"/>
          </a:p>
          <a:p>
            <a:pPr lvl="1"/>
            <a:r>
              <a:rPr lang="en-US" b="1" dirty="0"/>
              <a:t>“The computer which I had just put into the machine room on the fifth floor crashed.”</a:t>
            </a:r>
          </a:p>
          <a:p>
            <a:pPr lvl="1"/>
            <a:endParaRPr lang="en-US" dirty="0"/>
          </a:p>
          <a:p>
            <a:r>
              <a:rPr lang="en-US" dirty="0"/>
              <a:t>But we can often get away with N-gram models</a:t>
            </a:r>
          </a:p>
        </p:txBody>
      </p:sp>
      <p:sp>
        <p:nvSpPr>
          <p:cNvPr id="5" name="Slide Number Placeholder 4">
            <a:extLst>
              <a:ext uri="{FF2B5EF4-FFF2-40B4-BE49-F238E27FC236}">
                <a16:creationId xmlns:a16="http://schemas.microsoft.com/office/drawing/2014/main" id="{C8B9CFD9-9AF2-3840-9FAE-E9E9E538218B}"/>
              </a:ext>
            </a:extLst>
          </p:cNvPr>
          <p:cNvSpPr>
            <a:spLocks noGrp="1"/>
          </p:cNvSpPr>
          <p:nvPr>
            <p:ph type="sldNum" sz="quarter" idx="12"/>
          </p:nvPr>
        </p:nvSpPr>
        <p:spPr/>
        <p:txBody>
          <a:bodyPr/>
          <a:lstStyle/>
          <a:p>
            <a:fld id="{A2EF37A0-74FC-AB4F-AE4C-D9BFC6719E9F}" type="slidenum">
              <a:rPr lang="en-US" smtClean="0"/>
              <a:pPr/>
              <a:t>80</a:t>
            </a:fld>
            <a:endParaRPr lang="en-US"/>
          </a:p>
        </p:txBody>
      </p:sp>
    </p:spTree>
    <p:extLst>
      <p:ext uri="{BB962C8B-B14F-4D97-AF65-F5344CB8AC3E}">
        <p14:creationId xmlns:p14="http://schemas.microsoft.com/office/powerpoint/2010/main" val="29022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on …</a:t>
            </a:r>
          </a:p>
        </p:txBody>
      </p:sp>
      <p:sp>
        <p:nvSpPr>
          <p:cNvPr id="3" name="Content Placeholder 2"/>
          <p:cNvSpPr>
            <a:spLocks noGrp="1"/>
          </p:cNvSpPr>
          <p:nvPr>
            <p:ph idx="1"/>
          </p:nvPr>
        </p:nvSpPr>
        <p:spPr/>
        <p:txBody>
          <a:bodyPr>
            <a:normAutofit/>
          </a:bodyPr>
          <a:lstStyle/>
          <a:p>
            <a:r>
              <a:rPr lang="en-US" dirty="0"/>
              <a:t>Words words words!</a:t>
            </a:r>
          </a:p>
          <a:p>
            <a:pPr marL="342900" indent="-342900">
              <a:buFont typeface="Arial" charset="0"/>
              <a:buChar char="•"/>
            </a:pPr>
            <a:r>
              <a:rPr lang="en-US" b="0" dirty="0">
                <a:solidFill>
                  <a:schemeClr val="bg1">
                    <a:lumMod val="85000"/>
                  </a:schemeClr>
                </a:solidFill>
              </a:rPr>
              <a:t>Free text and natural language processing in data science</a:t>
            </a:r>
          </a:p>
          <a:p>
            <a:pPr marL="342900" indent="-342900">
              <a:buFont typeface="Arial" charset="0"/>
              <a:buChar char="•"/>
            </a:pPr>
            <a:r>
              <a:rPr lang="en-US" b="0" dirty="0">
                <a:solidFill>
                  <a:schemeClr val="bg1">
                    <a:lumMod val="85000"/>
                  </a:schemeClr>
                </a:solidFill>
              </a:rPr>
              <a:t>Bag of words and TF-IDF</a:t>
            </a:r>
          </a:p>
          <a:p>
            <a:pPr marL="342900" indent="-342900">
              <a:buFont typeface="Arial" charset="0"/>
              <a:buChar char="•"/>
            </a:pPr>
            <a:r>
              <a:rPr lang="en-US" b="0" dirty="0">
                <a:solidFill>
                  <a:schemeClr val="bg1">
                    <a:lumMod val="85000"/>
                  </a:schemeClr>
                </a:solidFill>
              </a:rPr>
              <a:t>N-Grams and language models</a:t>
            </a:r>
          </a:p>
          <a:p>
            <a:pPr marL="342900" indent="-342900">
              <a:buFont typeface="Arial" charset="0"/>
              <a:buChar char="•"/>
            </a:pPr>
            <a:r>
              <a:rPr lang="en-US" b="0" dirty="0"/>
              <a:t>Information extraction &amp; sentiment mining</a:t>
            </a:r>
            <a:endParaRPr lang="en-US" dirty="0">
              <a:solidFill>
                <a:schemeClr val="tx2"/>
              </a:solidFill>
            </a:endParaRPr>
          </a:p>
          <a:p>
            <a:endParaRPr lang="en-US" dirty="0"/>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grpSp>
        <p:nvGrpSpPr>
          <p:cNvPr id="10" name="Group 9"/>
          <p:cNvGrpSpPr/>
          <p:nvPr/>
        </p:nvGrpSpPr>
        <p:grpSpPr>
          <a:xfrm>
            <a:off x="665480" y="4286509"/>
            <a:ext cx="7502951" cy="2217244"/>
            <a:chOff x="665480" y="4700648"/>
            <a:chExt cx="7502951" cy="2217244"/>
          </a:xfrm>
        </p:grpSpPr>
        <p:pic>
          <p:nvPicPr>
            <p:cNvPr id="6" name="Picture 5"/>
            <p:cNvPicPr>
              <a:picLocks noChangeAspect="1"/>
            </p:cNvPicPr>
            <p:nvPr/>
          </p:nvPicPr>
          <p:blipFill>
            <a:blip r:embed="rId2"/>
            <a:stretch>
              <a:fillRect/>
            </a:stretch>
          </p:blipFill>
          <p:spPr>
            <a:xfrm>
              <a:off x="2284947" y="5919597"/>
              <a:ext cx="2951480" cy="99829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480" y="4700648"/>
              <a:ext cx="2479040" cy="104863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1311" y="4821106"/>
              <a:ext cx="2357120" cy="15565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2800" y="4754873"/>
              <a:ext cx="2895600" cy="989330"/>
            </a:xfrm>
            <a:prstGeom prst="rect">
              <a:avLst/>
            </a:prstGeom>
          </p:spPr>
        </p:pic>
      </p:grpSp>
      <p:sp>
        <p:nvSpPr>
          <p:cNvPr id="5" name="Rounded Rectangle 4">
            <a:extLst>
              <a:ext uri="{FF2B5EF4-FFF2-40B4-BE49-F238E27FC236}">
                <a16:creationId xmlns:a16="http://schemas.microsoft.com/office/drawing/2014/main" id="{2D51B730-D5EC-5641-A950-4698ABCCD385}"/>
              </a:ext>
            </a:extLst>
          </p:cNvPr>
          <p:cNvSpPr/>
          <p:nvPr/>
        </p:nvSpPr>
        <p:spPr>
          <a:xfrm>
            <a:off x="5811311" y="3429000"/>
            <a:ext cx="3061756" cy="6688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Thanks to Amol Deshpande (UMD)</a:t>
            </a:r>
          </a:p>
        </p:txBody>
      </p:sp>
    </p:spTree>
    <p:extLst>
      <p:ext uri="{BB962C8B-B14F-4D97-AF65-F5344CB8AC3E}">
        <p14:creationId xmlns:p14="http://schemas.microsoft.com/office/powerpoint/2010/main" val="8095992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Information Extraction (IE)</a:t>
            </a:r>
          </a:p>
        </p:txBody>
      </p:sp>
      <p:sp>
        <p:nvSpPr>
          <p:cNvPr id="30722" name="Rectangle 3"/>
          <p:cNvSpPr>
            <a:spLocks noGrp="1" noChangeArrowheads="1"/>
          </p:cNvSpPr>
          <p:nvPr>
            <p:ph type="body" idx="1"/>
          </p:nvPr>
        </p:nvSpPr>
        <p:spPr/>
        <p:txBody>
          <a:bodyPr/>
          <a:lstStyle/>
          <a:p>
            <a:r>
              <a:rPr lang="en-US" dirty="0"/>
              <a:t>Information extraction (IE) systems</a:t>
            </a:r>
          </a:p>
          <a:p>
            <a:pPr lvl="1"/>
            <a:r>
              <a:rPr lang="en-US" dirty="0"/>
              <a:t>Find and understand limited relevant parts of texts</a:t>
            </a:r>
          </a:p>
          <a:p>
            <a:pPr lvl="1"/>
            <a:r>
              <a:rPr lang="en-US" dirty="0"/>
              <a:t>Gather information from many pieces of text</a:t>
            </a:r>
          </a:p>
          <a:p>
            <a:pPr lvl="1"/>
            <a:r>
              <a:rPr lang="en-US" dirty="0"/>
              <a:t>Produce a structured representation of relevant information: </a:t>
            </a:r>
          </a:p>
          <a:p>
            <a:pPr lvl="2"/>
            <a:r>
              <a:rPr lang="en-US" dirty="0"/>
              <a:t>relations (in the database sense), a.k.a.,</a:t>
            </a:r>
          </a:p>
          <a:p>
            <a:pPr lvl="2"/>
            <a:r>
              <a:rPr lang="en-US" dirty="0"/>
              <a:t>a knowledge base</a:t>
            </a:r>
          </a:p>
          <a:p>
            <a:pPr lvl="1"/>
            <a:r>
              <a:rPr lang="en-US" dirty="0"/>
              <a:t>Goals:</a:t>
            </a:r>
          </a:p>
          <a:p>
            <a:pPr lvl="2"/>
            <a:r>
              <a:rPr lang="en-US" dirty="0"/>
              <a:t>Organize information so that it is useful to people</a:t>
            </a:r>
          </a:p>
          <a:p>
            <a:pPr lvl="2"/>
            <a:r>
              <a:rPr lang="en-US" dirty="0"/>
              <a:t>Put information in a semantically precise form that allows further inferences to be made by computer algorithms</a:t>
            </a:r>
          </a:p>
        </p:txBody>
      </p:sp>
      <p:sp>
        <p:nvSpPr>
          <p:cNvPr id="4" name="Slide Number Placeholder 3">
            <a:extLst>
              <a:ext uri="{FF2B5EF4-FFF2-40B4-BE49-F238E27FC236}">
                <a16:creationId xmlns:a16="http://schemas.microsoft.com/office/drawing/2014/main" id="{12E4AA67-748E-0047-A305-B18632E37CAD}"/>
              </a:ext>
            </a:extLst>
          </p:cNvPr>
          <p:cNvSpPr>
            <a:spLocks noGrp="1"/>
          </p:cNvSpPr>
          <p:nvPr>
            <p:ph type="sldNum" sz="quarter" idx="12"/>
          </p:nvPr>
        </p:nvSpPr>
        <p:spPr/>
        <p:txBody>
          <a:bodyPr/>
          <a:lstStyle/>
          <a:p>
            <a:fld id="{A2EF37A0-74FC-AB4F-AE4C-D9BFC6719E9F}" type="slidenum">
              <a:rPr lang="en-US" smtClean="0"/>
              <a:t>82</a:t>
            </a:fld>
            <a:endParaRPr lang="en-US"/>
          </a:p>
        </p:txBody>
      </p:sp>
    </p:spTree>
    <p:extLst>
      <p:ext uri="{BB962C8B-B14F-4D97-AF65-F5344CB8AC3E}">
        <p14:creationId xmlns:p14="http://schemas.microsoft.com/office/powerpoint/2010/main" val="3417917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2">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bldLvl="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Information Extraction (IE)</a:t>
            </a:r>
          </a:p>
        </p:txBody>
      </p:sp>
      <p:sp>
        <p:nvSpPr>
          <p:cNvPr id="30722" name="Rectangle 3"/>
          <p:cNvSpPr>
            <a:spLocks noGrp="1" noChangeArrowheads="1"/>
          </p:cNvSpPr>
          <p:nvPr>
            <p:ph type="body" idx="1"/>
          </p:nvPr>
        </p:nvSpPr>
        <p:spPr/>
        <p:txBody>
          <a:bodyPr/>
          <a:lstStyle/>
          <a:p>
            <a:r>
              <a:rPr lang="en-US" dirty="0"/>
              <a:t>IE systems extract clear, factual information</a:t>
            </a:r>
          </a:p>
          <a:p>
            <a:pPr lvl="1"/>
            <a:r>
              <a:rPr lang="en-US" dirty="0"/>
              <a:t>Roughly: Who did what to whom when?</a:t>
            </a:r>
          </a:p>
          <a:p>
            <a:r>
              <a:rPr lang="en-US" dirty="0"/>
              <a:t>E.g.,</a:t>
            </a:r>
          </a:p>
          <a:p>
            <a:pPr lvl="1"/>
            <a:r>
              <a:rPr lang="en-AU" dirty="0"/>
              <a:t>Gathering earnings, profits, board members, headquarters, etc. from company reports </a:t>
            </a:r>
          </a:p>
          <a:p>
            <a:pPr lvl="2"/>
            <a:r>
              <a:rPr lang="en-US" dirty="0"/>
              <a:t>The headquarters of BHP Billiton Limited, and the global headquarters of the combined BHP Billiton Group, are located in Melbourne, Australia. </a:t>
            </a:r>
          </a:p>
          <a:p>
            <a:pPr lvl="2"/>
            <a:r>
              <a:rPr lang="en-US" dirty="0">
                <a:solidFill>
                  <a:schemeClr val="tx2"/>
                </a:solidFill>
              </a:rPr>
              <a:t>headquarters(“BHP </a:t>
            </a:r>
            <a:r>
              <a:rPr lang="en-US" dirty="0" err="1">
                <a:solidFill>
                  <a:schemeClr val="tx2"/>
                </a:solidFill>
              </a:rPr>
              <a:t>Biliton</a:t>
            </a:r>
            <a:r>
              <a:rPr lang="en-US" dirty="0">
                <a:solidFill>
                  <a:schemeClr val="tx2"/>
                </a:solidFill>
              </a:rPr>
              <a:t> Limited”, “Melbourne, Australia”)</a:t>
            </a:r>
          </a:p>
          <a:p>
            <a:pPr lvl="1"/>
            <a:r>
              <a:rPr lang="en-US" dirty="0"/>
              <a:t>Learn drug-gene product interactions from medical research literature</a:t>
            </a:r>
          </a:p>
        </p:txBody>
      </p:sp>
      <p:sp>
        <p:nvSpPr>
          <p:cNvPr id="4" name="Slide Number Placeholder 3">
            <a:extLst>
              <a:ext uri="{FF2B5EF4-FFF2-40B4-BE49-F238E27FC236}">
                <a16:creationId xmlns:a16="http://schemas.microsoft.com/office/drawing/2014/main" id="{389CE58A-C721-0C49-A5C1-A5659F685187}"/>
              </a:ext>
            </a:extLst>
          </p:cNvPr>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3876976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bldLvl="2"/>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199" y="152718"/>
            <a:ext cx="7619999" cy="1371600"/>
          </a:xfrm>
        </p:spPr>
        <p:txBody>
          <a:bodyPr>
            <a:normAutofit/>
          </a:bodyPr>
          <a:lstStyle/>
          <a:p>
            <a:r>
              <a:rPr lang="en-US" dirty="0"/>
              <a:t>Low-level information extraction</a:t>
            </a:r>
          </a:p>
        </p:txBody>
      </p:sp>
      <p:sp>
        <p:nvSpPr>
          <p:cNvPr id="43010" name="Content Placeholder 5"/>
          <p:cNvSpPr>
            <a:spLocks noGrp="1"/>
          </p:cNvSpPr>
          <p:nvPr>
            <p:ph idx="1"/>
          </p:nvPr>
        </p:nvSpPr>
        <p:spPr/>
        <p:txBody>
          <a:bodyPr/>
          <a:lstStyle/>
          <a:p>
            <a:r>
              <a:rPr lang="en-US" dirty="0"/>
              <a:t>Is now available and popular in applications like Apple or Google mail, and web indexing</a:t>
            </a:r>
          </a:p>
          <a:p>
            <a:endParaRPr lang="en-US" dirty="0"/>
          </a:p>
          <a:p>
            <a:endParaRPr lang="en-US" dirty="0"/>
          </a:p>
          <a:p>
            <a:endParaRPr lang="en-US" dirty="0"/>
          </a:p>
          <a:p>
            <a:endParaRPr lang="en-US" dirty="0"/>
          </a:p>
          <a:p>
            <a:r>
              <a:rPr lang="en-US" dirty="0"/>
              <a:t>Often seems to be based on regular expressions and name lists</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199" y="2478050"/>
            <a:ext cx="8268551" cy="1732570"/>
          </a:xfrm>
          <a:prstGeom prst="rect">
            <a:avLst/>
          </a:prstGeom>
        </p:spPr>
      </p:pic>
      <p:sp>
        <p:nvSpPr>
          <p:cNvPr id="5" name="Slide Number Placeholder 4">
            <a:extLst>
              <a:ext uri="{FF2B5EF4-FFF2-40B4-BE49-F238E27FC236}">
                <a16:creationId xmlns:a16="http://schemas.microsoft.com/office/drawing/2014/main" id="{64AED26C-5A38-CB47-B6EA-9B1286A7764E}"/>
              </a:ext>
            </a:extLst>
          </p:cNvPr>
          <p:cNvSpPr>
            <a:spLocks noGrp="1"/>
          </p:cNvSpPr>
          <p:nvPr>
            <p:ph type="sldNum" sz="quarter" idx="12"/>
          </p:nvPr>
        </p:nvSpPr>
        <p:spPr/>
        <p:txBody>
          <a:bodyPr/>
          <a:lstStyle/>
          <a:p>
            <a:fld id="{A2EF37A0-74FC-AB4F-AE4C-D9BFC6719E9F}" type="slidenum">
              <a:rPr lang="en-US" smtClean="0"/>
              <a:t>84</a:t>
            </a:fld>
            <a:endParaRPr lang="en-US"/>
          </a:p>
        </p:txBody>
      </p:sp>
    </p:spTree>
    <p:extLst>
      <p:ext uri="{BB962C8B-B14F-4D97-AF65-F5344CB8AC3E}">
        <p14:creationId xmlns:p14="http://schemas.microsoft.com/office/powerpoint/2010/main" val="201884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199" y="152718"/>
            <a:ext cx="7619999" cy="1371600"/>
          </a:xfrm>
        </p:spPr>
        <p:txBody>
          <a:bodyPr>
            <a:normAutofit/>
          </a:bodyPr>
          <a:lstStyle/>
          <a:p>
            <a:r>
              <a:rPr lang="en-US" dirty="0"/>
              <a:t>Low-level information extraction</a:t>
            </a:r>
          </a:p>
        </p:txBody>
      </p:sp>
      <p:pic>
        <p:nvPicPr>
          <p:cNvPr id="7" name="Picture 6"/>
          <p:cNvPicPr>
            <a:picLocks noChangeAspect="1"/>
          </p:cNvPicPr>
          <p:nvPr/>
        </p:nvPicPr>
        <p:blipFill>
          <a:blip r:embed="rId3"/>
          <a:stretch>
            <a:fillRect/>
          </a:stretch>
        </p:blipFill>
        <p:spPr>
          <a:xfrm>
            <a:off x="530483" y="2028825"/>
            <a:ext cx="6937117" cy="3409950"/>
          </a:xfrm>
          <a:prstGeom prst="rect">
            <a:avLst/>
          </a:prstGeom>
        </p:spPr>
      </p:pic>
      <p:sp>
        <p:nvSpPr>
          <p:cNvPr id="9" name="Left Arrow 8"/>
          <p:cNvSpPr/>
          <p:nvPr/>
        </p:nvSpPr>
        <p:spPr bwMode="auto">
          <a:xfrm>
            <a:off x="7467600" y="3429000"/>
            <a:ext cx="1295400" cy="609600"/>
          </a:xfrm>
          <a:prstGeom prst="leftArrow">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solidFill>
                <a:prstClr val="black"/>
              </a:solidFill>
              <a:latin typeface="Lucida Sans" pitchFamily="-65" charset="0"/>
            </a:endParaRPr>
          </a:p>
        </p:txBody>
      </p:sp>
      <p:sp>
        <p:nvSpPr>
          <p:cNvPr id="4" name="Slide Number Placeholder 3">
            <a:extLst>
              <a:ext uri="{FF2B5EF4-FFF2-40B4-BE49-F238E27FC236}">
                <a16:creationId xmlns:a16="http://schemas.microsoft.com/office/drawing/2014/main" id="{2BB2CAD3-4436-6545-AC88-CAA50DF78F4A}"/>
              </a:ext>
            </a:extLst>
          </p:cNvPr>
          <p:cNvSpPr>
            <a:spLocks noGrp="1"/>
          </p:cNvSpPr>
          <p:nvPr>
            <p:ph type="sldNum" sz="quarter" idx="12"/>
          </p:nvPr>
        </p:nvSpPr>
        <p:spPr/>
        <p:txBody>
          <a:bodyPr/>
          <a:lstStyle/>
          <a:p>
            <a:fld id="{A2EF37A0-74FC-AB4F-AE4C-D9BFC6719E9F}" type="slidenum">
              <a:rPr lang="en-US" smtClean="0"/>
              <a:t>85</a:t>
            </a:fld>
            <a:endParaRPr lang="en-US"/>
          </a:p>
        </p:txBody>
      </p:sp>
    </p:spTree>
    <p:extLst>
      <p:ext uri="{BB962C8B-B14F-4D97-AF65-F5344CB8AC3E}">
        <p14:creationId xmlns:p14="http://schemas.microsoft.com/office/powerpoint/2010/main" val="3415581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Why is IE hard on the web?</a:t>
            </a:r>
          </a:p>
        </p:txBody>
      </p:sp>
      <p:pic>
        <p:nvPicPr>
          <p:cNvPr id="40962" name="Picture 3"/>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133600" y="2209801"/>
            <a:ext cx="6039502" cy="3577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AutoShape 4"/>
          <p:cNvSpPr>
            <a:spLocks noChangeArrowheads="1"/>
          </p:cNvSpPr>
          <p:nvPr/>
        </p:nvSpPr>
        <p:spPr bwMode="auto">
          <a:xfrm>
            <a:off x="555626" y="4800600"/>
            <a:ext cx="1349375" cy="762000"/>
          </a:xfrm>
          <a:prstGeom prst="rightArrow">
            <a:avLst>
              <a:gd name="adj1" fmla="val 72333"/>
              <a:gd name="adj2" fmla="val 39529"/>
            </a:avLst>
          </a:prstGeom>
          <a:solidFill>
            <a:schemeClr val="accent2"/>
          </a:solidFill>
          <a:ln w="9525">
            <a:solidFill>
              <a:schemeClr val="tx1"/>
            </a:solidFill>
            <a:miter lim="800000"/>
            <a:headEnd/>
            <a:tailEnd/>
          </a:ln>
        </p:spPr>
        <p:txBody>
          <a:bodyPr wrap="none" anchor="ctr"/>
          <a:lstStyle/>
          <a:p>
            <a:pPr algn="ctr"/>
            <a:r>
              <a:rPr lang="en-US" dirty="0">
                <a:solidFill>
                  <a:prstClr val="black"/>
                </a:solidFill>
              </a:rPr>
              <a:t>Need this</a:t>
            </a:r>
          </a:p>
          <a:p>
            <a:pPr algn="ctr"/>
            <a:r>
              <a:rPr lang="en-US" dirty="0">
                <a:solidFill>
                  <a:prstClr val="black"/>
                </a:solidFill>
              </a:rPr>
              <a:t>price</a:t>
            </a:r>
          </a:p>
        </p:txBody>
      </p:sp>
      <p:sp>
        <p:nvSpPr>
          <p:cNvPr id="40964" name="AutoShape 5"/>
          <p:cNvSpPr>
            <a:spLocks noChangeArrowheads="1"/>
          </p:cNvSpPr>
          <p:nvPr/>
        </p:nvSpPr>
        <p:spPr bwMode="auto">
          <a:xfrm>
            <a:off x="566738" y="3581400"/>
            <a:ext cx="1338263" cy="685800"/>
          </a:xfrm>
          <a:prstGeom prst="rightArrow">
            <a:avLst>
              <a:gd name="adj1" fmla="val 50000"/>
              <a:gd name="adj2" fmla="val 40644"/>
            </a:avLst>
          </a:prstGeom>
          <a:solidFill>
            <a:schemeClr val="accent1"/>
          </a:solidFill>
          <a:ln w="9525">
            <a:solidFill>
              <a:schemeClr val="tx1"/>
            </a:solidFill>
            <a:miter lim="800000"/>
            <a:headEnd/>
            <a:tailEnd/>
          </a:ln>
        </p:spPr>
        <p:txBody>
          <a:bodyPr wrap="none" anchor="ctr"/>
          <a:lstStyle/>
          <a:p>
            <a:pPr algn="ctr"/>
            <a:r>
              <a:rPr lang="en-US" sz="2000" dirty="0">
                <a:solidFill>
                  <a:prstClr val="black"/>
                </a:solidFill>
              </a:rPr>
              <a:t>Title</a:t>
            </a:r>
          </a:p>
        </p:txBody>
      </p:sp>
      <p:sp>
        <p:nvSpPr>
          <p:cNvPr id="40965" name="AutoShape 6"/>
          <p:cNvSpPr>
            <a:spLocks noChangeArrowheads="1"/>
          </p:cNvSpPr>
          <p:nvPr/>
        </p:nvSpPr>
        <p:spPr bwMode="auto">
          <a:xfrm>
            <a:off x="603250" y="2706292"/>
            <a:ext cx="1301750" cy="798909"/>
          </a:xfrm>
          <a:prstGeom prst="rightArrow">
            <a:avLst>
              <a:gd name="adj1" fmla="val 68370"/>
              <a:gd name="adj2" fmla="val 34923"/>
            </a:avLst>
          </a:prstGeom>
          <a:solidFill>
            <a:srgbClr val="00A000"/>
          </a:solidFill>
          <a:ln w="9525">
            <a:solidFill>
              <a:schemeClr val="tx1"/>
            </a:solidFill>
            <a:miter lim="800000"/>
            <a:headEnd/>
            <a:tailEnd/>
          </a:ln>
        </p:spPr>
        <p:txBody>
          <a:bodyPr wrap="none" anchor="ctr"/>
          <a:lstStyle/>
          <a:p>
            <a:pPr algn="ctr"/>
            <a:r>
              <a:rPr lang="en-US" dirty="0">
                <a:solidFill>
                  <a:prstClr val="black"/>
                </a:solidFill>
              </a:rPr>
              <a:t>A book,</a:t>
            </a:r>
          </a:p>
          <a:p>
            <a:pPr algn="ctr"/>
            <a:r>
              <a:rPr lang="en-US" dirty="0">
                <a:solidFill>
                  <a:prstClr val="black"/>
                </a:solidFill>
              </a:rPr>
              <a:t>Not a toy</a:t>
            </a:r>
          </a:p>
        </p:txBody>
      </p:sp>
      <p:sp>
        <p:nvSpPr>
          <p:cNvPr id="2" name="Slide Number Placeholder 1">
            <a:extLst>
              <a:ext uri="{FF2B5EF4-FFF2-40B4-BE49-F238E27FC236}">
                <a16:creationId xmlns:a16="http://schemas.microsoft.com/office/drawing/2014/main" id="{3EEBA225-7E04-E34C-84D9-60D557AE4CC7}"/>
              </a:ext>
            </a:extLst>
          </p:cNvPr>
          <p:cNvSpPr>
            <a:spLocks noGrp="1"/>
          </p:cNvSpPr>
          <p:nvPr>
            <p:ph type="sldNum" sz="quarter" idx="12"/>
          </p:nvPr>
        </p:nvSpPr>
        <p:spPr/>
        <p:txBody>
          <a:bodyPr/>
          <a:lstStyle/>
          <a:p>
            <a:fld id="{A2EF37A0-74FC-AB4F-AE4C-D9BFC6719E9F}" type="slidenum">
              <a:rPr lang="en-US" smtClean="0"/>
              <a:t>86</a:t>
            </a:fld>
            <a:endParaRPr lang="en-US"/>
          </a:p>
        </p:txBody>
      </p:sp>
    </p:spTree>
    <p:extLst>
      <p:ext uri="{BB962C8B-B14F-4D97-AF65-F5344CB8AC3E}">
        <p14:creationId xmlns:p14="http://schemas.microsoft.com/office/powerpoint/2010/main" val="1967357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US" dirty="0"/>
              <a:t>Why doesn</a:t>
            </a:r>
            <a:r>
              <a:rPr lang="en-US" altLang="ja-JP" dirty="0"/>
              <a:t>’t text search (IR) work?</a:t>
            </a:r>
            <a:endParaRPr lang="en-US" dirty="0"/>
          </a:p>
        </p:txBody>
      </p:sp>
      <p:sp>
        <p:nvSpPr>
          <p:cNvPr id="49154" name="Rectangle 3"/>
          <p:cNvSpPr>
            <a:spLocks noGrp="1" noChangeArrowheads="1"/>
          </p:cNvSpPr>
          <p:nvPr>
            <p:ph type="body" idx="1"/>
          </p:nvPr>
        </p:nvSpPr>
        <p:spPr/>
        <p:txBody>
          <a:bodyPr/>
          <a:lstStyle/>
          <a:p>
            <a:r>
              <a:rPr lang="en-US" dirty="0"/>
              <a:t>What you search for in real estate advertisements:</a:t>
            </a:r>
          </a:p>
          <a:p>
            <a:r>
              <a:rPr lang="en-US" dirty="0"/>
              <a:t>Town/suburb.  You might think easy, but:</a:t>
            </a:r>
          </a:p>
          <a:p>
            <a:pPr lvl="1"/>
            <a:r>
              <a:rPr lang="en-US" dirty="0"/>
              <a:t>Real estate agents: Coldwell Banker, </a:t>
            </a:r>
            <a:r>
              <a:rPr lang="en-US" dirty="0" err="1"/>
              <a:t>Mosman</a:t>
            </a:r>
            <a:endParaRPr lang="en-US" dirty="0"/>
          </a:p>
          <a:p>
            <a:pPr lvl="1"/>
            <a:r>
              <a:rPr lang="en-US" dirty="0"/>
              <a:t>Phrases: Only 45 minutes from Parramatta</a:t>
            </a:r>
          </a:p>
          <a:p>
            <a:pPr lvl="1"/>
            <a:r>
              <a:rPr lang="en-US" dirty="0"/>
              <a:t>Multiple property ads have different suburbs in one ad</a:t>
            </a:r>
          </a:p>
          <a:p>
            <a:r>
              <a:rPr lang="en-US" dirty="0"/>
              <a:t>Money: </a:t>
            </a:r>
            <a:r>
              <a:rPr lang="en-US" dirty="0">
                <a:solidFill>
                  <a:schemeClr val="tx2"/>
                </a:solidFill>
              </a:rPr>
              <a:t>want a range not a textual match</a:t>
            </a:r>
          </a:p>
          <a:p>
            <a:pPr lvl="1"/>
            <a:r>
              <a:rPr lang="en-US" dirty="0"/>
              <a:t>Multiple amounts: was $155K, now $145K</a:t>
            </a:r>
          </a:p>
          <a:p>
            <a:pPr lvl="1"/>
            <a:r>
              <a:rPr lang="en-US" dirty="0"/>
              <a:t>Variations: offers in the high 700s [but not rents for $270]</a:t>
            </a:r>
          </a:p>
          <a:p>
            <a:r>
              <a:rPr lang="en-US" dirty="0"/>
              <a:t>Bedrooms: similar issues: </a:t>
            </a:r>
            <a:r>
              <a:rPr lang="en-US" dirty="0" err="1"/>
              <a:t>br</a:t>
            </a:r>
            <a:r>
              <a:rPr lang="en-US" dirty="0"/>
              <a:t>, </a:t>
            </a:r>
            <a:r>
              <a:rPr lang="en-US" dirty="0" err="1"/>
              <a:t>bdr</a:t>
            </a:r>
            <a:r>
              <a:rPr lang="en-US" dirty="0"/>
              <a:t>, beds, B/R</a:t>
            </a:r>
          </a:p>
        </p:txBody>
      </p:sp>
      <p:sp>
        <p:nvSpPr>
          <p:cNvPr id="2" name="Slide Number Placeholder 1">
            <a:extLst>
              <a:ext uri="{FF2B5EF4-FFF2-40B4-BE49-F238E27FC236}">
                <a16:creationId xmlns:a16="http://schemas.microsoft.com/office/drawing/2014/main" id="{90D93F01-A517-8847-8988-54E5C0AB5023}"/>
              </a:ext>
            </a:extLst>
          </p:cNvPr>
          <p:cNvSpPr>
            <a:spLocks noGrp="1"/>
          </p:cNvSpPr>
          <p:nvPr>
            <p:ph type="sldNum" sz="quarter" idx="12"/>
          </p:nvPr>
        </p:nvSpPr>
        <p:spPr/>
        <p:txBody>
          <a:bodyPr/>
          <a:lstStyle/>
          <a:p>
            <a:fld id="{A2EF37A0-74FC-AB4F-AE4C-D9BFC6719E9F}" type="slidenum">
              <a:rPr lang="en-US" smtClean="0"/>
              <a:pPr/>
              <a:t>87</a:t>
            </a:fld>
            <a:endParaRPr lang="en-US"/>
          </a:p>
        </p:txBody>
      </p:sp>
    </p:spTree>
    <p:extLst>
      <p:ext uri="{BB962C8B-B14F-4D97-AF65-F5344CB8AC3E}">
        <p14:creationId xmlns:p14="http://schemas.microsoft.com/office/powerpoint/2010/main" val="434217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15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15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1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Named Entity Recognition (NER)</a:t>
            </a:r>
          </a:p>
        </p:txBody>
      </p:sp>
      <p:sp>
        <p:nvSpPr>
          <p:cNvPr id="61444" name="Rectangle 5"/>
          <p:cNvSpPr>
            <a:spLocks noGrp="1" noChangeArrowheads="1"/>
          </p:cNvSpPr>
          <p:nvPr>
            <p:ph idx="1"/>
          </p:nvPr>
        </p:nvSpPr>
        <p:spPr>
          <a:xfrm>
            <a:off x="304800" y="1722120"/>
            <a:ext cx="7162800" cy="3821430"/>
          </a:xfrm>
        </p:spPr>
        <p:txBody>
          <a:bodyPr/>
          <a:lstStyle/>
          <a:p>
            <a:pPr eaLnBrk="1" hangingPunct="1"/>
            <a:r>
              <a:rPr lang="en-US" dirty="0">
                <a:ea typeface="ＭＳ Ｐゴシック" charset="0"/>
                <a:cs typeface="ＭＳ Ｐゴシック" charset="0"/>
              </a:rPr>
              <a:t>A very important sub-task: </a:t>
            </a:r>
            <a:r>
              <a:rPr lang="en-US" dirty="0">
                <a:solidFill>
                  <a:schemeClr val="accent1"/>
                </a:solidFill>
                <a:ea typeface="ＭＳ Ｐゴシック" charset="0"/>
                <a:cs typeface="ＭＳ Ｐゴシック" charset="0"/>
              </a:rPr>
              <a:t>find</a:t>
            </a:r>
            <a:r>
              <a:rPr lang="en-US" dirty="0">
                <a:ea typeface="ＭＳ Ｐゴシック" charset="0"/>
                <a:cs typeface="ＭＳ Ｐゴシック" charset="0"/>
              </a:rPr>
              <a:t> and </a:t>
            </a:r>
            <a:r>
              <a:rPr lang="en-US" dirty="0">
                <a:solidFill>
                  <a:schemeClr val="accent2"/>
                </a:solidFill>
                <a:ea typeface="ＭＳ Ｐゴシック" charset="0"/>
                <a:cs typeface="ＭＳ Ｐゴシック" charset="0"/>
              </a:rPr>
              <a:t>classify</a:t>
            </a:r>
            <a:r>
              <a:rPr lang="en-US" dirty="0">
                <a:ea typeface="ＭＳ Ｐゴシック" charset="0"/>
                <a:cs typeface="ＭＳ Ｐゴシック" charset="0"/>
              </a:rPr>
              <a:t> names in text</a:t>
            </a:r>
          </a:p>
        </p:txBody>
      </p:sp>
      <p:pic>
        <p:nvPicPr>
          <p:cNvPr id="4" name="Picture 2" descr="mage result for named entity recogni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2977" y="2647304"/>
            <a:ext cx="8960317" cy="399060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8FBCEE4-8DE9-A048-9953-363A181EBDFB}"/>
              </a:ext>
            </a:extLst>
          </p:cNvPr>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3492549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t>Named Entity Recognition (NER)</a:t>
            </a:r>
          </a:p>
        </p:txBody>
      </p:sp>
      <p:sp>
        <p:nvSpPr>
          <p:cNvPr id="28674" name="Content Placeholder 2"/>
          <p:cNvSpPr>
            <a:spLocks noGrp="1"/>
          </p:cNvSpPr>
          <p:nvPr>
            <p:ph idx="1"/>
          </p:nvPr>
        </p:nvSpPr>
        <p:spPr/>
        <p:txBody>
          <a:bodyPr>
            <a:normAutofit lnSpcReduction="10000"/>
          </a:bodyPr>
          <a:lstStyle/>
          <a:p>
            <a:r>
              <a:rPr lang="en-US" dirty="0"/>
              <a:t>The uses:</a:t>
            </a:r>
          </a:p>
          <a:p>
            <a:pPr lvl="1"/>
            <a:r>
              <a:rPr lang="en-US" dirty="0"/>
              <a:t>Named entities can be indexed, linked off, etc.</a:t>
            </a:r>
          </a:p>
          <a:p>
            <a:pPr lvl="1"/>
            <a:r>
              <a:rPr lang="en-US" dirty="0"/>
              <a:t>Sentiment can be attributed to companies or products</a:t>
            </a:r>
          </a:p>
          <a:p>
            <a:pPr lvl="1"/>
            <a:r>
              <a:rPr lang="en-US" dirty="0"/>
              <a:t>A lot of IE relations are associations between named entities</a:t>
            </a:r>
          </a:p>
          <a:p>
            <a:pPr lvl="1"/>
            <a:r>
              <a:rPr lang="en-US" dirty="0"/>
              <a:t>For question answering, answers are often named entities.</a:t>
            </a:r>
          </a:p>
          <a:p>
            <a:pPr lvl="1"/>
            <a:endParaRPr lang="en-US" sz="1050" dirty="0"/>
          </a:p>
          <a:p>
            <a:r>
              <a:rPr lang="en-US" dirty="0"/>
              <a:t>Concretely:</a:t>
            </a:r>
          </a:p>
          <a:p>
            <a:pPr lvl="1"/>
            <a:r>
              <a:rPr lang="en-US" dirty="0"/>
              <a:t>Many web pages tag various entities, with links to bio or topic pages, etc.</a:t>
            </a:r>
          </a:p>
          <a:p>
            <a:pPr lvl="2"/>
            <a:r>
              <a:rPr lang="en-US" dirty="0"/>
              <a:t>Reuters</a:t>
            </a:r>
            <a:r>
              <a:rPr lang="en-US" altLang="ja-JP" dirty="0"/>
              <a:t>’ </a:t>
            </a:r>
            <a:r>
              <a:rPr lang="en-US" altLang="ja-JP" dirty="0" err="1"/>
              <a:t>OpenCalais</a:t>
            </a:r>
            <a:r>
              <a:rPr lang="en-US" altLang="ja-JP" dirty="0"/>
              <a:t>, </a:t>
            </a:r>
            <a:r>
              <a:rPr lang="en-US" altLang="ja-JP" dirty="0" err="1"/>
              <a:t>Evri</a:t>
            </a:r>
            <a:r>
              <a:rPr lang="en-US" altLang="ja-JP" dirty="0"/>
              <a:t>, </a:t>
            </a:r>
            <a:r>
              <a:rPr lang="en-US" altLang="ja-JP" dirty="0" err="1"/>
              <a:t>AlchemyAPI</a:t>
            </a:r>
            <a:r>
              <a:rPr lang="en-US" altLang="ja-JP" dirty="0"/>
              <a:t>, Yahoo’s Term Extraction, …</a:t>
            </a:r>
            <a:endParaRPr lang="en-US" dirty="0"/>
          </a:p>
          <a:p>
            <a:pPr lvl="1"/>
            <a:r>
              <a:rPr lang="en-US" altLang="ja-JP" dirty="0"/>
              <a:t>Apple/Google/Microsoft/… smart recognizers for document content</a:t>
            </a:r>
          </a:p>
        </p:txBody>
      </p:sp>
      <p:sp>
        <p:nvSpPr>
          <p:cNvPr id="2" name="Slide Number Placeholder 1">
            <a:extLst>
              <a:ext uri="{FF2B5EF4-FFF2-40B4-BE49-F238E27FC236}">
                <a16:creationId xmlns:a16="http://schemas.microsoft.com/office/drawing/2014/main" id="{9A734A3C-BBC0-904F-9C8A-77384058CB85}"/>
              </a:ext>
            </a:extLst>
          </p:cNvPr>
          <p:cNvSpPr>
            <a:spLocks noGrp="1"/>
          </p:cNvSpPr>
          <p:nvPr>
            <p:ph type="sldNum" sz="quarter" idx="12"/>
          </p:nvPr>
        </p:nvSpPr>
        <p:spPr/>
        <p:txBody>
          <a:bodyPr/>
          <a:lstStyle/>
          <a:p>
            <a:fld id="{A2EF37A0-74FC-AB4F-AE4C-D9BFC6719E9F}" type="slidenum">
              <a:rPr lang="en-US" smtClean="0"/>
              <a:t>89</a:t>
            </a:fld>
            <a:endParaRPr lang="en-US"/>
          </a:p>
        </p:txBody>
      </p:sp>
    </p:spTree>
    <p:extLst>
      <p:ext uri="{BB962C8B-B14F-4D97-AF65-F5344CB8AC3E}">
        <p14:creationId xmlns:p14="http://schemas.microsoft.com/office/powerpoint/2010/main" val="71075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in Data Science</a:t>
            </a:r>
          </a:p>
        </p:txBody>
      </p:sp>
      <p:sp>
        <p:nvSpPr>
          <p:cNvPr id="3" name="Content Placeholder 2"/>
          <p:cNvSpPr>
            <a:spLocks noGrp="1"/>
          </p:cNvSpPr>
          <p:nvPr>
            <p:ph idx="1"/>
          </p:nvPr>
        </p:nvSpPr>
        <p:spPr/>
        <p:txBody>
          <a:bodyPr/>
          <a:lstStyle/>
          <a:p>
            <a:r>
              <a:rPr lang="en-US" dirty="0"/>
              <a:t>In Mini-Project #1, you used </a:t>
            </a:r>
            <a:r>
              <a:rPr lang="en-US" dirty="0">
                <a:latin typeface="Courier" charset="0"/>
                <a:ea typeface="Courier" charset="0"/>
                <a:cs typeface="Courier" charset="0"/>
              </a:rPr>
              <a:t>requests</a:t>
            </a:r>
            <a:r>
              <a:rPr lang="en-US" dirty="0"/>
              <a:t> and </a:t>
            </a:r>
            <a:r>
              <a:rPr lang="en-US" dirty="0" err="1">
                <a:latin typeface="Courier" charset="0"/>
                <a:ea typeface="Courier" charset="0"/>
                <a:cs typeface="Courier" charset="0"/>
              </a:rPr>
              <a:t>BeautifulSoup</a:t>
            </a:r>
            <a:r>
              <a:rPr lang="en-US" dirty="0"/>
              <a:t> to scrape structured data from the web</a:t>
            </a:r>
          </a:p>
          <a:p>
            <a:r>
              <a:rPr lang="en-US" dirty="0"/>
              <a:t>Lots of data come as unstructured free text:   ???????????</a:t>
            </a:r>
          </a:p>
          <a:p>
            <a:pPr marL="342900" indent="-342900">
              <a:buFont typeface="Arial" charset="0"/>
              <a:buChar char="•"/>
            </a:pPr>
            <a:r>
              <a:rPr lang="en-US" b="0" dirty="0"/>
              <a:t>Facebook posts</a:t>
            </a:r>
          </a:p>
          <a:p>
            <a:pPr marL="342900" indent="-342900">
              <a:buFont typeface="Arial" charset="0"/>
              <a:buChar char="•"/>
            </a:pPr>
            <a:r>
              <a:rPr lang="en-US" b="0" dirty="0"/>
              <a:t>Amazon Reviews</a:t>
            </a:r>
          </a:p>
          <a:p>
            <a:pPr marL="342900" indent="-342900">
              <a:buFont typeface="Arial" charset="0"/>
              <a:buChar char="•"/>
            </a:pPr>
            <a:r>
              <a:rPr lang="en-US" b="0" dirty="0" err="1"/>
              <a:t>Wikileaks</a:t>
            </a:r>
            <a:r>
              <a:rPr lang="en-US" b="0" dirty="0"/>
              <a:t> dump</a:t>
            </a:r>
          </a:p>
          <a:p>
            <a:r>
              <a:rPr lang="en-US" dirty="0"/>
              <a:t>Data science: want to get some </a:t>
            </a:r>
            <a:r>
              <a:rPr lang="en-US" dirty="0">
                <a:solidFill>
                  <a:schemeClr val="tx2"/>
                </a:solidFill>
              </a:rPr>
              <a:t>meaningful information</a:t>
            </a:r>
            <a:r>
              <a:rPr lang="en-US" dirty="0"/>
              <a:t> from unstructured text</a:t>
            </a:r>
          </a:p>
          <a:p>
            <a:pPr marL="342900" indent="-342900">
              <a:buFont typeface="Arial" charset="0"/>
              <a:buChar char="•"/>
            </a:pPr>
            <a:r>
              <a:rPr lang="en-US" b="0" dirty="0"/>
              <a:t>Need to get </a:t>
            </a:r>
            <a:r>
              <a:rPr lang="en-US" b="0" dirty="0">
                <a:solidFill>
                  <a:schemeClr val="tx2"/>
                </a:solidFill>
              </a:rPr>
              <a:t>some level</a:t>
            </a:r>
            <a:r>
              <a:rPr lang="en-US" b="0" dirty="0"/>
              <a:t> of understanding what the text says</a:t>
            </a:r>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89323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15679</TotalTime>
  <Words>7486</Words>
  <Application>Microsoft Macintosh PowerPoint</Application>
  <PresentationFormat>On-screen Show (4:3)</PresentationFormat>
  <Paragraphs>1256</Paragraphs>
  <Slides>89</Slides>
  <Notes>27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9" baseType="lpstr">
      <vt:lpstr>Arial</vt:lpstr>
      <vt:lpstr>Arial Black</vt:lpstr>
      <vt:lpstr>Calibri</vt:lpstr>
      <vt:lpstr>Cambria Math</vt:lpstr>
      <vt:lpstr>Courier</vt:lpstr>
      <vt:lpstr>Lucida Sans</vt:lpstr>
      <vt:lpstr>Tahoma</vt:lpstr>
      <vt:lpstr>Essential</vt:lpstr>
      <vt:lpstr>Worksheet</vt:lpstr>
      <vt:lpstr>Equation</vt:lpstr>
      <vt:lpstr>Introduction to  Data Science</vt:lpstr>
      <vt:lpstr>Announcements</vt:lpstr>
      <vt:lpstr>Common issue With Project 1</vt:lpstr>
      <vt:lpstr>And now:</vt:lpstr>
      <vt:lpstr>Precursor to Natural language processing</vt:lpstr>
      <vt:lpstr>Precursor to Natural Language processing</vt:lpstr>
      <vt:lpstr>Precursor to Natural language processing</vt:lpstr>
      <vt:lpstr>Statistical Natural Language Processing</vt:lpstr>
      <vt:lpstr>NLP in Data Science</vt:lpstr>
      <vt:lpstr>Understanding language is hard</vt:lpstr>
      <vt:lpstr>Understanding language is hard</vt:lpstr>
      <vt:lpstr>Understanding language is hard?</vt:lpstr>
      <vt:lpstr>“Some Signal”</vt:lpstr>
      <vt:lpstr>“Some Signal”</vt:lpstr>
      <vt:lpstr>Aside: Terminology</vt:lpstr>
      <vt:lpstr>NLP Tasks</vt:lpstr>
      <vt:lpstr>Syntax</vt:lpstr>
      <vt:lpstr>Semantics: information extraction</vt:lpstr>
      <vt:lpstr>Semantics: named entity recognition</vt:lpstr>
      <vt:lpstr>Semantics: sentiment analysis</vt:lpstr>
      <vt:lpstr>Semantics: Machine translation</vt:lpstr>
      <vt:lpstr>Semantics: Machine translation</vt:lpstr>
      <vt:lpstr>Semantics: question answering</vt:lpstr>
      <vt:lpstr>Semantics: question answering</vt:lpstr>
      <vt:lpstr>Semantics: Spoken Dialogue Systems</vt:lpstr>
      <vt:lpstr>Semantics: textual entailment</vt:lpstr>
      <vt:lpstr>Semantics: document summarization</vt:lpstr>
      <vt:lpstr>Other tasks</vt:lpstr>
      <vt:lpstr>Semantics: Text classification</vt:lpstr>
      <vt:lpstr>Text classification</vt:lpstr>
      <vt:lpstr>Text classification</vt:lpstr>
      <vt:lpstr>Text classification</vt:lpstr>
      <vt:lpstr>Representing a document “in math”</vt:lpstr>
      <vt:lpstr>Bag of words Example</vt:lpstr>
      <vt:lpstr>Term Frequency</vt:lpstr>
      <vt:lpstr>Defining features From Term Frequency</vt:lpstr>
      <vt:lpstr>Linear classification</vt:lpstr>
      <vt:lpstr>Linear classification</vt:lpstr>
      <vt:lpstr>Explicit Example</vt:lpstr>
      <vt:lpstr>Explicit Example</vt:lpstr>
      <vt:lpstr>Explicit Example</vt:lpstr>
      <vt:lpstr>Explicit example</vt:lpstr>
      <vt:lpstr>Explicit example</vt:lpstr>
      <vt:lpstr>Inverse Document Frequency</vt:lpstr>
      <vt:lpstr>Inverse Document Frequency</vt:lpstr>
      <vt:lpstr>TF-IDF</vt:lpstr>
      <vt:lpstr>Tokenization</vt:lpstr>
      <vt:lpstr>Other basic terms</vt:lpstr>
      <vt:lpstr>Stemming</vt:lpstr>
      <vt:lpstr>NLP in Python</vt:lpstr>
      <vt:lpstr>NLTK examples</vt:lpstr>
      <vt:lpstr>NLTK Examples</vt:lpstr>
      <vt:lpstr>NLTK Examples</vt:lpstr>
      <vt:lpstr>NLTK Examples</vt:lpstr>
      <vt:lpstr>NLTK Examples</vt:lpstr>
      <vt:lpstr>Brief Aside: vector Semantics of Docs/terms</vt:lpstr>
      <vt:lpstr>Distributional models of meaning</vt:lpstr>
      <vt:lpstr>Intuition of distributional word similarity</vt:lpstr>
      <vt:lpstr>Four kinds of vector models</vt:lpstr>
      <vt:lpstr>Shared intuition</vt:lpstr>
      <vt:lpstr>Reminder: Term-document matrix</vt:lpstr>
      <vt:lpstr>Reminder: Term-document matrix</vt:lpstr>
      <vt:lpstr>The words in a term-document matrix</vt:lpstr>
      <vt:lpstr>The words in a term-document matrix</vt:lpstr>
      <vt:lpstr>Term-context matrix for word similarity</vt:lpstr>
      <vt:lpstr>The word-word or word-context matrix</vt:lpstr>
      <vt:lpstr>Word-Word matrix Sample contexts ± 7 words</vt:lpstr>
      <vt:lpstr>Word-word matrix</vt:lpstr>
      <vt:lpstr>Measuring similarity</vt:lpstr>
      <vt:lpstr>Problem with dot product</vt:lpstr>
      <vt:lpstr>Solution: cosine</vt:lpstr>
      <vt:lpstr>Similarity between Documents</vt:lpstr>
      <vt:lpstr>Example</vt:lpstr>
      <vt:lpstr>(Minimum) Edit distance</vt:lpstr>
      <vt:lpstr>Brief Aside: n-grams</vt:lpstr>
      <vt:lpstr>Language Modeling</vt:lpstr>
      <vt:lpstr>Language Modeling</vt:lpstr>
      <vt:lpstr>Simplest case:  Unigram model</vt:lpstr>
      <vt:lpstr>Bigram Model</vt:lpstr>
      <vt:lpstr>N-gram models</vt:lpstr>
      <vt:lpstr>Moving on …</vt:lpstr>
      <vt:lpstr>Information Extraction (IE)</vt:lpstr>
      <vt:lpstr>Information Extraction (IE)</vt:lpstr>
      <vt:lpstr>Low-level information extraction</vt:lpstr>
      <vt:lpstr>Low-level information extraction</vt:lpstr>
      <vt:lpstr>Why is IE hard on the web?</vt:lpstr>
      <vt:lpstr>Why doesn’t text search (IR) work?</vt:lpstr>
      <vt:lpstr>Named Entity Recognition (NER)</vt:lpstr>
      <vt:lpstr>Named Entity Recognition (NER)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2006</cp:revision>
  <cp:lastPrinted>2019-09-11T18:15:05Z</cp:lastPrinted>
  <dcterms:created xsi:type="dcterms:W3CDTF">2013-03-05T15:39:19Z</dcterms:created>
  <dcterms:modified xsi:type="dcterms:W3CDTF">2020-10-15T19:32:03Z</dcterms:modified>
</cp:coreProperties>
</file>