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97"/>
  </p:notesMasterIdLst>
  <p:handoutMasterIdLst>
    <p:handoutMasterId r:id="rId98"/>
  </p:handoutMasterIdLst>
  <p:sldIdLst>
    <p:sldId id="256" r:id="rId2"/>
    <p:sldId id="502" r:id="rId3"/>
    <p:sldId id="503" r:id="rId4"/>
    <p:sldId id="505" r:id="rId5"/>
    <p:sldId id="506" r:id="rId6"/>
    <p:sldId id="507" r:id="rId7"/>
    <p:sldId id="508" r:id="rId8"/>
    <p:sldId id="547" r:id="rId9"/>
    <p:sldId id="549" r:id="rId10"/>
    <p:sldId id="550" r:id="rId11"/>
    <p:sldId id="551" r:id="rId12"/>
    <p:sldId id="552" r:id="rId13"/>
    <p:sldId id="553" r:id="rId14"/>
    <p:sldId id="554" r:id="rId15"/>
    <p:sldId id="555" r:id="rId16"/>
    <p:sldId id="556" r:id="rId17"/>
    <p:sldId id="557" r:id="rId18"/>
    <p:sldId id="558" r:id="rId19"/>
    <p:sldId id="559" r:id="rId20"/>
    <p:sldId id="560" r:id="rId21"/>
    <p:sldId id="563" r:id="rId22"/>
    <p:sldId id="564" r:id="rId23"/>
    <p:sldId id="566" r:id="rId24"/>
    <p:sldId id="565" r:id="rId25"/>
    <p:sldId id="546" r:id="rId26"/>
    <p:sldId id="509" r:id="rId27"/>
    <p:sldId id="510" r:id="rId28"/>
    <p:sldId id="511" r:id="rId29"/>
    <p:sldId id="512" r:id="rId30"/>
    <p:sldId id="513" r:id="rId31"/>
    <p:sldId id="514" r:id="rId32"/>
    <p:sldId id="515" r:id="rId33"/>
    <p:sldId id="516" r:id="rId34"/>
    <p:sldId id="518" r:id="rId35"/>
    <p:sldId id="519" r:id="rId36"/>
    <p:sldId id="521" r:id="rId37"/>
    <p:sldId id="522" r:id="rId38"/>
    <p:sldId id="523" r:id="rId39"/>
    <p:sldId id="524" r:id="rId40"/>
    <p:sldId id="525" r:id="rId41"/>
    <p:sldId id="526" r:id="rId42"/>
    <p:sldId id="527" r:id="rId43"/>
    <p:sldId id="528" r:id="rId44"/>
    <p:sldId id="529" r:id="rId45"/>
    <p:sldId id="530" r:id="rId46"/>
    <p:sldId id="531" r:id="rId47"/>
    <p:sldId id="532" r:id="rId48"/>
    <p:sldId id="534" r:id="rId49"/>
    <p:sldId id="539" r:id="rId50"/>
    <p:sldId id="541" r:id="rId51"/>
    <p:sldId id="542" r:id="rId52"/>
    <p:sldId id="543" r:id="rId53"/>
    <p:sldId id="544" r:id="rId54"/>
    <p:sldId id="545" r:id="rId55"/>
    <p:sldId id="567" r:id="rId56"/>
    <p:sldId id="582" r:id="rId57"/>
    <p:sldId id="621" r:id="rId58"/>
    <p:sldId id="583" r:id="rId59"/>
    <p:sldId id="584" r:id="rId60"/>
    <p:sldId id="586" r:id="rId61"/>
    <p:sldId id="623" r:id="rId62"/>
    <p:sldId id="632" r:id="rId63"/>
    <p:sldId id="625" r:id="rId64"/>
    <p:sldId id="585" r:id="rId65"/>
    <p:sldId id="635" r:id="rId66"/>
    <p:sldId id="636" r:id="rId67"/>
    <p:sldId id="626" r:id="rId68"/>
    <p:sldId id="628" r:id="rId69"/>
    <p:sldId id="638" r:id="rId70"/>
    <p:sldId id="624" r:id="rId71"/>
    <p:sldId id="641" r:id="rId72"/>
    <p:sldId id="588" r:id="rId73"/>
    <p:sldId id="622" r:id="rId74"/>
    <p:sldId id="589" r:id="rId75"/>
    <p:sldId id="587" r:id="rId76"/>
    <p:sldId id="644" r:id="rId77"/>
    <p:sldId id="592" r:id="rId78"/>
    <p:sldId id="593" r:id="rId79"/>
    <p:sldId id="595" r:id="rId80"/>
    <p:sldId id="594" r:id="rId81"/>
    <p:sldId id="642" r:id="rId82"/>
    <p:sldId id="596" r:id="rId83"/>
    <p:sldId id="643" r:id="rId84"/>
    <p:sldId id="597" r:id="rId85"/>
    <p:sldId id="598" r:id="rId86"/>
    <p:sldId id="599" r:id="rId87"/>
    <p:sldId id="600" r:id="rId88"/>
    <p:sldId id="601" r:id="rId89"/>
    <p:sldId id="602" r:id="rId90"/>
    <p:sldId id="603" r:id="rId91"/>
    <p:sldId id="604" r:id="rId92"/>
    <p:sldId id="605" r:id="rId93"/>
    <p:sldId id="606" r:id="rId94"/>
    <p:sldId id="607" r:id="rId95"/>
    <p:sldId id="608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53" autoAdjust="0"/>
    <p:restoredTop sz="81291" autoAdjust="0"/>
  </p:normalViewPr>
  <p:slideViewPr>
    <p:cSldViewPr snapToGrid="0" snapToObjects="1">
      <p:cViewPr varScale="1">
        <p:scale>
          <a:sx n="84" d="100"/>
          <a:sy n="84" d="100"/>
        </p:scale>
        <p:origin x="8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36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475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77473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40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6807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138737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08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69217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42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295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934514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43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499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066019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44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704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222868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45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909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98334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51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138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621027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52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343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892923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21023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65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Standard error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estimate of the standard</a:t>
            </a:r>
            <a:r>
              <a:rPr lang="en-US" baseline="0" dirty="0"/>
              <a:t> deviation, will talk about this more later </a:t>
            </a:r>
            <a:r>
              <a:rPr lang="mr-IN" baseline="0" dirty="0"/>
              <a:t>…</a:t>
            </a:r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probability of obtaining a result equal to or "more extreme" than what was actually observed, when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null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actually true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we’ll talk about this more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15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04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48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following from home: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Variance:</a:t>
            </a:r>
            <a:r>
              <a:rPr lang="en-US" baseline="0" dirty="0"/>
              <a:t> roughly how much a set of numbers are “spread around” their mean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deviation: similar to variance (square root of variance) </a:t>
            </a:r>
            <a:r>
              <a:rPr lang="mr-IN" baseline="0" dirty="0"/>
              <a:t>–</a:t>
            </a:r>
            <a:r>
              <a:rPr lang="en-US" baseline="0" dirty="0"/>
              <a:t> same units as main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error (of the sample mean): how far the sample mean is from the population mean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9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6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70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74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85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62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091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91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04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80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068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0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82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A596B2EB-4F63-F04C-8085-9DE6D44C5C29}" type="slidenum">
              <a:rPr lang="en-US" altLang="x-none"/>
              <a:pPr/>
              <a:t>69</a:t>
            </a:fld>
            <a:endParaRPr lang="en-US" altLang="x-non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834688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406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45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11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604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0108033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77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62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765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329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805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654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81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18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868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62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31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451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3620752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070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66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39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47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080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849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84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626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91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2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32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656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0164057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400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766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19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33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861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625742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34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7066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730375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35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271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17688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9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.informatik.hu-berlin.de/mac/lehre/lehrmaterial/Informationsintegration/Rahm00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i.informatik.hu-berlin.de/mac/lehre/lehrmaterial/Informationsintegration/Rahm00.pdf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utlier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md.edu/~getoor/Tutorials/ER_VLDB2012.pdf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nde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15791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#12 – 10/08/2020</a:t>
            </a:r>
          </a:p>
          <a:p>
            <a:r>
              <a:rPr lang="en-US" sz="1600" b="1" dirty="0"/>
              <a:t>Lecture #13 – 10/13/2020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5794-272A-8345-8410-6D6AB483FC9C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65538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graphicFrame>
        <p:nvGraphicFramePr>
          <p:cNvPr id="65542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5542" name="Object 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96626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6F64-F78D-014F-AAED-A94B0CB5F271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67586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 dirty="0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7593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7593" name="Object 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7603" name="Group 19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7601" name="Freeform 17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Freeform 18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65128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D70C-9922-174F-A2C5-8A18619FF15B}" type="slidenum">
              <a:rPr lang="en-US" altLang="x-none"/>
              <a:pPr/>
              <a:t>12</a:t>
            </a:fld>
            <a:endParaRPr lang="en-US" altLang="x-none"/>
          </a:p>
        </p:txBody>
      </p:sp>
      <p:sp>
        <p:nvSpPr>
          <p:cNvPr id="69634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 dirty="0"/>
              <a:t>Population &amp; Sample Regression Models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9641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9641" name="Object 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2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5099050" y="2724150"/>
          <a:ext cx="34956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0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69642" name="Object 10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2724150"/>
                        <a:ext cx="349567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9652" name="Group 20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9650" name="Freeform 18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Freeform 19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55" name="Group 23"/>
          <p:cNvGrpSpPr>
            <a:grpSpLocks/>
          </p:cNvGrpSpPr>
          <p:nvPr/>
        </p:nvGrpSpPr>
        <p:grpSpPr bwMode="auto">
          <a:xfrm>
            <a:off x="3349625" y="2312988"/>
            <a:ext cx="2487613" cy="881062"/>
            <a:chOff x="2110" y="1457"/>
            <a:chExt cx="1567" cy="555"/>
          </a:xfrm>
          <a:solidFill>
            <a:schemeClr val="tx2"/>
          </a:solidFill>
        </p:grpSpPr>
        <p:sp>
          <p:nvSpPr>
            <p:cNvPr id="69653" name="Freeform 21"/>
            <p:cNvSpPr>
              <a:spLocks/>
            </p:cNvSpPr>
            <p:nvPr/>
          </p:nvSpPr>
          <p:spPr bwMode="auto">
            <a:xfrm>
              <a:off x="2110" y="1487"/>
              <a:ext cx="1567" cy="525"/>
            </a:xfrm>
            <a:custGeom>
              <a:avLst/>
              <a:gdLst>
                <a:gd name="T0" fmla="*/ 1536 w 1567"/>
                <a:gd name="T1" fmla="*/ 238 h 525"/>
                <a:gd name="T2" fmla="*/ 1455 w 1567"/>
                <a:gd name="T3" fmla="*/ 186 h 525"/>
                <a:gd name="T4" fmla="*/ 1350 w 1567"/>
                <a:gd name="T5" fmla="*/ 135 h 525"/>
                <a:gd name="T6" fmla="*/ 1240 w 1567"/>
                <a:gd name="T7" fmla="*/ 97 h 525"/>
                <a:gd name="T8" fmla="*/ 1114 w 1567"/>
                <a:gd name="T9" fmla="*/ 58 h 525"/>
                <a:gd name="T10" fmla="*/ 979 w 1567"/>
                <a:gd name="T11" fmla="*/ 32 h 525"/>
                <a:gd name="T12" fmla="*/ 816 w 1567"/>
                <a:gd name="T13" fmla="*/ 14 h 525"/>
                <a:gd name="T14" fmla="*/ 671 w 1567"/>
                <a:gd name="T15" fmla="*/ 9 h 525"/>
                <a:gd name="T16" fmla="*/ 524 w 1567"/>
                <a:gd name="T17" fmla="*/ 31 h 525"/>
                <a:gd name="T18" fmla="*/ 389 w 1567"/>
                <a:gd name="T19" fmla="*/ 73 h 525"/>
                <a:gd name="T20" fmla="*/ 309 w 1567"/>
                <a:gd name="T21" fmla="*/ 119 h 525"/>
                <a:gd name="T22" fmla="*/ 248 w 1567"/>
                <a:gd name="T23" fmla="*/ 164 h 525"/>
                <a:gd name="T24" fmla="*/ 120 w 1567"/>
                <a:gd name="T25" fmla="*/ 0 h 525"/>
                <a:gd name="T26" fmla="*/ 106 w 1567"/>
                <a:gd name="T27" fmla="*/ 145 h 525"/>
                <a:gd name="T28" fmla="*/ 73 w 1567"/>
                <a:gd name="T29" fmla="*/ 302 h 525"/>
                <a:gd name="T30" fmla="*/ 0 w 1567"/>
                <a:gd name="T31" fmla="*/ 422 h 525"/>
                <a:gd name="T32" fmla="*/ 94 w 1567"/>
                <a:gd name="T33" fmla="*/ 457 h 525"/>
                <a:gd name="T34" fmla="*/ 254 w 1567"/>
                <a:gd name="T35" fmla="*/ 467 h 525"/>
                <a:gd name="T36" fmla="*/ 369 w 1567"/>
                <a:gd name="T37" fmla="*/ 495 h 525"/>
                <a:gd name="T38" fmla="*/ 333 w 1567"/>
                <a:gd name="T39" fmla="*/ 366 h 525"/>
                <a:gd name="T40" fmla="*/ 431 w 1567"/>
                <a:gd name="T41" fmla="*/ 291 h 525"/>
                <a:gd name="T42" fmla="*/ 554 w 1567"/>
                <a:gd name="T43" fmla="*/ 236 h 525"/>
                <a:gd name="T44" fmla="*/ 697 w 1567"/>
                <a:gd name="T45" fmla="*/ 195 h 525"/>
                <a:gd name="T46" fmla="*/ 882 w 1567"/>
                <a:gd name="T47" fmla="*/ 167 h 525"/>
                <a:gd name="T48" fmla="*/ 1047 w 1567"/>
                <a:gd name="T49" fmla="*/ 166 h 525"/>
                <a:gd name="T50" fmla="*/ 1125 w 1567"/>
                <a:gd name="T51" fmla="*/ 168 h 525"/>
                <a:gd name="T52" fmla="*/ 1192 w 1567"/>
                <a:gd name="T53" fmla="*/ 176 h 525"/>
                <a:gd name="T54" fmla="*/ 1298 w 1567"/>
                <a:gd name="T55" fmla="*/ 194 h 525"/>
                <a:gd name="T56" fmla="*/ 1364 w 1567"/>
                <a:gd name="T57" fmla="*/ 210 h 525"/>
                <a:gd name="T58" fmla="*/ 1428 w 1567"/>
                <a:gd name="T59" fmla="*/ 229 h 525"/>
                <a:gd name="T60" fmla="*/ 1497 w 1567"/>
                <a:gd name="T61" fmla="*/ 259 h 525"/>
                <a:gd name="T62" fmla="*/ 1566 w 1567"/>
                <a:gd name="T63" fmla="*/ 291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67" h="525">
                  <a:moveTo>
                    <a:pt x="1566" y="291"/>
                  </a:moveTo>
                  <a:lnTo>
                    <a:pt x="1536" y="238"/>
                  </a:lnTo>
                  <a:lnTo>
                    <a:pt x="1490" y="209"/>
                  </a:lnTo>
                  <a:lnTo>
                    <a:pt x="1455" y="186"/>
                  </a:lnTo>
                  <a:lnTo>
                    <a:pt x="1406" y="159"/>
                  </a:lnTo>
                  <a:lnTo>
                    <a:pt x="1350" y="135"/>
                  </a:lnTo>
                  <a:lnTo>
                    <a:pt x="1303" y="121"/>
                  </a:lnTo>
                  <a:lnTo>
                    <a:pt x="1240" y="97"/>
                  </a:lnTo>
                  <a:lnTo>
                    <a:pt x="1176" y="78"/>
                  </a:lnTo>
                  <a:lnTo>
                    <a:pt x="1114" y="58"/>
                  </a:lnTo>
                  <a:lnTo>
                    <a:pt x="1035" y="40"/>
                  </a:lnTo>
                  <a:lnTo>
                    <a:pt x="979" y="32"/>
                  </a:lnTo>
                  <a:lnTo>
                    <a:pt x="902" y="23"/>
                  </a:lnTo>
                  <a:lnTo>
                    <a:pt x="816" y="14"/>
                  </a:lnTo>
                  <a:lnTo>
                    <a:pt x="734" y="10"/>
                  </a:lnTo>
                  <a:lnTo>
                    <a:pt x="671" y="9"/>
                  </a:lnTo>
                  <a:lnTo>
                    <a:pt x="591" y="19"/>
                  </a:lnTo>
                  <a:lnTo>
                    <a:pt x="524" y="31"/>
                  </a:lnTo>
                  <a:lnTo>
                    <a:pt x="456" y="49"/>
                  </a:lnTo>
                  <a:lnTo>
                    <a:pt x="389" y="73"/>
                  </a:lnTo>
                  <a:lnTo>
                    <a:pt x="351" y="93"/>
                  </a:lnTo>
                  <a:lnTo>
                    <a:pt x="309" y="119"/>
                  </a:lnTo>
                  <a:lnTo>
                    <a:pt x="278" y="143"/>
                  </a:lnTo>
                  <a:lnTo>
                    <a:pt x="248" y="164"/>
                  </a:lnTo>
                  <a:lnTo>
                    <a:pt x="229" y="187"/>
                  </a:lnTo>
                  <a:lnTo>
                    <a:pt x="120" y="0"/>
                  </a:lnTo>
                  <a:lnTo>
                    <a:pt x="115" y="67"/>
                  </a:lnTo>
                  <a:lnTo>
                    <a:pt x="106" y="145"/>
                  </a:lnTo>
                  <a:lnTo>
                    <a:pt x="94" y="224"/>
                  </a:lnTo>
                  <a:lnTo>
                    <a:pt x="73" y="302"/>
                  </a:lnTo>
                  <a:lnTo>
                    <a:pt x="50" y="353"/>
                  </a:lnTo>
                  <a:lnTo>
                    <a:pt x="0" y="422"/>
                  </a:lnTo>
                  <a:lnTo>
                    <a:pt x="25" y="462"/>
                  </a:lnTo>
                  <a:lnTo>
                    <a:pt x="94" y="457"/>
                  </a:lnTo>
                  <a:lnTo>
                    <a:pt x="170" y="455"/>
                  </a:lnTo>
                  <a:lnTo>
                    <a:pt x="254" y="467"/>
                  </a:lnTo>
                  <a:lnTo>
                    <a:pt x="326" y="482"/>
                  </a:lnTo>
                  <a:lnTo>
                    <a:pt x="369" y="495"/>
                  </a:lnTo>
                  <a:lnTo>
                    <a:pt x="424" y="524"/>
                  </a:lnTo>
                  <a:lnTo>
                    <a:pt x="333" y="366"/>
                  </a:lnTo>
                  <a:lnTo>
                    <a:pt x="383" y="323"/>
                  </a:lnTo>
                  <a:lnTo>
                    <a:pt x="431" y="291"/>
                  </a:lnTo>
                  <a:lnTo>
                    <a:pt x="491" y="260"/>
                  </a:lnTo>
                  <a:lnTo>
                    <a:pt x="554" y="236"/>
                  </a:lnTo>
                  <a:lnTo>
                    <a:pt x="630" y="212"/>
                  </a:lnTo>
                  <a:lnTo>
                    <a:pt x="697" y="195"/>
                  </a:lnTo>
                  <a:lnTo>
                    <a:pt x="797" y="175"/>
                  </a:lnTo>
                  <a:lnTo>
                    <a:pt x="882" y="167"/>
                  </a:lnTo>
                  <a:lnTo>
                    <a:pt x="959" y="164"/>
                  </a:lnTo>
                  <a:lnTo>
                    <a:pt x="1047" y="166"/>
                  </a:lnTo>
                  <a:lnTo>
                    <a:pt x="1087" y="167"/>
                  </a:lnTo>
                  <a:lnTo>
                    <a:pt x="1125" y="168"/>
                  </a:lnTo>
                  <a:lnTo>
                    <a:pt x="1159" y="173"/>
                  </a:lnTo>
                  <a:lnTo>
                    <a:pt x="1192" y="176"/>
                  </a:lnTo>
                  <a:lnTo>
                    <a:pt x="1253" y="183"/>
                  </a:lnTo>
                  <a:lnTo>
                    <a:pt x="1298" y="194"/>
                  </a:lnTo>
                  <a:lnTo>
                    <a:pt x="1331" y="202"/>
                  </a:lnTo>
                  <a:lnTo>
                    <a:pt x="1364" y="210"/>
                  </a:lnTo>
                  <a:lnTo>
                    <a:pt x="1398" y="221"/>
                  </a:lnTo>
                  <a:lnTo>
                    <a:pt x="1428" y="229"/>
                  </a:lnTo>
                  <a:lnTo>
                    <a:pt x="1461" y="242"/>
                  </a:lnTo>
                  <a:lnTo>
                    <a:pt x="1497" y="259"/>
                  </a:lnTo>
                  <a:lnTo>
                    <a:pt x="1535" y="274"/>
                  </a:lnTo>
                  <a:lnTo>
                    <a:pt x="1566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Freeform 22"/>
            <p:cNvSpPr>
              <a:spLocks/>
            </p:cNvSpPr>
            <p:nvPr/>
          </p:nvSpPr>
          <p:spPr bwMode="auto">
            <a:xfrm>
              <a:off x="2110" y="1457"/>
              <a:ext cx="1535" cy="509"/>
            </a:xfrm>
            <a:custGeom>
              <a:avLst/>
              <a:gdLst>
                <a:gd name="T0" fmla="*/ 1534 w 1535"/>
                <a:gd name="T1" fmla="*/ 270 h 509"/>
                <a:gd name="T2" fmla="*/ 1492 w 1535"/>
                <a:gd name="T3" fmla="*/ 234 h 509"/>
                <a:gd name="T4" fmla="*/ 1456 w 1535"/>
                <a:gd name="T5" fmla="*/ 206 h 509"/>
                <a:gd name="T6" fmla="*/ 1423 w 1535"/>
                <a:gd name="T7" fmla="*/ 186 h 509"/>
                <a:gd name="T8" fmla="*/ 1384 w 1535"/>
                <a:gd name="T9" fmla="*/ 162 h 509"/>
                <a:gd name="T10" fmla="*/ 1329 w 1535"/>
                <a:gd name="T11" fmla="*/ 130 h 509"/>
                <a:gd name="T12" fmla="*/ 1274 w 1535"/>
                <a:gd name="T13" fmla="*/ 105 h 509"/>
                <a:gd name="T14" fmla="*/ 1210 w 1535"/>
                <a:gd name="T15" fmla="*/ 81 h 509"/>
                <a:gd name="T16" fmla="*/ 1146 w 1535"/>
                <a:gd name="T17" fmla="*/ 62 h 509"/>
                <a:gd name="T18" fmla="*/ 1086 w 1535"/>
                <a:gd name="T19" fmla="*/ 46 h 509"/>
                <a:gd name="T20" fmla="*/ 1008 w 1535"/>
                <a:gd name="T21" fmla="*/ 28 h 509"/>
                <a:gd name="T22" fmla="*/ 952 w 1535"/>
                <a:gd name="T23" fmla="*/ 19 h 509"/>
                <a:gd name="T24" fmla="*/ 875 w 1535"/>
                <a:gd name="T25" fmla="*/ 12 h 509"/>
                <a:gd name="T26" fmla="*/ 791 w 1535"/>
                <a:gd name="T27" fmla="*/ 4 h 509"/>
                <a:gd name="T28" fmla="*/ 708 w 1535"/>
                <a:gd name="T29" fmla="*/ 1 h 509"/>
                <a:gd name="T30" fmla="*/ 647 w 1535"/>
                <a:gd name="T31" fmla="*/ 0 h 509"/>
                <a:gd name="T32" fmla="*/ 565 w 1535"/>
                <a:gd name="T33" fmla="*/ 10 h 509"/>
                <a:gd name="T34" fmla="*/ 501 w 1535"/>
                <a:gd name="T35" fmla="*/ 23 h 509"/>
                <a:gd name="T36" fmla="*/ 433 w 1535"/>
                <a:gd name="T37" fmla="*/ 41 h 509"/>
                <a:gd name="T38" fmla="*/ 365 w 1535"/>
                <a:gd name="T39" fmla="*/ 65 h 509"/>
                <a:gd name="T40" fmla="*/ 327 w 1535"/>
                <a:gd name="T41" fmla="*/ 82 h 509"/>
                <a:gd name="T42" fmla="*/ 285 w 1535"/>
                <a:gd name="T43" fmla="*/ 110 h 509"/>
                <a:gd name="T44" fmla="*/ 254 w 1535"/>
                <a:gd name="T45" fmla="*/ 134 h 509"/>
                <a:gd name="T46" fmla="*/ 225 w 1535"/>
                <a:gd name="T47" fmla="*/ 157 h 509"/>
                <a:gd name="T48" fmla="*/ 203 w 1535"/>
                <a:gd name="T49" fmla="*/ 178 h 509"/>
                <a:gd name="T50" fmla="*/ 114 w 1535"/>
                <a:gd name="T51" fmla="*/ 23 h 509"/>
                <a:gd name="T52" fmla="*/ 108 w 1535"/>
                <a:gd name="T53" fmla="*/ 93 h 509"/>
                <a:gd name="T54" fmla="*/ 98 w 1535"/>
                <a:gd name="T55" fmla="*/ 157 h 509"/>
                <a:gd name="T56" fmla="*/ 84 w 1535"/>
                <a:gd name="T57" fmla="*/ 242 h 509"/>
                <a:gd name="T58" fmla="*/ 62 w 1535"/>
                <a:gd name="T59" fmla="*/ 317 h 509"/>
                <a:gd name="T60" fmla="*/ 36 w 1535"/>
                <a:gd name="T61" fmla="*/ 382 h 509"/>
                <a:gd name="T62" fmla="*/ 0 w 1535"/>
                <a:gd name="T63" fmla="*/ 451 h 509"/>
                <a:gd name="T64" fmla="*/ 69 w 1535"/>
                <a:gd name="T65" fmla="*/ 446 h 509"/>
                <a:gd name="T66" fmla="*/ 144 w 1535"/>
                <a:gd name="T67" fmla="*/ 444 h 509"/>
                <a:gd name="T68" fmla="*/ 227 w 1535"/>
                <a:gd name="T69" fmla="*/ 454 h 509"/>
                <a:gd name="T70" fmla="*/ 298 w 1535"/>
                <a:gd name="T71" fmla="*/ 470 h 509"/>
                <a:gd name="T72" fmla="*/ 341 w 1535"/>
                <a:gd name="T73" fmla="*/ 481 h 509"/>
                <a:gd name="T74" fmla="*/ 396 w 1535"/>
                <a:gd name="T75" fmla="*/ 508 h 509"/>
                <a:gd name="T76" fmla="*/ 306 w 1535"/>
                <a:gd name="T77" fmla="*/ 352 h 509"/>
                <a:gd name="T78" fmla="*/ 356 w 1535"/>
                <a:gd name="T79" fmla="*/ 312 h 509"/>
                <a:gd name="T80" fmla="*/ 403 w 1535"/>
                <a:gd name="T81" fmla="*/ 278 h 509"/>
                <a:gd name="T82" fmla="*/ 466 w 1535"/>
                <a:gd name="T83" fmla="*/ 248 h 509"/>
                <a:gd name="T84" fmla="*/ 527 w 1535"/>
                <a:gd name="T85" fmla="*/ 222 h 509"/>
                <a:gd name="T86" fmla="*/ 603 w 1535"/>
                <a:gd name="T87" fmla="*/ 201 h 509"/>
                <a:gd name="T88" fmla="*/ 670 w 1535"/>
                <a:gd name="T89" fmla="*/ 184 h 509"/>
                <a:gd name="T90" fmla="*/ 771 w 1535"/>
                <a:gd name="T91" fmla="*/ 163 h 509"/>
                <a:gd name="T92" fmla="*/ 853 w 1535"/>
                <a:gd name="T93" fmla="*/ 154 h 509"/>
                <a:gd name="T94" fmla="*/ 931 w 1535"/>
                <a:gd name="T95" fmla="*/ 149 h 509"/>
                <a:gd name="T96" fmla="*/ 1018 w 1535"/>
                <a:gd name="T97" fmla="*/ 151 h 509"/>
                <a:gd name="T98" fmla="*/ 1058 w 1535"/>
                <a:gd name="T99" fmla="*/ 152 h 509"/>
                <a:gd name="T100" fmla="*/ 1095 w 1535"/>
                <a:gd name="T101" fmla="*/ 153 h 509"/>
                <a:gd name="T102" fmla="*/ 1130 w 1535"/>
                <a:gd name="T103" fmla="*/ 158 h 509"/>
                <a:gd name="T104" fmla="*/ 1164 w 1535"/>
                <a:gd name="T105" fmla="*/ 162 h 509"/>
                <a:gd name="T106" fmla="*/ 1222 w 1535"/>
                <a:gd name="T107" fmla="*/ 166 h 509"/>
                <a:gd name="T108" fmla="*/ 1267 w 1535"/>
                <a:gd name="T109" fmla="*/ 177 h 509"/>
                <a:gd name="T110" fmla="*/ 1300 w 1535"/>
                <a:gd name="T111" fmla="*/ 185 h 509"/>
                <a:gd name="T112" fmla="*/ 1334 w 1535"/>
                <a:gd name="T113" fmla="*/ 193 h 509"/>
                <a:gd name="T114" fmla="*/ 1368 w 1535"/>
                <a:gd name="T115" fmla="*/ 202 h 509"/>
                <a:gd name="T116" fmla="*/ 1396 w 1535"/>
                <a:gd name="T117" fmla="*/ 211 h 509"/>
                <a:gd name="T118" fmla="*/ 1430 w 1535"/>
                <a:gd name="T119" fmla="*/ 222 h 509"/>
                <a:gd name="T120" fmla="*/ 1467 w 1535"/>
                <a:gd name="T121" fmla="*/ 238 h 509"/>
                <a:gd name="T122" fmla="*/ 1501 w 1535"/>
                <a:gd name="T123" fmla="*/ 252 h 509"/>
                <a:gd name="T124" fmla="*/ 1534 w 1535"/>
                <a:gd name="T125" fmla="*/ 27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" h="509">
                  <a:moveTo>
                    <a:pt x="1534" y="270"/>
                  </a:moveTo>
                  <a:lnTo>
                    <a:pt x="1492" y="234"/>
                  </a:lnTo>
                  <a:lnTo>
                    <a:pt x="1456" y="206"/>
                  </a:lnTo>
                  <a:lnTo>
                    <a:pt x="1423" y="186"/>
                  </a:lnTo>
                  <a:lnTo>
                    <a:pt x="1384" y="162"/>
                  </a:lnTo>
                  <a:lnTo>
                    <a:pt x="1329" y="130"/>
                  </a:lnTo>
                  <a:lnTo>
                    <a:pt x="1274" y="105"/>
                  </a:lnTo>
                  <a:lnTo>
                    <a:pt x="1210" y="81"/>
                  </a:lnTo>
                  <a:lnTo>
                    <a:pt x="1146" y="62"/>
                  </a:lnTo>
                  <a:lnTo>
                    <a:pt x="1086" y="46"/>
                  </a:lnTo>
                  <a:lnTo>
                    <a:pt x="1008" y="28"/>
                  </a:lnTo>
                  <a:lnTo>
                    <a:pt x="952" y="19"/>
                  </a:lnTo>
                  <a:lnTo>
                    <a:pt x="875" y="12"/>
                  </a:lnTo>
                  <a:lnTo>
                    <a:pt x="791" y="4"/>
                  </a:lnTo>
                  <a:lnTo>
                    <a:pt x="708" y="1"/>
                  </a:lnTo>
                  <a:lnTo>
                    <a:pt x="647" y="0"/>
                  </a:lnTo>
                  <a:lnTo>
                    <a:pt x="565" y="10"/>
                  </a:lnTo>
                  <a:lnTo>
                    <a:pt x="501" y="23"/>
                  </a:lnTo>
                  <a:lnTo>
                    <a:pt x="433" y="41"/>
                  </a:lnTo>
                  <a:lnTo>
                    <a:pt x="365" y="65"/>
                  </a:lnTo>
                  <a:lnTo>
                    <a:pt x="327" y="82"/>
                  </a:lnTo>
                  <a:lnTo>
                    <a:pt x="285" y="110"/>
                  </a:lnTo>
                  <a:lnTo>
                    <a:pt x="254" y="134"/>
                  </a:lnTo>
                  <a:lnTo>
                    <a:pt x="225" y="157"/>
                  </a:lnTo>
                  <a:lnTo>
                    <a:pt x="203" y="178"/>
                  </a:lnTo>
                  <a:lnTo>
                    <a:pt x="114" y="23"/>
                  </a:lnTo>
                  <a:lnTo>
                    <a:pt x="108" y="93"/>
                  </a:lnTo>
                  <a:lnTo>
                    <a:pt x="98" y="157"/>
                  </a:lnTo>
                  <a:lnTo>
                    <a:pt x="84" y="242"/>
                  </a:lnTo>
                  <a:lnTo>
                    <a:pt x="62" y="317"/>
                  </a:lnTo>
                  <a:lnTo>
                    <a:pt x="36" y="382"/>
                  </a:lnTo>
                  <a:lnTo>
                    <a:pt x="0" y="451"/>
                  </a:lnTo>
                  <a:lnTo>
                    <a:pt x="69" y="446"/>
                  </a:lnTo>
                  <a:lnTo>
                    <a:pt x="144" y="444"/>
                  </a:lnTo>
                  <a:lnTo>
                    <a:pt x="227" y="454"/>
                  </a:lnTo>
                  <a:lnTo>
                    <a:pt x="298" y="470"/>
                  </a:lnTo>
                  <a:lnTo>
                    <a:pt x="341" y="481"/>
                  </a:lnTo>
                  <a:lnTo>
                    <a:pt x="396" y="508"/>
                  </a:lnTo>
                  <a:lnTo>
                    <a:pt x="306" y="352"/>
                  </a:lnTo>
                  <a:lnTo>
                    <a:pt x="356" y="312"/>
                  </a:lnTo>
                  <a:lnTo>
                    <a:pt x="403" y="278"/>
                  </a:lnTo>
                  <a:lnTo>
                    <a:pt x="466" y="248"/>
                  </a:lnTo>
                  <a:lnTo>
                    <a:pt x="527" y="222"/>
                  </a:lnTo>
                  <a:lnTo>
                    <a:pt x="603" y="201"/>
                  </a:lnTo>
                  <a:lnTo>
                    <a:pt x="670" y="184"/>
                  </a:lnTo>
                  <a:lnTo>
                    <a:pt x="771" y="163"/>
                  </a:lnTo>
                  <a:lnTo>
                    <a:pt x="853" y="154"/>
                  </a:lnTo>
                  <a:lnTo>
                    <a:pt x="931" y="149"/>
                  </a:lnTo>
                  <a:lnTo>
                    <a:pt x="1018" y="151"/>
                  </a:lnTo>
                  <a:lnTo>
                    <a:pt x="1058" y="152"/>
                  </a:lnTo>
                  <a:lnTo>
                    <a:pt x="1095" y="153"/>
                  </a:lnTo>
                  <a:lnTo>
                    <a:pt x="1130" y="158"/>
                  </a:lnTo>
                  <a:lnTo>
                    <a:pt x="1164" y="162"/>
                  </a:lnTo>
                  <a:lnTo>
                    <a:pt x="1222" y="166"/>
                  </a:lnTo>
                  <a:lnTo>
                    <a:pt x="1267" y="177"/>
                  </a:lnTo>
                  <a:lnTo>
                    <a:pt x="1300" y="185"/>
                  </a:lnTo>
                  <a:lnTo>
                    <a:pt x="1334" y="193"/>
                  </a:lnTo>
                  <a:lnTo>
                    <a:pt x="1368" y="202"/>
                  </a:lnTo>
                  <a:lnTo>
                    <a:pt x="1396" y="211"/>
                  </a:lnTo>
                  <a:lnTo>
                    <a:pt x="1430" y="222"/>
                  </a:lnTo>
                  <a:lnTo>
                    <a:pt x="1467" y="238"/>
                  </a:lnTo>
                  <a:lnTo>
                    <a:pt x="1501" y="252"/>
                  </a:lnTo>
                  <a:lnTo>
                    <a:pt x="1534" y="27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580" y="822639"/>
            <a:ext cx="1852613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5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5302-0FD7-274D-B727-FF252C11520B}" type="slidenum">
              <a:rPr lang="en-US" altLang="x-none" smtClean="0"/>
              <a:pPr/>
              <a:t>13</a:t>
            </a:fld>
            <a:endParaRPr lang="en-US" altLang="x-none"/>
          </a:p>
        </p:txBody>
      </p:sp>
      <p:graphicFrame>
        <p:nvGraphicFramePr>
          <p:cNvPr id="71682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71682" name="Object 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Arc 3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68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021138" y="22431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MathType Equation" r:id="rId6" imgW="3260520" imgH="466560" progId="Equation">
                  <p:embed/>
                </p:oleObj>
              </mc:Choice>
              <mc:Fallback>
                <p:oleObj name="MathType Equation" r:id="rId6" imgW="3260520" imgH="466560" progId="Equation">
                  <p:embed/>
                  <p:pic>
                    <p:nvPicPr>
                      <p:cNvPr id="71685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22431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35650" y="4419600"/>
          <a:ext cx="26225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name="Equation" r:id="rId8" imgW="1066680" imgH="228600" progId="Equation.3">
                  <p:embed/>
                </p:oleObj>
              </mc:Choice>
              <mc:Fallback>
                <p:oleObj name="Equation" r:id="rId8" imgW="1066680" imgH="228600" progId="Equation.3">
                  <p:embed/>
                  <p:pic>
                    <p:nvPicPr>
                      <p:cNvPr id="71686" name="Object 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5650" y="4419600"/>
                        <a:ext cx="26225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7" name="Arc 7"/>
          <p:cNvSpPr>
            <a:spLocks/>
          </p:cNvSpPr>
          <p:nvPr/>
        </p:nvSpPr>
        <p:spPr bwMode="auto">
          <a:xfrm>
            <a:off x="4129088" y="4191000"/>
            <a:ext cx="596900" cy="673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7380288" y="2212975"/>
            <a:ext cx="16605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Observedvalue</a:t>
            </a:r>
          </a:p>
        </p:txBody>
      </p:sp>
      <p:sp>
        <p:nvSpPr>
          <p:cNvPr id="71689" name="Arc 9"/>
          <p:cNvSpPr>
            <a:spLocks/>
          </p:cNvSpPr>
          <p:nvPr/>
        </p:nvSpPr>
        <p:spPr bwMode="auto">
          <a:xfrm>
            <a:off x="7391400" y="2971800"/>
            <a:ext cx="368300" cy="5207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1691" name="Arc 11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3489325" y="3252788"/>
            <a:ext cx="33639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455207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35C2-CF20-5047-BDCA-FDBD4E40D74D}" type="slidenum">
              <a:rPr lang="en-US" altLang="x-none"/>
              <a:pPr/>
              <a:t>14</a:t>
            </a:fld>
            <a:endParaRPr lang="en-US" altLang="x-none"/>
          </a:p>
        </p:txBody>
      </p:sp>
      <p:graphicFrame>
        <p:nvGraphicFramePr>
          <p:cNvPr id="73730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73730" name="Object 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3948113" y="2058988"/>
          <a:ext cx="34956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73731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2058988"/>
                        <a:ext cx="349567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/>
              <a:t>Sample Linear Regression Model</a:t>
            </a:r>
          </a:p>
        </p:txBody>
      </p:sp>
      <p:graphicFrame>
        <p:nvGraphicFramePr>
          <p:cNvPr id="73733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432300" y="45529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0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73733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45529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Arc 6"/>
          <p:cNvSpPr>
            <a:spLocks/>
          </p:cNvSpPr>
          <p:nvPr/>
        </p:nvSpPr>
        <p:spPr bwMode="auto">
          <a:xfrm>
            <a:off x="3748088" y="4343400"/>
            <a:ext cx="673100" cy="5207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Arc 7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Arc 8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7077075" y="4040188"/>
            <a:ext cx="198913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Unsampled observation</a:t>
            </a:r>
          </a:p>
        </p:txBody>
      </p:sp>
      <p:sp>
        <p:nvSpPr>
          <p:cNvPr id="73738" name="Arc 10"/>
          <p:cNvSpPr>
            <a:spLocks/>
          </p:cNvSpPr>
          <p:nvPr/>
        </p:nvSpPr>
        <p:spPr bwMode="auto">
          <a:xfrm>
            <a:off x="6645275" y="4189413"/>
            <a:ext cx="455613" cy="2222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3490913" y="3008313"/>
            <a:ext cx="210026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3576638" y="3049588"/>
            <a:ext cx="3730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35263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0">
            <a:normAutofit/>
          </a:bodyPr>
          <a:lstStyle/>
          <a:p>
            <a:r>
              <a:rPr lang="en-US" altLang="x-none" dirty="0"/>
              <a:t>Estimating Parameters:</a:t>
            </a:r>
            <a:br>
              <a:rPr lang="en-US" altLang="x-none" dirty="0"/>
            </a:br>
            <a:r>
              <a:rPr lang="en-US" altLang="x-none" dirty="0"/>
              <a:t>Least Squares Method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990" y="-1054641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31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2" name="Oval 40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08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Scatter plot</a:t>
            </a:r>
            <a:endParaRPr lang="en-US" altLang="x-none" dirty="0"/>
          </a:p>
        </p:txBody>
      </p:sp>
      <p:sp>
        <p:nvSpPr>
          <p:cNvPr id="79909" name="Rectangle 3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Plot all (X</a:t>
            </a:r>
            <a:r>
              <a:rPr lang="en-US" altLang="x-none" baseline="-25000" dirty="0"/>
              <a:t>i</a:t>
            </a:r>
            <a:r>
              <a:rPr lang="en-US" altLang="x-none" dirty="0"/>
              <a:t>, Y</a:t>
            </a:r>
            <a:r>
              <a:rPr lang="en-US" altLang="x-none" baseline="-25000" dirty="0"/>
              <a:t>i</a:t>
            </a:r>
            <a:r>
              <a:rPr lang="en-US" altLang="x-none" dirty="0"/>
              <a:t>) pairs, and plot your learned model</a:t>
            </a:r>
          </a:p>
          <a:p>
            <a:r>
              <a:rPr lang="en-US" altLang="x-none" dirty="0"/>
              <a:t>If you squint, suggests how well the model fits the data</a:t>
            </a:r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7C64-4492-7842-84B7-C6A8996896A1}" type="slidenum">
              <a:rPr lang="en-US" altLang="x-none" smtClean="0"/>
              <a:pPr/>
              <a:t>16</a:t>
            </a:fld>
            <a:endParaRPr lang="en-US" altLang="x-none"/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3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Line 14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6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899" name="Rectangle 27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0" name="Rectangle 28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2" name="Rectangle 30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903" name="Rectangle 31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4" name="Rectangle 32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5" name="Rectangle 33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6" name="Rectangle 34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79907" name="Rectangle 35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8043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nimBg="1"/>
      <p:bldP spid="7990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err="1"/>
              <a:t>QUestion</a:t>
            </a:r>
            <a:endParaRPr lang="en-US" alt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</a:t>
            </a:r>
            <a:r>
              <a:rPr lang="mr-IN" altLang="x-none" dirty="0"/>
              <a:t>…</a:t>
            </a:r>
            <a:r>
              <a:rPr lang="en-US" altLang="x-none" dirty="0"/>
              <a:t>?</a:t>
            </a:r>
            <a:br>
              <a:rPr lang="en-US" altLang="x-none" dirty="0"/>
            </a:br>
            <a:r>
              <a:rPr lang="en-US" altLang="x-none" dirty="0"/>
              <a:t>			?????????</a:t>
            </a:r>
          </a:p>
          <a:p>
            <a:endParaRPr lang="en-US" dirty="0"/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6490-9200-DB48-87E2-8B520F9C4E89}" type="slidenum">
              <a:rPr lang="en-US" altLang="x-none" smtClean="0"/>
              <a:pPr/>
              <a:t>17</a:t>
            </a:fld>
            <a:endParaRPr lang="en-US" altLang="x-none"/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Line 2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0" name="Line 3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1" name="Line 3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2" name="Line 3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3" name="Oval 3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4" name="Oval 3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5" name="Oval 3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6" name="Oval 3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7" name="Oval 3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8" name="Oval 3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9" name="Rectangle 3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0" name="Rectangle 4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1" name="Rectangle 4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2" name="Rectangle 4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3" name="Rectangle 4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4" name="Rectangle 4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5" name="Rectangle 4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6" name="Rectangle 4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7" name="Rectangle 4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1968" name="Rectangle 4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0" name="Oval 50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75" name="Line 55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739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19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altLang="x-none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6EE-2A3C-C84A-B997-BCEB012F3CE2}" type="slidenum">
              <a:rPr lang="en-US" altLang="x-none" smtClean="0"/>
              <a:pPr/>
              <a:t>18</a:t>
            </a:fld>
            <a:endParaRPr lang="en-US" altLang="x-none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7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8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9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0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1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2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3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6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07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08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09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0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11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12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13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4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4015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4016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7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8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9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0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1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3" name="Line 55"/>
          <p:cNvSpPr>
            <a:spLocks noChangeShapeType="1"/>
          </p:cNvSpPr>
          <p:nvPr/>
        </p:nvSpPr>
        <p:spPr bwMode="auto">
          <a:xfrm flipV="1">
            <a:off x="2590800" y="4191000"/>
            <a:ext cx="4419600" cy="990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24" name="Line 56"/>
          <p:cNvSpPr>
            <a:spLocks noChangeShapeType="1"/>
          </p:cNvSpPr>
          <p:nvPr/>
        </p:nvSpPr>
        <p:spPr bwMode="auto">
          <a:xfrm>
            <a:off x="6406630" y="3181223"/>
            <a:ext cx="375170" cy="1009777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4026" name="Text Box 58"/>
          <p:cNvSpPr txBox="1">
            <a:spLocks noChangeArrowheads="1"/>
          </p:cNvSpPr>
          <p:nvPr/>
        </p:nvSpPr>
        <p:spPr bwMode="auto">
          <a:xfrm>
            <a:off x="5638800" y="280816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4027" name="Text Box 59"/>
          <p:cNvSpPr txBox="1">
            <a:spLocks noChangeArrowheads="1"/>
          </p:cNvSpPr>
          <p:nvPr/>
        </p:nvSpPr>
        <p:spPr bwMode="auto">
          <a:xfrm>
            <a:off x="614597" y="6138862"/>
            <a:ext cx="226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unchanged</a:t>
            </a:r>
          </a:p>
        </p:txBody>
      </p:sp>
      <p:sp>
        <p:nvSpPr>
          <p:cNvPr id="84028" name="Line 60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0" name="Line 62"/>
          <p:cNvSpPr>
            <a:spLocks noChangeShapeType="1"/>
          </p:cNvSpPr>
          <p:nvPr/>
        </p:nvSpPr>
        <p:spPr bwMode="auto">
          <a:xfrm flipV="1">
            <a:off x="1546225" y="5257800"/>
            <a:ext cx="968375" cy="881062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1" name="Line 63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629521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0147-04C2-694E-8FF6-7394A153F3A9}" type="slidenum">
              <a:rPr lang="en-US" altLang="x-none" smtClean="0"/>
              <a:pPr/>
              <a:t>19</a:t>
            </a:fld>
            <a:endParaRPr lang="en-US" altLang="x-none"/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6072" name="Line 5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3" name="Line 5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Line 5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6" name="Line 6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7" name="Line 6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8" name="Line 6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9" name="Line 6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0" name="Line 6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1" name="Line 6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2" name="Line 6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3" name="Line 6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4" name="Line 6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5" name="Line 6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6" name="Line 7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7" name="Line 7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8" name="Line 7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9" name="Oval 7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0" name="Oval 7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1" name="Oval 7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2" name="Oval 7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3" name="Oval 7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4" name="Oval 7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5" name="Rectangle 7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096" name="Rectangle 8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097" name="Rectangle 8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098" name="Rectangle 8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099" name="Rectangle 8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100" name="Rectangle 8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101" name="Rectangle 8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102" name="Rectangle 8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103" name="Rectangle 8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6104" name="Rectangle 8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2" name="Line 96"/>
          <p:cNvSpPr>
            <a:spLocks noChangeShapeType="1"/>
          </p:cNvSpPr>
          <p:nvPr/>
        </p:nvSpPr>
        <p:spPr bwMode="auto">
          <a:xfrm>
            <a:off x="6248400" y="3048000"/>
            <a:ext cx="152400" cy="609600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3" name="Text Box 97"/>
          <p:cNvSpPr txBox="1">
            <a:spLocks noChangeArrowheads="1"/>
          </p:cNvSpPr>
          <p:nvPr/>
        </p:nvSpPr>
        <p:spPr bwMode="auto">
          <a:xfrm>
            <a:off x="5334000" y="2681288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unchanged</a:t>
            </a: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1014413" y="61960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6115" name="Line 99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16" name="Line 100"/>
          <p:cNvSpPr>
            <a:spLocks noChangeShapeType="1"/>
          </p:cNvSpPr>
          <p:nvPr/>
        </p:nvSpPr>
        <p:spPr bwMode="auto">
          <a:xfrm flipV="1">
            <a:off x="2020888" y="4952999"/>
            <a:ext cx="569912" cy="1234345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7" name="Line 101"/>
          <p:cNvSpPr>
            <a:spLocks noChangeShapeType="1"/>
          </p:cNvSpPr>
          <p:nvPr/>
        </p:nvSpPr>
        <p:spPr bwMode="auto">
          <a:xfrm flipV="1">
            <a:off x="2590800" y="3505200"/>
            <a:ext cx="4343400" cy="14478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8" name="Line 102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21676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110806" y="4063630"/>
            <a:ext cx="3563388" cy="2254975"/>
            <a:chOff x="4110806" y="4063630"/>
            <a:chExt cx="3563388" cy="2254975"/>
          </a:xfrm>
        </p:grpSpPr>
        <p:sp>
          <p:nvSpPr>
            <p:cNvPr id="3" name="Up Arrow 2"/>
            <p:cNvSpPr/>
            <p:nvPr/>
          </p:nvSpPr>
          <p:spPr>
            <a:xfrm rot="20374745">
              <a:off x="4847911" y="4063630"/>
              <a:ext cx="569626" cy="1678898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0806" y="5672274"/>
              <a:ext cx="3563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3"/>
                  </a:solidFill>
                </a:rPr>
                <a:t>(Mainly.)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922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67C7-8F1B-C346-BE06-DE4756ADDA86}" type="slidenum">
              <a:rPr lang="en-US" altLang="x-none" smtClean="0"/>
              <a:pPr/>
              <a:t>20</a:t>
            </a:fld>
            <a:endParaRPr lang="en-US" altLang="x-none"/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3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4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6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9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0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1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2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3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4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6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7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8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9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0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1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3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5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06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7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8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10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8111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8112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3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4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5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6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7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8" name="Line 54"/>
          <p:cNvSpPr>
            <a:spLocks noChangeShapeType="1"/>
          </p:cNvSpPr>
          <p:nvPr/>
        </p:nvSpPr>
        <p:spPr bwMode="auto">
          <a:xfrm flipV="1">
            <a:off x="2590800" y="4191000"/>
            <a:ext cx="4419600" cy="609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9" name="Line 55"/>
          <p:cNvSpPr>
            <a:spLocks noChangeShapeType="1"/>
          </p:cNvSpPr>
          <p:nvPr/>
        </p:nvSpPr>
        <p:spPr bwMode="auto">
          <a:xfrm>
            <a:off x="6340474" y="3217549"/>
            <a:ext cx="441326" cy="973451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0" name="Text Box 56"/>
          <p:cNvSpPr txBox="1">
            <a:spLocks noChangeArrowheads="1"/>
          </p:cNvSpPr>
          <p:nvPr/>
        </p:nvSpPr>
        <p:spPr bwMode="auto">
          <a:xfrm>
            <a:off x="5429250" y="2792481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8121" name="Text Box 57"/>
          <p:cNvSpPr txBox="1">
            <a:spLocks noChangeArrowheads="1"/>
          </p:cNvSpPr>
          <p:nvPr/>
        </p:nvSpPr>
        <p:spPr bwMode="auto">
          <a:xfrm>
            <a:off x="934752" y="6152734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8122" name="Line 58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23" name="Line 59"/>
          <p:cNvSpPr>
            <a:spLocks noChangeShapeType="1"/>
          </p:cNvSpPr>
          <p:nvPr/>
        </p:nvSpPr>
        <p:spPr bwMode="auto">
          <a:xfrm flipV="1">
            <a:off x="2160068" y="4800600"/>
            <a:ext cx="430732" cy="1381566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4" name="Line 60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765328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Least Squares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>
                <a:solidFill>
                  <a:schemeClr val="tx2"/>
                </a:solidFill>
              </a:rPr>
              <a:t>Best fit</a:t>
            </a:r>
            <a:r>
              <a:rPr lang="en-US" altLang="x-none" dirty="0"/>
              <a:t>: difference between the true Y-values and the estimated Y-values is minimized: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Positive errors offset negative errors </a:t>
            </a:r>
            <a:r>
              <a:rPr lang="mr-IN" altLang="x-none" b="0" dirty="0"/>
              <a:t>…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mr-IN" altLang="x-none" b="0" dirty="0"/>
              <a:t>…</a:t>
            </a:r>
            <a:r>
              <a:rPr lang="en-US" altLang="x-none" b="0" dirty="0"/>
              <a:t> square the error!</a:t>
            </a:r>
          </a:p>
          <a:p>
            <a:pPr lvl="1"/>
            <a:endParaRPr lang="en-US" altLang="x-none" dirty="0"/>
          </a:p>
          <a:p>
            <a:endParaRPr lang="en-US" altLang="x-none" dirty="0"/>
          </a:p>
          <a:p>
            <a:endParaRPr lang="en-US" altLang="x-none" dirty="0"/>
          </a:p>
          <a:p>
            <a:r>
              <a:rPr lang="en-US" altLang="x-none" dirty="0"/>
              <a:t>Least squares minimizes the sum of the squared errors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Why squared?  We’ll cover this in more depth </a:t>
            </a:r>
            <a:r>
              <a:rPr lang="en-US" altLang="x-none" b="0"/>
              <a:t>in a few weeks.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Until then: http://</a:t>
            </a:r>
            <a:r>
              <a:rPr lang="en-US" altLang="x-none" b="0" dirty="0" err="1"/>
              <a:t>www.benkuhn.net</a:t>
            </a:r>
            <a:r>
              <a:rPr lang="en-US" altLang="x-none" b="0" dirty="0"/>
              <a:t>/squared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17AD-BB1C-004A-99D7-5ED5B8F4F44E}" type="slidenum">
              <a:rPr lang="en-US" altLang="x-none" smtClean="0"/>
              <a:pPr/>
              <a:t>21</a:t>
            </a:fld>
            <a:endParaRPr lang="en-US" altLang="x-none"/>
          </a:p>
        </p:txBody>
      </p:sp>
      <p:graphicFrame>
        <p:nvGraphicFramePr>
          <p:cNvPr id="100356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209800" y="3282850"/>
          <a:ext cx="3886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Equation" r:id="rId4" imgW="1193760" imgH="431640" progId="Equation.3">
                  <p:embed/>
                </p:oleObj>
              </mc:Choice>
              <mc:Fallback>
                <p:oleObj name="Equation" r:id="rId4" imgW="1193760" imgH="431640" progId="Equation.3">
                  <p:embed/>
                  <p:pic>
                    <p:nvPicPr>
                      <p:cNvPr id="100356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282850"/>
                        <a:ext cx="38862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6983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AF15-CB70-DC4B-9C3D-B8A286C2D5F6}" type="slidenum">
              <a:rPr lang="en-US" altLang="x-none"/>
              <a:pPr/>
              <a:t>22</a:t>
            </a:fld>
            <a:endParaRPr lang="en-US" altLang="x-none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81685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Least Squares, Graphically</a:t>
            </a:r>
          </a:p>
        </p:txBody>
      </p:sp>
      <p:graphicFrame>
        <p:nvGraphicFramePr>
          <p:cNvPr id="102403" name="Object 3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938213" y="2930525"/>
          <a:ext cx="6877050" cy="366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7" name="VISIO" r:id="rId4" imgW="3995640" imgH="2131920" progId="Visio.Drawing.4">
                  <p:embed/>
                </p:oleObj>
              </mc:Choice>
              <mc:Fallback>
                <p:oleObj name="VISIO" r:id="rId4" imgW="3995640" imgH="2131920" progId="Visio.Drawing.4">
                  <p:embed/>
                  <p:pic>
                    <p:nvPicPr>
                      <p:cNvPr id="102403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213" y="2930525"/>
                        <a:ext cx="6877050" cy="366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4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3810000" y="2952750"/>
          <a:ext cx="36496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8" name="MathType Equation" r:id="rId6" imgW="3657600" imgH="722160" progId="Equation">
                  <p:embed/>
                </p:oleObj>
              </mc:Choice>
              <mc:Fallback>
                <p:oleObj name="MathType Equation" r:id="rId6" imgW="3657600" imgH="722160" progId="Equation">
                  <p:embed/>
                  <p:pic>
                    <p:nvPicPr>
                      <p:cNvPr id="102404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952750"/>
                        <a:ext cx="36496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80100" y="50101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102405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50101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6" name="Arc 6"/>
          <p:cNvSpPr>
            <a:spLocks/>
          </p:cNvSpPr>
          <p:nvPr/>
        </p:nvSpPr>
        <p:spPr bwMode="auto">
          <a:xfrm>
            <a:off x="5424488" y="4343400"/>
            <a:ext cx="520700" cy="1054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Arc 7"/>
          <p:cNvSpPr>
            <a:spLocks/>
          </p:cNvSpPr>
          <p:nvPr/>
        </p:nvSpPr>
        <p:spPr bwMode="auto">
          <a:xfrm>
            <a:off x="3290888" y="3287713"/>
            <a:ext cx="485775" cy="2190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2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08" name="Object 8">
            <a:hlinkClick r:id="" action="ppaction://ole?verb=0"/>
          </p:cNvPr>
          <p:cNvGraphicFramePr>
            <a:graphicFrameLocks/>
          </p:cNvGraphicFramePr>
          <p:nvPr/>
        </p:nvGraphicFramePr>
        <p:xfrm>
          <a:off x="1004888" y="1608138"/>
          <a:ext cx="7269162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0" name="MathType Equation" r:id="rId10" imgW="7288200" imgH="1280880" progId="Equation">
                  <p:embed/>
                </p:oleObj>
              </mc:Choice>
              <mc:Fallback>
                <p:oleObj name="MathType Equation" r:id="rId10" imgW="7288200" imgH="1280880" progId="Equation">
                  <p:embed/>
                  <p:pic>
                    <p:nvPicPr>
                      <p:cNvPr id="102408" name="Object 8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1608138"/>
                        <a:ext cx="7269162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827326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8D22-3447-EB43-B7B6-303698527A95}" type="slidenum">
              <a:rPr lang="en-US" altLang="x-none" smtClean="0"/>
              <a:pPr/>
              <a:t>23</a:t>
            </a:fld>
            <a:endParaRPr lang="en-US" altLang="x-none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Interpretation of Coefficients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Slope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1</a:t>
            </a:r>
            <a:r>
              <a:rPr lang="en-US" altLang="x-none" dirty="0"/>
              <a:t>):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Estimated </a:t>
            </a:r>
            <a:r>
              <a:rPr lang="en-US" altLang="x-none" b="0" i="1" dirty="0"/>
              <a:t>Y</a:t>
            </a:r>
            <a:r>
              <a:rPr lang="en-US" altLang="x-none" b="0" dirty="0"/>
              <a:t> changes by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sz="3200" b="0" baseline="-25000" dirty="0"/>
              <a:t>1</a:t>
            </a:r>
            <a:r>
              <a:rPr lang="en-US" altLang="x-none" b="0" dirty="0"/>
              <a:t> for each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1</a:t>
            </a:r>
            <a:r>
              <a:rPr lang="en-US" altLang="x-none" b="0" dirty="0"/>
              <a:t> = 2, then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increase by 2 for each 1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r>
              <a:rPr lang="en-US" altLang="x-none" dirty="0"/>
              <a:t>Y-Intercept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0</a:t>
            </a:r>
            <a:r>
              <a:rPr lang="en-US" altLang="x-none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Average value of </a:t>
            </a:r>
            <a:r>
              <a:rPr lang="en-US" altLang="x-none" b="0" i="1" dirty="0"/>
              <a:t>Y</a:t>
            </a:r>
            <a:r>
              <a:rPr lang="en-US" altLang="x-none" b="0" dirty="0"/>
              <a:t> when </a:t>
            </a:r>
            <a:r>
              <a:rPr lang="en-US" altLang="x-none" b="0" i="1" dirty="0"/>
              <a:t>X</a:t>
            </a:r>
            <a:r>
              <a:rPr lang="en-US" altLang="x-none" b="0" dirty="0"/>
              <a:t> = 0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0</a:t>
            </a:r>
            <a:r>
              <a:rPr lang="en-US" altLang="x-none" b="0" dirty="0"/>
              <a:t> = 4, then average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be 4 when </a:t>
            </a:r>
            <a:r>
              <a:rPr lang="en-US" altLang="x-none" b="0" i="1" dirty="0"/>
              <a:t>X</a:t>
            </a:r>
            <a:r>
              <a:rPr lang="en-US" altLang="x-none" b="0" dirty="0"/>
              <a:t> Is 0</a:t>
            </a:r>
          </a:p>
        </p:txBody>
      </p:sp>
      <p:sp>
        <p:nvSpPr>
          <p:cNvPr id="15" name="Explosion 2 14"/>
          <p:cNvSpPr/>
          <p:nvPr/>
        </p:nvSpPr>
        <p:spPr>
          <a:xfrm>
            <a:off x="5054368" y="4820987"/>
            <a:ext cx="3830869" cy="1813810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In-depth analysis of less naïve approaches to come!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4086" y="1622699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1180" y="3284095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7581" y="2080721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4284" y="4166852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^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9394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/>
      <p:bldP spid="15" grpId="0" animBg="1"/>
      <p:bldP spid="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62" y="5816184"/>
            <a:ext cx="8934138" cy="1041816"/>
          </a:xfrm>
        </p:spPr>
        <p:txBody>
          <a:bodyPr>
            <a:normAutofit/>
          </a:bodyPr>
          <a:lstStyle/>
          <a:p>
            <a:r>
              <a:rPr lang="en-US" dirty="0"/>
              <a:t>Now, Back to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609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Question: Does the circumference of certain body parts predict BF%?</a:t>
            </a:r>
          </a:p>
          <a:p>
            <a:r>
              <a:rPr lang="en-US" dirty="0"/>
              <a:t>Assumption: BF% is a linear function of measurements of various body parts and other features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Analysis: Results from a regression model with BF%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43121" y="3939381"/>
          <a:ext cx="6041901" cy="19082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Predictor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Estimate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S.E.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p-value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Age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0.0626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0.0313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0.0463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Neck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-0.4728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0.2294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0.0403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Forearm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0.45315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0.1979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0.0229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Wrist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-1.6181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0.5323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0.0026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6308" y="6126163"/>
            <a:ext cx="49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(Interpretation ???????????)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0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97253" cy="1371600"/>
          </a:xfrm>
        </p:spPr>
        <p:txBody>
          <a:bodyPr>
            <a:normAutofit/>
          </a:bodyPr>
          <a:lstStyle/>
          <a:p>
            <a:r>
              <a:rPr lang="en-US"/>
              <a:t>What If data were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case, the dataset is complete: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But what if 5 percent of the participants had missing values? 10 percent? 20 percent? </a:t>
            </a:r>
          </a:p>
          <a:p>
            <a:r>
              <a:rPr lang="en-US" dirty="0"/>
              <a:t>What if we performed complete case analysis and removed those who had missing values?</a:t>
            </a:r>
          </a:p>
          <a:p>
            <a:r>
              <a:rPr lang="en-US" dirty="0"/>
              <a:t>First let’s examine the effect if we do this if when the data is </a:t>
            </a:r>
            <a:r>
              <a:rPr lang="en-US" dirty="0">
                <a:solidFill>
                  <a:schemeClr val="tx2"/>
                </a:solidFill>
              </a:rPr>
              <a:t>missing completely at random</a:t>
            </a:r>
            <a:r>
              <a:rPr lang="en-US" dirty="0"/>
              <a:t> (MCAR)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Removed cases at random, reran analysis, stored the p-values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p-value: probability of getting at least as extreme a result as what we observed given that there is no relationship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Repeat 1000 times, plot p-values </a:t>
            </a:r>
            <a:r>
              <a:rPr lang="mr-IN" b="0" dirty="0"/>
              <a:t>…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85220" y="5335249"/>
            <a:ext cx="1304977" cy="1498886"/>
            <a:chOff x="7285220" y="5335249"/>
            <a:chExt cx="1304977" cy="14988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135" y="5659073"/>
              <a:ext cx="1175062" cy="117506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7285220" y="5335249"/>
              <a:ext cx="344773" cy="5259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38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~5% Deleted (N=13)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91" y="2151292"/>
            <a:ext cx="2145324" cy="3478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69" y="2151292"/>
            <a:ext cx="2189284" cy="3478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359" y="2139536"/>
            <a:ext cx="2078738" cy="3393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490" y="2139536"/>
            <a:ext cx="2097609" cy="3352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9744" y="5207474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870" y="5207474"/>
            <a:ext cx="14432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3435" y="5196481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3483" y="5108609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p-value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27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14" y="1768784"/>
            <a:ext cx="1906374" cy="3616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84" y="1921776"/>
            <a:ext cx="2078738" cy="3223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963" y="1660764"/>
            <a:ext cx="1893628" cy="3940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14" y="1676117"/>
            <a:ext cx="1879544" cy="3940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~20% Deleted (N=50)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5655" y="4831610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4744" y="4868303"/>
            <a:ext cx="75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1647" y="4729804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0385" y="4733297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p-value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19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seem to change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67260" y="1752600"/>
            <a:ext cx="8335415" cy="3956144"/>
            <a:chOff x="367260" y="1752600"/>
            <a:chExt cx="8335415" cy="39561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9047" y="1752600"/>
              <a:ext cx="1893628" cy="39407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1898" y="1767953"/>
              <a:ext cx="1879544" cy="39407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260" y="1932482"/>
              <a:ext cx="2145324" cy="34785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2038" y="1932482"/>
              <a:ext cx="2189284" cy="34785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7422" y="3487080"/>
              <a:ext cx="580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0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Age (5%)</a:t>
              </a:r>
              <a:endParaRPr lang="en-US" sz="13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39678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Neck (5%)</a:t>
              </a:r>
              <a:endParaRPr lang="en-US" sz="13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90351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Age (20%)</a:t>
              </a:r>
              <a:endParaRPr lang="en-US" sz="135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8433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Neck (20%)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690797"/>
          </a:xfrm>
        </p:spPr>
        <p:txBody>
          <a:bodyPr>
            <a:normAutofit/>
          </a:bodyPr>
          <a:lstStyle/>
          <a:p>
            <a:r>
              <a:rPr lang="en-US" dirty="0"/>
              <a:t>Age/Neck: fail to reject the null hypothesis usually?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5231565"/>
            <a:ext cx="7620000" cy="1299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Still reject Forearm/Wrist most of the time</a:t>
            </a:r>
          </a:p>
          <a:p>
            <a:r>
              <a:rPr lang="en-US" dirty="0"/>
              <a:t>This is assuming the missing subjects’ distribution does not differ from the non-missing. This would cause </a:t>
            </a:r>
            <a:r>
              <a:rPr lang="en-US" dirty="0">
                <a:solidFill>
                  <a:schemeClr val="tx2"/>
                </a:solidFill>
              </a:rPr>
              <a:t>bias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it?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Simple methods for </a:t>
            </a:r>
            <a:r>
              <a:rPr lang="en-US" b="0" dirty="0">
                <a:solidFill>
                  <a:schemeClr val="tx2"/>
                </a:solidFill>
              </a:rPr>
              <a:t>imputation </a:t>
            </a:r>
          </a:p>
          <a:p>
            <a:r>
              <a:rPr lang="mr-IN" dirty="0"/>
              <a:t>…</a:t>
            </a:r>
            <a:r>
              <a:rPr lang="en-US" dirty="0"/>
              <a:t> with a tiny taste of Stats/ML lecturers to 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6534436"/>
            <a:ext cx="6828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John Atwood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Wenjiang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510" y="1841291"/>
            <a:ext cx="2232165" cy="312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799" y="4313017"/>
            <a:ext cx="4442918" cy="25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98039" cy="1371600"/>
          </a:xfrm>
        </p:spPr>
        <p:txBody>
          <a:bodyPr/>
          <a:lstStyle/>
          <a:p>
            <a:r>
              <a:rPr lang="en-US" dirty="0"/>
              <a:t>Types Of Missing-ness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Completely at Random (MCAR)</a:t>
            </a:r>
          </a:p>
          <a:p>
            <a:endParaRPr lang="en-US" dirty="0"/>
          </a:p>
          <a:p>
            <a:r>
              <a:rPr lang="en-US" dirty="0"/>
              <a:t>Missing at Random (MAR)</a:t>
            </a:r>
          </a:p>
          <a:p>
            <a:endParaRPr lang="en-US" dirty="0"/>
          </a:p>
          <a:p>
            <a:r>
              <a:rPr lang="en-US" dirty="0"/>
              <a:t>Missing Not at Random (MNAR)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7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02473" cy="1371600"/>
          </a:xfrm>
        </p:spPr>
        <p:txBody>
          <a:bodyPr>
            <a:normAutofit/>
          </a:bodyPr>
          <a:lstStyle/>
          <a:p>
            <a:r>
              <a:rPr lang="en-US"/>
              <a:t>What Distinguishes Each Type of missing-ness?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you’re loitering outside of </a:t>
            </a:r>
            <a:r>
              <a:rPr lang="en-US" dirty="0" err="1"/>
              <a:t>Iribe</a:t>
            </a:r>
            <a:r>
              <a:rPr lang="en-US" dirty="0"/>
              <a:t> one day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0712" y="4355689"/>
            <a:ext cx="7558961" cy="17704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Students just received their mid-semester grades</a:t>
            </a:r>
          </a:p>
          <a:p>
            <a:pPr marL="0" indent="0">
              <a:buNone/>
            </a:pPr>
            <a:r>
              <a:rPr lang="en-US" sz="2000" b="1" dirty="0"/>
              <a:t>You start asking passing students their CMSC131 grades</a:t>
            </a:r>
          </a:p>
          <a:p>
            <a:r>
              <a:rPr lang="en-US" sz="2000" b="1" dirty="0"/>
              <a:t>You don’t </a:t>
            </a:r>
            <a:r>
              <a:rPr lang="en-US" sz="2000" b="1" dirty="0">
                <a:solidFill>
                  <a:schemeClr val="tx2"/>
                </a:solidFill>
              </a:rPr>
              <a:t>force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dirty="0"/>
              <a:t>them to tell you or anything</a:t>
            </a:r>
          </a:p>
          <a:p>
            <a:r>
              <a:rPr lang="en-US" sz="2000" b="1" dirty="0"/>
              <a:t>You also write down their height (&gt;6ft or not) and hair color</a:t>
            </a: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EDE533-4D57-0147-88E2-A7C129E5960D}"/>
              </a:ext>
            </a:extLst>
          </p:cNvPr>
          <p:cNvGrpSpPr/>
          <p:nvPr/>
        </p:nvGrpSpPr>
        <p:grpSpPr>
          <a:xfrm>
            <a:off x="2698502" y="2299624"/>
            <a:ext cx="4143915" cy="1941924"/>
            <a:chOff x="2698502" y="2299624"/>
            <a:chExt cx="4143915" cy="1941924"/>
          </a:xfrm>
        </p:grpSpPr>
        <p:pic>
          <p:nvPicPr>
            <p:cNvPr id="1027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8" name="Picture 2" descr="UMD to Celebrate the Opening of the Brendan Iribe Center for Computer  Science and Engineering | UMD Right Now :: University of Maryland">
              <a:extLst>
                <a:ext uri="{FF2B5EF4-FFF2-40B4-BE49-F238E27FC236}">
                  <a16:creationId xmlns:a16="http://schemas.microsoft.com/office/drawing/2014/main" id="{46542470-6D2B-B048-87F1-8A9336DEB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7375" y="2299624"/>
              <a:ext cx="3095042" cy="194192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21832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Sample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745328"/>
              </p:ext>
            </p:extLst>
          </p:nvPr>
        </p:nvGraphicFramePr>
        <p:xfrm>
          <a:off x="457199" y="1752600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&gt; 6ft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15666" y="1752600"/>
            <a:ext cx="4187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Summary: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7 students received As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3 students received </a:t>
            </a:r>
            <a:r>
              <a:rPr lang="en-US" sz="2400" dirty="0" err="1"/>
              <a:t>Bs</a:t>
            </a:r>
            <a:endParaRPr lang="en-U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1 student received a C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Nobody is failing!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But 5 students did not reveal their grade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8767" cy="1371600"/>
          </a:xfrm>
        </p:spPr>
        <p:txBody>
          <a:bodyPr>
            <a:normAutofit/>
          </a:bodyPr>
          <a:lstStyle/>
          <a:p>
            <a:r>
              <a:rPr lang="en-US" dirty="0"/>
              <a:t>What influences a data point’s Presence?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4531037" cy="4373563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900" dirty="0"/>
              <a:t>Same dataset, but the values are replaced with a “0” if the data point is observed and “1” if it is not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Question: for any one of these data points, what is the probability that the point is equal to “1” </a:t>
            </a:r>
            <a:r>
              <a:rPr lang="mr-IN" sz="1900" dirty="0"/>
              <a:t>…</a:t>
            </a:r>
            <a:r>
              <a:rPr lang="en-US" sz="1900" dirty="0"/>
              <a:t>?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What type of missing-ness do the grades exhibit?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116530"/>
              </p:ext>
            </p:extLst>
          </p:nvPr>
        </p:nvGraphicFramePr>
        <p:xfrm>
          <a:off x="5321508" y="1752602"/>
          <a:ext cx="3207895" cy="476683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41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&gt;6ft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>
                          <a:effectLst/>
                        </a:rPr>
                        <a:t>1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MCAR: Missing Completely 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this probability is not dependent on </a:t>
            </a:r>
            <a:r>
              <a:rPr lang="en-US" dirty="0">
                <a:solidFill>
                  <a:schemeClr val="tx2"/>
                </a:solidFill>
              </a:rPr>
              <a:t>any</a:t>
            </a:r>
            <a:r>
              <a:rPr lang="en-US" dirty="0"/>
              <a:t> of the data, observed or unobserved, then the data is Missing Completely at Random (MCAR)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P(R)</a:t>
            </a:r>
            <a:br>
              <a:rPr lang="en-US" dirty="0"/>
            </a:br>
            <a:endParaRPr lang="en-US" dirty="0"/>
          </a:p>
          <a:p>
            <a:pPr indent="-228600"/>
            <a:r>
              <a:rPr lang="en-US" dirty="0"/>
              <a:t>Probability of those rows missing is </a:t>
            </a:r>
            <a:r>
              <a:rPr lang="en-US" dirty="0">
                <a:solidFill>
                  <a:schemeClr val="tx2"/>
                </a:solidFill>
              </a:rPr>
              <a:t>independent</a:t>
            </a:r>
            <a:r>
              <a:rPr lang="en-US" dirty="0"/>
              <a:t> of anything.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Totally Realistic MCAR Example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2308" y="1694497"/>
            <a:ext cx="3166872" cy="4373563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are running an experiment on plants grown in pots, when suddenly you have a nervous breakdown and smash some of the pots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will probably not choose the plants to smash in a well-defined pattern, such as height age, etc.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Hence, the missing values generated from your act of madness will likely fall into the MCAR category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7198" y="1421397"/>
            <a:ext cx="4951378" cy="4833353"/>
            <a:chOff x="427198" y="1421397"/>
            <a:chExt cx="4951378" cy="48333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478" y="3956050"/>
              <a:ext cx="1587500" cy="2298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1076" y="3623322"/>
              <a:ext cx="1587500" cy="2298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48204" flipH="1">
              <a:off x="427198" y="1421397"/>
              <a:ext cx="3254560" cy="3320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0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007902" cy="1371600"/>
          </a:xfrm>
        </p:spPr>
        <p:txBody>
          <a:bodyPr>
            <a:normAutofit/>
          </a:bodyPr>
          <a:lstStyle/>
          <a:p>
            <a:r>
              <a:rPr lang="en-US" dirty="0"/>
              <a:t>Applicability of MCAR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completely random mechanism for generating missing-ness in your data set just isn’t very realistic</a:t>
            </a:r>
          </a:p>
          <a:p>
            <a:r>
              <a:rPr lang="en-US" dirty="0"/>
              <a:t>Usually, missing data is missing for a reason: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Maybe older people are less likely to answer web-delivered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 longitudinal studies people may die before they have completed the entire study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Companies may be reluctant to reveal financial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/>
          <a:lstStyle/>
          <a:p>
            <a:r>
              <a:rPr lang="en-US" dirty="0"/>
              <a:t>MAR</a:t>
            </a:r>
            <a:r>
              <a:rPr lang="en-US"/>
              <a:t>: Missing </a:t>
            </a:r>
            <a:r>
              <a:rPr lang="en-US" dirty="0"/>
              <a:t>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Missing at Random (MAR): probability of missing data is dependent on the observed data but not the unobserved data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</a:t>
            </a:r>
            <a:r>
              <a:rPr lang="en-US"/>
              <a:t>are MAR</a:t>
            </a:r>
            <a:r>
              <a:rPr lang="en-US" dirty="0"/>
              <a:t>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P(R|X)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Not exactly random (in the vernacular sense).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is a probabilistic mechanism that is associated with whether the data is missing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takes the observed data as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7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ExampleS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-50303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5262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MAR: Key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>
                <a:solidFill>
                  <a:schemeClr val="tx2"/>
                </a:solidFill>
              </a:rPr>
              <a:t>model</a:t>
            </a:r>
            <a:r>
              <a:rPr lang="en-US" dirty="0"/>
              <a:t> that latent mechanism and compensate for it</a:t>
            </a:r>
          </a:p>
          <a:p>
            <a:r>
              <a:rPr lang="en-US" dirty="0">
                <a:solidFill>
                  <a:schemeClr val="tx2"/>
                </a:solidFill>
              </a:rPr>
              <a:t>Imputation</a:t>
            </a:r>
            <a:r>
              <a:rPr lang="en-US" dirty="0"/>
              <a:t>: replacing missing data with substituted 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Models today will assume MAR</a:t>
            </a:r>
          </a:p>
          <a:p>
            <a:r>
              <a:rPr lang="en-US" dirty="0"/>
              <a:t>Example: if age is known, you can model missing-ness as a function of age</a:t>
            </a:r>
          </a:p>
          <a:p>
            <a:r>
              <a:rPr lang="en-US" dirty="0"/>
              <a:t>Whether or not missing data is MAR or the next type, Missing Not at Random (MNAR), is not* testable.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Requires you to “understand” your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73967" y="6430780"/>
            <a:ext cx="692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*unless you can get the missing data (e.g., </a:t>
            </a:r>
            <a:r>
              <a:rPr lang="en-US"/>
              <a:t>post-study phone calls)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9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is information that we want to know, but don’t</a:t>
            </a:r>
          </a:p>
          <a:p>
            <a:r>
              <a:rPr lang="en-US" dirty="0"/>
              <a:t>It can come in many forms, e.g.: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People not answering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Inaccurate recordings of the height of plants that need to be discarded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Canceled runs in a driving experiment due to rain</a:t>
            </a:r>
          </a:p>
          <a:p>
            <a:r>
              <a:rPr lang="en-US" dirty="0"/>
              <a:t>Could also consider missing columns (no collection at all) to be missing data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7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27430" cy="1371600"/>
          </a:xfrm>
        </p:spPr>
        <p:txBody>
          <a:bodyPr/>
          <a:lstStyle/>
          <a:p>
            <a:r>
              <a:rPr lang="en-US"/>
              <a:t>MNAR: Missing Not at Random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MNAR: missing-ness has something to do with the missing data itself</a:t>
            </a:r>
          </a:p>
          <a:p>
            <a:r>
              <a:rPr lang="en-US" dirty="0"/>
              <a:t>Examples: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you binge drink?  Do you have a trust fund?  Do you use illegal drugs?  What is your sexuality?  Are you depressed?</a:t>
            </a:r>
          </a:p>
          <a:p>
            <a:r>
              <a:rPr lang="en-US" dirty="0"/>
              <a:t>Said to be “non-ignorable”: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Missing data mechanism must be considered as you deal with the missing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Must include model for why the data are missing, and best guesses as to what the data might 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to </a:t>
            </a:r>
            <a:r>
              <a:rPr lang="en-US" dirty="0" err="1"/>
              <a:t>Iribe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74761" cy="4373563"/>
          </a:xfrm>
        </p:spPr>
        <p:txBody>
          <a:bodyPr/>
          <a:lstStyle/>
          <a:p>
            <a:r>
              <a:rPr lang="en-US" dirty="0"/>
              <a:t>Is the the missing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MCAR;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MAR; or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MNAR?</a:t>
            </a:r>
          </a:p>
          <a:p>
            <a:r>
              <a:rPr lang="en-US" dirty="0"/>
              <a:t>???????????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5E7A0F-A3D7-D849-8BFB-C0C122657C45}"/>
              </a:ext>
            </a:extLst>
          </p:cNvPr>
          <p:cNvGrpSpPr/>
          <p:nvPr/>
        </p:nvGrpSpPr>
        <p:grpSpPr>
          <a:xfrm>
            <a:off x="330615" y="4306566"/>
            <a:ext cx="4143915" cy="1941924"/>
            <a:chOff x="2698502" y="2299624"/>
            <a:chExt cx="4143915" cy="1941924"/>
          </a:xfrm>
        </p:grpSpPr>
        <p:pic>
          <p:nvPicPr>
            <p:cNvPr id="14" name="Picture 3" descr="C:\Users\student\AppData\Local\Microsoft\Windows\Temporary Internet Files\Content.IE5\ELHXT5KX\MC900083423[1].wmf">
              <a:extLst>
                <a:ext uri="{FF2B5EF4-FFF2-40B4-BE49-F238E27FC236}">
                  <a16:creationId xmlns:a16="http://schemas.microsoft.com/office/drawing/2014/main" id="{23D7103E-B552-4647-91D1-C5219A455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UMD to Celebrate the Opening of the Brendan Iribe Center for Computer  Science and Engineering | UMD Right Now :: University of Maryland">
              <a:extLst>
                <a:ext uri="{FF2B5EF4-FFF2-40B4-BE49-F238E27FC236}">
                  <a16:creationId xmlns:a16="http://schemas.microsoft.com/office/drawing/2014/main" id="{D1533376-539C-C044-9503-701316B84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7375" y="2299624"/>
              <a:ext cx="3095042" cy="194192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E9F8DC64-61D1-F647-A4BC-EE95B49785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759736"/>
              </p:ext>
            </p:extLst>
          </p:nvPr>
        </p:nvGraphicFramePr>
        <p:xfrm>
          <a:off x="4928476" y="1532920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&gt; 6ft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1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 in the GPA:</a:t>
            </a:r>
          </a:p>
          <a:p>
            <a:r>
              <a:rPr lang="en-US" dirty="0"/>
              <a:t>Does this change anything?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610645"/>
              </p:ext>
            </p:extLst>
          </p:nvPr>
        </p:nvGraphicFramePr>
        <p:xfrm>
          <a:off x="4134752" y="1752600"/>
          <a:ext cx="4227295" cy="474821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245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6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GPA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&gt; 6ft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Y</a:t>
                      </a: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4183" y="5816184"/>
            <a:ext cx="7959777" cy="1041816"/>
          </a:xfrm>
        </p:spPr>
        <p:txBody>
          <a:bodyPr>
            <a:normAutofit/>
          </a:bodyPr>
          <a:lstStyle/>
          <a:p>
            <a:r>
              <a:rPr lang="en-US"/>
              <a:t>Handling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5005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7607" cy="1371600"/>
          </a:xfrm>
        </p:spPr>
        <p:txBody>
          <a:bodyPr>
            <a:normAutofit/>
          </a:bodyPr>
          <a:lstStyle/>
          <a:p>
            <a:r>
              <a:rPr lang="en-US" dirty="0"/>
              <a:t>Single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Mean imputation</a:t>
            </a:r>
            <a:r>
              <a:rPr lang="en-US" dirty="0"/>
              <a:t>: imputing the </a:t>
            </a:r>
            <a:r>
              <a:rPr lang="en-US" dirty="0">
                <a:solidFill>
                  <a:schemeClr val="tx2"/>
                </a:solidFill>
              </a:rPr>
              <a:t>average</a:t>
            </a:r>
            <a:r>
              <a:rPr lang="en-US" dirty="0"/>
              <a:t> from observed cases for all missing values of a variable</a:t>
            </a:r>
          </a:p>
          <a:p>
            <a:r>
              <a:rPr lang="en-US" dirty="0">
                <a:solidFill>
                  <a:schemeClr val="tx2"/>
                </a:solidFill>
              </a:rPr>
              <a:t>Hot-deck imputation</a:t>
            </a:r>
            <a:r>
              <a:rPr lang="en-US" dirty="0"/>
              <a:t>: imputing a value from another subject, or “donor,” that is most like the subject in terms of observed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Last observation carried forward (LOCF): order the dataset somehow and then fill in a missing value with its neighbor</a:t>
            </a:r>
          </a:p>
          <a:p>
            <a:r>
              <a:rPr lang="en-US" dirty="0">
                <a:solidFill>
                  <a:schemeClr val="tx2"/>
                </a:solidFill>
              </a:rPr>
              <a:t>Cold-deck imputation</a:t>
            </a:r>
            <a:r>
              <a:rPr lang="en-US" dirty="0"/>
              <a:t>: bring in other datasets</a:t>
            </a:r>
          </a:p>
          <a:p>
            <a:r>
              <a:rPr lang="en-US" dirty="0"/>
              <a:t>Old and busted: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fundamentally impose too much precision.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uncertainty over what unobserved values actually are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Developed before cheap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>
            <a:normAutofit/>
          </a:bodyPr>
          <a:lstStyle/>
          <a:p>
            <a:r>
              <a:rPr lang="en-US" dirty="0"/>
              <a:t>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to deal with noise during imputation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Impute once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/>
              <a:t>treats imputed value as observed</a:t>
            </a:r>
          </a:p>
          <a:p>
            <a:r>
              <a:rPr lang="en-US" dirty="0"/>
              <a:t>We have uncertainty over what the observed value would have been</a:t>
            </a:r>
          </a:p>
          <a:p>
            <a:r>
              <a:rPr lang="en-US" dirty="0">
                <a:solidFill>
                  <a:schemeClr val="tx2"/>
                </a:solidFill>
              </a:rPr>
              <a:t>Multiple imputation</a:t>
            </a:r>
            <a:r>
              <a:rPr lang="en-US" dirty="0"/>
              <a:t>: generate several random values for each missing data point during imputation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72597" cy="1371600"/>
          </a:xfrm>
        </p:spPr>
        <p:txBody>
          <a:bodyPr/>
          <a:lstStyle/>
          <a:p>
            <a:r>
              <a:rPr lang="en-US" dirty="0"/>
              <a:t>Imputation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457200" y="2818151"/>
            <a:ext cx="1836296" cy="202367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Incomplete data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146850" y="2173574"/>
            <a:ext cx="2555825" cy="2876862"/>
            <a:chOff x="6146850" y="2173574"/>
            <a:chExt cx="2555825" cy="2876862"/>
          </a:xfrm>
        </p:grpSpPr>
        <p:sp>
          <p:nvSpPr>
            <p:cNvPr id="8" name="Magnetic Disk 7"/>
            <p:cNvSpPr/>
            <p:nvPr/>
          </p:nvSpPr>
          <p:spPr>
            <a:xfrm>
              <a:off x="6866379" y="2818151"/>
              <a:ext cx="1836296" cy="2023672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Pooled results</a:t>
              </a:r>
            </a:p>
          </p:txBody>
        </p:sp>
        <p:cxnSp>
          <p:nvCxnSpPr>
            <p:cNvPr id="34" name="Straight Arrow Connector 33"/>
            <p:cNvCxnSpPr>
              <a:stCxn id="31" idx="6"/>
              <a:endCxn id="8" idx="2"/>
            </p:cNvCxnSpPr>
            <p:nvPr/>
          </p:nvCxnSpPr>
          <p:spPr>
            <a:xfrm>
              <a:off x="6176830" y="2173574"/>
              <a:ext cx="689549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2" idx="6"/>
              <a:endCxn id="8" idx="2"/>
            </p:cNvCxnSpPr>
            <p:nvPr/>
          </p:nvCxnSpPr>
          <p:spPr>
            <a:xfrm>
              <a:off x="6176830" y="3177915"/>
              <a:ext cx="689549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8" idx="2"/>
            </p:cNvCxnSpPr>
            <p:nvPr/>
          </p:nvCxnSpPr>
          <p:spPr>
            <a:xfrm>
              <a:off x="6146852" y="3681335"/>
              <a:ext cx="719527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3" idx="6"/>
              <a:endCxn id="8" idx="2"/>
            </p:cNvCxnSpPr>
            <p:nvPr/>
          </p:nvCxnSpPr>
          <p:spPr>
            <a:xfrm flipV="1">
              <a:off x="6176829" y="3829987"/>
              <a:ext cx="689550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8" idx="2"/>
            </p:cNvCxnSpPr>
            <p:nvPr/>
          </p:nvCxnSpPr>
          <p:spPr>
            <a:xfrm flipV="1">
              <a:off x="6146850" y="3829987"/>
              <a:ext cx="719529" cy="860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8" idx="2"/>
            </p:cNvCxnSpPr>
            <p:nvPr/>
          </p:nvCxnSpPr>
          <p:spPr>
            <a:xfrm flipV="1">
              <a:off x="6146851" y="3829987"/>
              <a:ext cx="719528" cy="3560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293496" y="1813810"/>
            <a:ext cx="1409074" cy="3596389"/>
            <a:chOff x="2293496" y="1813810"/>
            <a:chExt cx="1409074" cy="3596389"/>
          </a:xfrm>
        </p:grpSpPr>
        <p:sp>
          <p:nvSpPr>
            <p:cNvPr id="9" name="Oval 8"/>
            <p:cNvSpPr/>
            <p:nvPr/>
          </p:nvSpPr>
          <p:spPr>
            <a:xfrm>
              <a:off x="298304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98304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98304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>
              <a:stCxn id="7" idx="4"/>
              <a:endCxn id="9" idx="2"/>
            </p:cNvCxnSpPr>
            <p:nvPr/>
          </p:nvCxnSpPr>
          <p:spPr>
            <a:xfrm flipV="1">
              <a:off x="2293496" y="2173574"/>
              <a:ext cx="689547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7" idx="4"/>
              <a:endCxn id="11" idx="2"/>
            </p:cNvCxnSpPr>
            <p:nvPr/>
          </p:nvCxnSpPr>
          <p:spPr>
            <a:xfrm flipV="1">
              <a:off x="2293496" y="3177915"/>
              <a:ext cx="689547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7" idx="4"/>
              <a:endCxn id="12" idx="2"/>
            </p:cNvCxnSpPr>
            <p:nvPr/>
          </p:nvCxnSpPr>
          <p:spPr>
            <a:xfrm>
              <a:off x="2293496" y="3829987"/>
              <a:ext cx="689546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4"/>
            </p:cNvCxnSpPr>
            <p:nvPr/>
          </p:nvCxnSpPr>
          <p:spPr>
            <a:xfrm>
              <a:off x="2293496" y="3829987"/>
              <a:ext cx="689546" cy="712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>
              <a:stCxn id="7" idx="4"/>
            </p:cNvCxnSpPr>
            <p:nvPr/>
          </p:nvCxnSpPr>
          <p:spPr>
            <a:xfrm>
              <a:off x="2293496" y="3829987"/>
              <a:ext cx="689546" cy="28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8" name="Straight Arrow Connector 27"/>
            <p:cNvCxnSpPr>
              <a:stCxn id="7" idx="4"/>
            </p:cNvCxnSpPr>
            <p:nvPr/>
          </p:nvCxnSpPr>
          <p:spPr>
            <a:xfrm flipV="1">
              <a:off x="2293496" y="3681335"/>
              <a:ext cx="689546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253304" y="3729243"/>
              <a:ext cx="179002" cy="768612"/>
              <a:chOff x="3950791" y="4003255"/>
              <a:chExt cx="179002" cy="76861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702568" y="1813810"/>
            <a:ext cx="2474262" cy="3596389"/>
            <a:chOff x="3702568" y="1813810"/>
            <a:chExt cx="2474262" cy="3596389"/>
          </a:xfrm>
        </p:grpSpPr>
        <p:sp>
          <p:nvSpPr>
            <p:cNvPr id="31" name="Oval 30"/>
            <p:cNvSpPr/>
            <p:nvPr/>
          </p:nvSpPr>
          <p:spPr>
            <a:xfrm>
              <a:off x="545730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545730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5730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54" name="Straight Arrow Connector 53"/>
            <p:cNvCxnSpPr>
              <a:stCxn id="9" idx="6"/>
              <a:endCxn id="31" idx="2"/>
            </p:cNvCxnSpPr>
            <p:nvPr/>
          </p:nvCxnSpPr>
          <p:spPr>
            <a:xfrm>
              <a:off x="3702570" y="2173574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/>
            <p:cNvCxnSpPr>
              <a:stCxn id="11" idx="6"/>
              <a:endCxn id="32" idx="2"/>
            </p:cNvCxnSpPr>
            <p:nvPr/>
          </p:nvCxnSpPr>
          <p:spPr>
            <a:xfrm>
              <a:off x="3702570" y="3177915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0" name="Straight Arrow Connector 59"/>
            <p:cNvCxnSpPr>
              <a:stCxn id="12" idx="6"/>
              <a:endCxn id="33" idx="2"/>
            </p:cNvCxnSpPr>
            <p:nvPr/>
          </p:nvCxnSpPr>
          <p:spPr>
            <a:xfrm>
              <a:off x="3702569" y="505043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27565" y="3729243"/>
              <a:ext cx="179002" cy="768612"/>
              <a:chOff x="3950791" y="4003255"/>
              <a:chExt cx="179002" cy="76861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3702568" y="3821243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702568" y="4113549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702568" y="440210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2158582" y="5624250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Impute N times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32842" y="5624250"/>
            <a:ext cx="236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performed on each imputed set</a:t>
            </a:r>
          </a:p>
        </p:txBody>
      </p:sp>
    </p:spTree>
    <p:extLst>
      <p:ext uri="{BB962C8B-B14F-4D97-AF65-F5344CB8AC3E}">
        <p14:creationId xmlns:p14="http://schemas.microsoft.com/office/powerpoint/2010/main" val="13630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7" grpId="0"/>
      <p:bldP spid="7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Tiny example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29856" y="2507197"/>
          <a:ext cx="6096000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29856" y="4750531"/>
            <a:ext cx="611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variable: X</a:t>
            </a:r>
          </a:p>
          <a:p>
            <a:r>
              <a:rPr lang="en-US" sz="2000" dirty="0"/>
              <a:t>Dependent variable: Y</a:t>
            </a: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chemeClr val="tx2"/>
                </a:solidFill>
              </a:rPr>
              <a:t>assume</a:t>
            </a:r>
            <a:r>
              <a:rPr lang="en-US" sz="2000" dirty="0"/>
              <a:t> Y has a linear relationship with X</a:t>
            </a:r>
          </a:p>
        </p:txBody>
      </p:sp>
    </p:spTree>
    <p:extLst>
      <p:ext uri="{BB962C8B-B14F-4D97-AF65-F5344CB8AC3E}">
        <p14:creationId xmlns:p14="http://schemas.microsoft.com/office/powerpoint/2010/main" val="3819808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Impute Some Data!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predictive distribution of the missing values: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Given the observed values, make random draws of the observed values and fill them in.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this N times and make N imputed datasets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57200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731895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53191" y="6491499"/>
            <a:ext cx="35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very large values of N=2 </a:t>
            </a:r>
            <a:r>
              <a:rPr lang="mr-IN" dirty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4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with 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have our imputed data sets, how do we make use of them?    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Analyze each of the </a:t>
            </a:r>
            <a:r>
              <a:rPr lang="en-US" b="0" dirty="0">
                <a:solidFill>
                  <a:schemeClr val="tx2"/>
                </a:solidFill>
              </a:rPr>
              <a:t>separately </a:t>
            </a: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79751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654446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59670" y="4994173"/>
          <a:ext cx="2558610" cy="4410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27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4.932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4.287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984619" y="4994173"/>
          <a:ext cx="2559321" cy="441008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3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-0.8245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6.1845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059852" y="5462751"/>
            <a:ext cx="2408854" cy="551889"/>
            <a:chOff x="2901950" y="4219575"/>
            <a:chExt cx="3269401" cy="55188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4548" y="5462751"/>
            <a:ext cx="2408854" cy="551889"/>
            <a:chOff x="2901950" y="4219575"/>
            <a:chExt cx="3269401" cy="551889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94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Why is the data missing?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mechanism is it that contributes to, or is associated with, the probability of a data point being absent?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it be explained by our observed data or not?</a:t>
            </a:r>
          </a:p>
          <a:p>
            <a:r>
              <a:rPr lang="en-US" dirty="0"/>
              <a:t>The answers drastically affect what we can ultimately do to compensate for the missing-ness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092" y="4148528"/>
            <a:ext cx="2709472" cy="27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Pooling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Pooled slope estimate</a:t>
                </a:r>
                <a:r>
                  <a:rPr lang="en-US" dirty="0"/>
                  <a:t> is the average of the N imputed estimates</a:t>
                </a:r>
              </a:p>
              <a:p>
                <a:r>
                  <a:rPr lang="en-US" dirty="0"/>
                  <a:t>Our example, </a:t>
                </a:r>
                <a:r>
                  <a:rPr lang="el-GR" dirty="0"/>
                  <a:t>β</a:t>
                </a:r>
                <a:r>
                  <a:rPr lang="en-US" baseline="-25000" dirty="0"/>
                  <a:t>1p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11+</m:t>
                        </m:r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12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= (4.932-.8245) x 0.5 = 2.0538</a:t>
                </a:r>
              </a:p>
              <a:p>
                <a:endParaRPr lang="en-US" dirty="0"/>
              </a:p>
              <a:p>
                <a:r>
                  <a:rPr lang="en-US" dirty="0"/>
                  <a:t>The pooled slope </a:t>
                </a:r>
                <a:r>
                  <a:rPr lang="en-US" dirty="0">
                    <a:solidFill>
                      <a:schemeClr val="tx2"/>
                    </a:solidFill>
                  </a:rPr>
                  <a:t>variance</a:t>
                </a:r>
                <a:r>
                  <a:rPr lang="en-US" dirty="0"/>
                  <a:t> is given by 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𝑠</m:t>
                    </m:r>
                    <m:r>
                      <a:rPr lang="en-US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mtClean="0">
                                <a:latin typeface="Cambria Math" charset="0"/>
                              </a:rPr>
                              <m:t>𝑍𝑖</m:t>
                            </m:r>
                          </m:e>
                        </m:nary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  <m:r>
                      <a:rPr lang="en-US" smtClean="0">
                        <a:latin typeface="Cambria Math" charset="0"/>
                      </a:rPr>
                      <m:t>+(1+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/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𝑚</m:t>
                        </m:r>
                        <m:r>
                          <a:rPr lang="en-US" dirty="0" smtClean="0">
                            <a:latin typeface="Cambria Math" charset="0"/>
                          </a:rPr>
                          <m:t>−1</m:t>
                        </m:r>
                      </m:den>
                    </m:f>
                    <m:r>
                      <a:rPr lang="en-US" dirty="0" smtClean="0">
                        <a:latin typeface="Cambria Math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dirty="0" smtClean="0">
                            <a:latin typeface="Cambria Math" charset="0"/>
                          </a:rPr>
                          <m:t>(</m:t>
                        </m:r>
                        <m:r>
                          <a:rPr lang="el-GR" dirty="0">
                            <a:latin typeface="Cambria Math" charset="0"/>
                          </a:rPr>
                          <m:t>𝛽</m:t>
                        </m:r>
                        <m:r>
                          <a:rPr lang="en-US" dirty="0">
                            <a:latin typeface="Cambria Math" charset="0"/>
                          </a:rPr>
                          <m:t>1</m:t>
                        </m:r>
                        <m:r>
                          <a:rPr lang="en-US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US" dirty="0" smtClean="0">
                            <a:latin typeface="Cambria Math" charset="0"/>
                          </a:rPr>
                          <m:t> </m:t>
                        </m:r>
                      </m:e>
                    </m:nary>
                    <m:r>
                      <a:rPr lang="en-US" dirty="0" smtClean="0">
                        <a:latin typeface="Cambria Math" charset="0"/>
                      </a:rPr>
                      <m:t>−</m:t>
                    </m:r>
                  </m:oMath>
                </a14:m>
                <a:r>
                  <a:rPr lang="el-GR" dirty="0"/>
                  <a:t> β</a:t>
                </a:r>
                <a:r>
                  <a:rPr lang="en-US" baseline="-25000" dirty="0"/>
                  <a:t>1p</a:t>
                </a:r>
                <a:r>
                  <a:rPr lang="en-US" dirty="0"/>
                  <a:t> )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Where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dirty="0"/>
                  <a:t> is the standard error of the imputed slopes</a:t>
                </a:r>
              </a:p>
              <a:p>
                <a:r>
                  <a:rPr lang="en-US" dirty="0"/>
                  <a:t>Our example: (4.287 + 6.1845)/2 + (3/2)*(16.569) = 30.08925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Standard error</a:t>
                </a:r>
                <a:r>
                  <a:rPr lang="en-US" dirty="0"/>
                  <a:t>: take the square root, and we get 5.485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17174" cy="1371600"/>
          </a:xfrm>
        </p:spPr>
        <p:txBody>
          <a:bodyPr>
            <a:normAutofit fontScale="90000"/>
          </a:bodyPr>
          <a:lstStyle/>
          <a:p>
            <a:r>
              <a:rPr lang="en-US"/>
              <a:t>Predicting the missing data given the observed 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events A, B; and P(A) &gt; 0 </a:t>
                </a:r>
                <a:r>
                  <a:rPr lang="mr-IN" dirty="0"/>
                  <a:t>…</a:t>
                </a:r>
                <a:endParaRPr lang="en-US" dirty="0"/>
              </a:p>
              <a:p>
                <a:r>
                  <a:rPr lang="en-US" dirty="0"/>
                  <a:t>Bayes’ Theorem: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</m:e>
                        <m:e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|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)∗</m:t>
                          </m:r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our case: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accent5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𝐇</m:t>
                          </m:r>
                        </m:e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𝐄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en-US">
                              <a:latin typeface="Cambria Math" charset="0"/>
                            </a:rPr>
                            <m:t>∗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79489" y="4422095"/>
            <a:ext cx="3297836" cy="1424570"/>
            <a:chOff x="779489" y="4422095"/>
            <a:chExt cx="3297836" cy="142457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087974" y="4422095"/>
              <a:ext cx="239842" cy="77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79489" y="5200334"/>
              <a:ext cx="3297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Posterior probability of the hypothesis given the evidence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26243" y="3939381"/>
            <a:ext cx="2173574" cy="731630"/>
            <a:chOff x="5726243" y="3939381"/>
            <a:chExt cx="2173574" cy="73163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726243" y="3939381"/>
              <a:ext cx="359765" cy="17521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86007" y="4024680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Prior probability of hypotheses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69240" y="4530079"/>
            <a:ext cx="1971207" cy="1197918"/>
            <a:chOff x="4969240" y="4530079"/>
            <a:chExt cx="1971207" cy="1197918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969240" y="4530079"/>
              <a:ext cx="329784" cy="55158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126637" y="5081666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Prior over the evidence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26834" y="2617814"/>
            <a:ext cx="3875841" cy="1157563"/>
            <a:chOff x="4826834" y="2617814"/>
            <a:chExt cx="3875841" cy="1157563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826834" y="3293050"/>
              <a:ext cx="1259173" cy="4823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86007" y="2617814"/>
              <a:ext cx="26166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Probability of seeing evidence given the hypothesis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8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73187" cy="1371600"/>
          </a:xfrm>
        </p:spPr>
        <p:txBody>
          <a:bodyPr/>
          <a:lstStyle/>
          <a:p>
            <a:r>
              <a:rPr lang="en-US" dirty="0"/>
              <a:t>Bayesian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 a </a:t>
            </a:r>
            <a:r>
              <a:rPr lang="en-US" dirty="0">
                <a:solidFill>
                  <a:schemeClr val="tx2"/>
                </a:solidFill>
              </a:rPr>
              <a:t>prior</a:t>
            </a:r>
            <a:r>
              <a:rPr lang="en-US" dirty="0"/>
              <a:t>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distribution of parameters of interest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 </a:t>
            </a:r>
            <a:r>
              <a:rPr lang="en-US" dirty="0"/>
              <a:t>before considering the data,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We want to estimate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Given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ea typeface="Cambria Math" panose="02040503050406030204" pitchFamily="18" charset="0"/>
              </a:rPr>
              <a:t>, can establish a distribution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Use Bayes Theorem to establish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mr-IN" i="1" dirty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Make random draws for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Use these draws to make predictions of </a:t>
            </a:r>
            <a:r>
              <a:rPr lang="en-US" dirty="0" err="1">
                <a:ea typeface="Cambria Math" panose="02040503050406030204" pitchFamily="18" charset="0"/>
              </a:rPr>
              <a:t>Y</a:t>
            </a:r>
            <a:r>
              <a:rPr lang="en-US" baseline="-25000" dirty="0" err="1">
                <a:ea typeface="Cambria Math" panose="02040503050406030204" pitchFamily="18" charset="0"/>
              </a:rPr>
              <a:t>miss</a:t>
            </a:r>
            <a:endParaRPr lang="en-US" baseline="-25000" dirty="0"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38079" cy="1371600"/>
          </a:xfrm>
        </p:spPr>
        <p:txBody>
          <a:bodyPr>
            <a:normAutofit/>
          </a:bodyPr>
          <a:lstStyle/>
          <a:p>
            <a:r>
              <a:rPr lang="en-US"/>
              <a:t>How big should N Be?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Number of imputations N depends on: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Size of dataset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Amount of missing data in the dataset</a:t>
                </a:r>
              </a:p>
              <a:p>
                <a:r>
                  <a:rPr lang="en-US" dirty="0"/>
                  <a:t>Some previous research indicated that a small N is sufficient for efficiency of the estimates, based on: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(1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>
                            <a:latin typeface="Cambria Math" charset="0"/>
                          </a:rPr>
                          <m:t>λ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b="0" dirty="0"/>
                  <a:t>)-1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N is the number of imputations and </a:t>
                </a:r>
                <a:r>
                  <a:rPr lang="el-GR" b="0" dirty="0"/>
                  <a:t>λ</a:t>
                </a:r>
                <a:r>
                  <a:rPr lang="en-US" b="0" dirty="0"/>
                  <a:t> is the fraction of missing information for the term being estimated </a:t>
                </a:r>
                <a:r>
                  <a:rPr lang="en-US" sz="1600" b="0" dirty="0"/>
                  <a:t>[Schaffer 1999]</a:t>
                </a:r>
                <a:endParaRPr lang="en-US" b="0" dirty="0"/>
              </a:p>
              <a:p>
                <a:r>
                  <a:rPr lang="en-US" dirty="0"/>
                  <a:t>More recent research claims that a good N is actually higher in order to achieve higher power</a:t>
                </a:r>
                <a:r>
                  <a:rPr lang="en-US" sz="1400" dirty="0"/>
                  <a:t> [Graham et al. 2007]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  <a:blipFill rotWithShape="0">
                <a:blip r:embed="rId2"/>
                <a:stretch>
                  <a:fillRect l="-800" t="-1582" r="-320" b="-1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1310"/>
            <a:ext cx="9144000" cy="12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82656" cy="1371600"/>
          </a:xfrm>
        </p:spPr>
        <p:txBody>
          <a:bodyPr>
            <a:normAutofit/>
          </a:bodyPr>
          <a:lstStyle/>
          <a:p>
            <a:r>
              <a:rPr lang="en-US" dirty="0"/>
              <a:t>More advanced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Interested?  Further reading: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Regression-based MI methods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Multiple Imputation Chained Equations (MICE) or Fully Conditional Specification (FCS)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Readable summary from JHU School of Public Health: 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/articles/PMC3074241/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Markov Chain Monte Carlo (MCMC)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We’ll cover this a bit, but also check out CMSC422!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of 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15C0D43-1CDD-EA46-B12A-398F1E5379C6}"/>
              </a:ext>
            </a:extLst>
          </p:cNvPr>
          <p:cNvSpPr txBox="1"/>
          <p:nvPr/>
        </p:nvSpPr>
        <p:spPr>
          <a:xfrm>
            <a:off x="2265618" y="5606395"/>
            <a:ext cx="492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Continue with the general topic of data wrangling and cleaning &amp; EDA intersection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973214-2F77-FD4D-ACBF-3453C17C036F}"/>
              </a:ext>
            </a:extLst>
          </p:cNvPr>
          <p:cNvSpPr txBox="1"/>
          <p:nvPr/>
        </p:nvSpPr>
        <p:spPr>
          <a:xfrm>
            <a:off x="37199" y="6488668"/>
            <a:ext cx="492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Many slides from Amol Deshpande (UMD)</a:t>
            </a:r>
          </a:p>
        </p:txBody>
      </p:sp>
    </p:spTree>
    <p:extLst>
      <p:ext uri="{BB962C8B-B14F-4D97-AF65-F5344CB8AC3E}">
        <p14:creationId xmlns:p14="http://schemas.microsoft.com/office/powerpoint/2010/main" val="14989480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Goal: get data into a structured form suitable for analysis</a:t>
            </a:r>
          </a:p>
          <a:p>
            <a:pPr lvl="1"/>
            <a:r>
              <a:rPr lang="en-US" dirty="0"/>
              <a:t>Variously called: data preparation, data munging, data curation</a:t>
            </a:r>
          </a:p>
          <a:p>
            <a:pPr lvl="1"/>
            <a:r>
              <a:rPr lang="en-US" dirty="0"/>
              <a:t>Also often called ETL (Extract-Transform-Load) process</a:t>
            </a:r>
          </a:p>
          <a:p>
            <a:r>
              <a:rPr lang="en-US" dirty="0"/>
              <a:t>Often the step where majority of time (80-90%) is spent</a:t>
            </a:r>
          </a:p>
          <a:p>
            <a:r>
              <a:rPr lang="en-US" dirty="0"/>
              <a:t>Key steps:</a:t>
            </a:r>
          </a:p>
          <a:p>
            <a:pPr lvl="1"/>
            <a:r>
              <a:rPr lang="en-US" dirty="0"/>
              <a:t>Scraping: extracting information from sources, e.g., webpages, spreadsheets</a:t>
            </a:r>
          </a:p>
          <a:p>
            <a:pPr lvl="1"/>
            <a:r>
              <a:rPr lang="en-US" dirty="0"/>
              <a:t>Data transformation: to get it into the right structure</a:t>
            </a:r>
          </a:p>
          <a:p>
            <a:pPr lvl="1"/>
            <a:r>
              <a:rPr lang="en-US" dirty="0"/>
              <a:t>Data integration: combine information from multiple sources</a:t>
            </a:r>
          </a:p>
          <a:p>
            <a:pPr lvl="1"/>
            <a:r>
              <a:rPr lang="en-US" dirty="0"/>
              <a:t>Information extraction: extracting structured information from unstructured/text sources</a:t>
            </a:r>
          </a:p>
          <a:p>
            <a:pPr lvl="1"/>
            <a:r>
              <a:rPr lang="en-US" dirty="0"/>
              <a:t>Data cleaning: remove inconsistencies/errors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524318"/>
            <a:ext cx="7932737" cy="49417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Goal: get data into a structured form suitable for analysis</a:t>
            </a:r>
          </a:p>
          <a:p>
            <a:pPr lvl="1"/>
            <a:r>
              <a:rPr lang="en-US" dirty="0"/>
              <a:t>Variously called: data preparation, data munging, data curation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Also often called ETL (Extract-Transform-Load) process</a:t>
            </a:r>
          </a:p>
          <a:p>
            <a:pPr>
              <a:lnSpc>
                <a:spcPct val="160000"/>
              </a:lnSpc>
            </a:pPr>
            <a:r>
              <a:rPr lang="en-US" dirty="0"/>
              <a:t>Often the step where majority of time (80-90%) is spent</a:t>
            </a:r>
          </a:p>
          <a:p>
            <a:r>
              <a:rPr lang="en-US" dirty="0"/>
              <a:t>Key steps: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Scraping: extracting information from sources, e.g., webpages, spreadsheets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Data transformation: to get it into the right structure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Information extraction: extracting structured information from unstructured/text sources</a:t>
            </a:r>
          </a:p>
          <a:p>
            <a:pPr lvl="1"/>
            <a:r>
              <a:rPr lang="en-US" b="1" dirty="0"/>
              <a:t>Data integration: combine information from multiple sources</a:t>
            </a:r>
          </a:p>
          <a:p>
            <a:pPr lvl="1"/>
            <a:r>
              <a:rPr lang="en-US" b="1" dirty="0"/>
              <a:t>Data cleaning: remove inconsistencies/errors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37904" y="3262462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Already covered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3029" y="4825424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</a:rPr>
              <a:t>In a few</a:t>
            </a:r>
          </a:p>
          <a:p>
            <a:r>
              <a:rPr lang="en-US" sz="1600" i="1" dirty="0">
                <a:solidFill>
                  <a:srgbClr val="00B0F0"/>
                </a:solidFill>
              </a:rPr>
              <a:t>classes</a:t>
            </a:r>
          </a:p>
        </p:txBody>
      </p:sp>
    </p:spTree>
    <p:extLst>
      <p:ext uri="{BB962C8B-B14F-4D97-AF65-F5344CB8AC3E}">
        <p14:creationId xmlns:p14="http://schemas.microsoft.com/office/powerpoint/2010/main" val="14620807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1026" name="Picture 2" descr="https://github.com/umddb/datascience-fall14/raw/master/lecture-notes/multimedia/wrangli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8702676" cy="68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664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of the problems are not easy to formalize, and have seen little work</a:t>
            </a:r>
          </a:p>
          <a:p>
            <a:pPr lvl="1"/>
            <a:r>
              <a:rPr lang="en-US" dirty="0"/>
              <a:t>E.g., Cleaning</a:t>
            </a:r>
          </a:p>
          <a:p>
            <a:pPr lvl="1"/>
            <a:r>
              <a:rPr lang="en-US" dirty="0"/>
              <a:t>Others aspects of integration, e.g., schema mapping, have been studied in depth</a:t>
            </a:r>
          </a:p>
          <a:p>
            <a:endParaRPr lang="en-US" dirty="0"/>
          </a:p>
          <a:p>
            <a:r>
              <a:rPr lang="en-US" dirty="0"/>
              <a:t>A mish-mash of tools typically used </a:t>
            </a:r>
          </a:p>
          <a:p>
            <a:pPr lvl="1"/>
            <a:r>
              <a:rPr lang="en-US" dirty="0"/>
              <a:t>Visual (e.g., </a:t>
            </a:r>
            <a:r>
              <a:rPr lang="en-US" dirty="0" err="1"/>
              <a:t>Trifacta</a:t>
            </a:r>
            <a:r>
              <a:rPr lang="en-US" dirty="0"/>
              <a:t>), or not (UNIX grep/</a:t>
            </a:r>
            <a:r>
              <a:rPr lang="en-US" dirty="0" err="1"/>
              <a:t>sed</a:t>
            </a:r>
            <a:r>
              <a:rPr lang="en-US" dirty="0"/>
              <a:t>/</a:t>
            </a:r>
            <a:r>
              <a:rPr lang="en-US" dirty="0" err="1"/>
              <a:t>awk</a:t>
            </a:r>
            <a:r>
              <a:rPr lang="en-US" dirty="0"/>
              <a:t>, Pandas)</a:t>
            </a:r>
          </a:p>
          <a:p>
            <a:pPr lvl="1"/>
            <a:r>
              <a:rPr lang="en-US" dirty="0"/>
              <a:t>Ad hoc programs for cleaning data, depending on the exact type of errors</a:t>
            </a:r>
          </a:p>
          <a:p>
            <a:pPr lvl="1"/>
            <a:r>
              <a:rPr lang="en-US" dirty="0"/>
              <a:t>Different types of transformation tools </a:t>
            </a:r>
          </a:p>
          <a:p>
            <a:pPr lvl="1"/>
            <a:r>
              <a:rPr lang="en-US" dirty="0"/>
              <a:t>Visualization and exploratory data analysis to understand and remove outliers/noise</a:t>
            </a:r>
          </a:p>
          <a:p>
            <a:pPr lvl="1"/>
            <a:r>
              <a:rPr lang="en-US" dirty="0"/>
              <a:t>Several tools for setting up the actual pipelines, assuming the individual steps are setup (e.g., </a:t>
            </a:r>
            <a:r>
              <a:rPr lang="en-US" dirty="0" err="1"/>
              <a:t>Talend</a:t>
            </a:r>
            <a:r>
              <a:rPr lang="en-US" dirty="0"/>
              <a:t>, AWS Glue)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7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22695" cy="1371600"/>
          </a:xfrm>
        </p:spPr>
        <p:txBody>
          <a:bodyPr>
            <a:normAutofit/>
          </a:bodyPr>
          <a:lstStyle/>
          <a:p>
            <a:r>
              <a:rPr lang="en-US"/>
              <a:t>Complete Case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Delete all tuples with any missing values at all, so you are left only with observations with all variables observed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Default behavior for libraries for analysis (e.g., regression)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We’ll talk about this much more during the Stats/ML lectures</a:t>
            </a:r>
          </a:p>
          <a:p>
            <a:r>
              <a:rPr lang="en-US" dirty="0"/>
              <a:t>This is the simplest way to handle missing data. In some cases, will work fine; in others,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Loss of sample will lead to variance larger than reflected by the size of your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bias your sample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2469892"/>
            <a:ext cx="7997252" cy="9598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 out rows with nil values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318" y="5327347"/>
            <a:ext cx="1567357" cy="15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72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064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7BB94985-A81C-F341-9A30-0F5F343571A8}" type="slidenum">
              <a:rPr lang="he-IL" altLang="en-US">
                <a:solidFill>
                  <a:srgbClr val="898989"/>
                </a:solidFill>
              </a:rPr>
              <a:pPr/>
              <a:t>62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Data Integration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2057400"/>
            <a:ext cx="2895600" cy="4362450"/>
            <a:chOff x="144" y="1296"/>
            <a:chExt cx="1824" cy="2748"/>
          </a:xfrm>
        </p:grpSpPr>
        <p:sp>
          <p:nvSpPr>
            <p:cNvPr id="5145" name="AutoShape 4"/>
            <p:cNvSpPr>
              <a:spLocks noChangeArrowheads="1"/>
            </p:cNvSpPr>
            <p:nvPr/>
          </p:nvSpPr>
          <p:spPr bwMode="auto">
            <a:xfrm>
              <a:off x="816" y="1296"/>
              <a:ext cx="576" cy="720"/>
            </a:xfrm>
            <a:prstGeom prst="can">
              <a:avLst>
                <a:gd name="adj" fmla="val 31250"/>
              </a:avLst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6" name="AutoShape 5"/>
            <p:cNvSpPr>
              <a:spLocks noChangeArrowheads="1"/>
            </p:cNvSpPr>
            <p:nvPr/>
          </p:nvSpPr>
          <p:spPr bwMode="auto">
            <a:xfrm>
              <a:off x="1200" y="1584"/>
              <a:ext cx="766" cy="530"/>
            </a:xfrm>
            <a:prstGeom prst="can">
              <a:avLst>
                <a:gd name="adj" fmla="val 25000"/>
              </a:avLst>
            </a:prstGeom>
            <a:solidFill>
              <a:srgbClr val="99CC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7" name="AutoShape 6"/>
            <p:cNvSpPr>
              <a:spLocks noChangeArrowheads="1"/>
            </p:cNvSpPr>
            <p:nvPr/>
          </p:nvSpPr>
          <p:spPr bwMode="auto">
            <a:xfrm>
              <a:off x="528" y="1536"/>
              <a:ext cx="672" cy="672"/>
            </a:xfrm>
            <a:prstGeom prst="can">
              <a:avLst>
                <a:gd name="adj" fmla="val 25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8" name="AutoShape 7" descr="Trellis"/>
            <p:cNvSpPr>
              <a:spLocks noChangeArrowheads="1"/>
            </p:cNvSpPr>
            <p:nvPr/>
          </p:nvSpPr>
          <p:spPr bwMode="auto">
            <a:xfrm>
              <a:off x="1008" y="1824"/>
              <a:ext cx="766" cy="530"/>
            </a:xfrm>
            <a:prstGeom prst="can">
              <a:avLst>
                <a:gd name="adj" fmla="val 25000"/>
              </a:avLst>
            </a:prstGeom>
            <a:pattFill prst="trellis">
              <a:fgClr>
                <a:srgbClr val="99CC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9" name="Text Box 8"/>
            <p:cNvSpPr txBox="1">
              <a:spLocks noChangeArrowheads="1"/>
            </p:cNvSpPr>
            <p:nvPr/>
          </p:nvSpPr>
          <p:spPr bwMode="auto">
            <a:xfrm>
              <a:off x="144" y="2496"/>
              <a:ext cx="182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sz="2000"/>
                <a:t> </a:t>
              </a:r>
              <a:r>
                <a:rPr lang="en-US" altLang="x-none" b="1"/>
                <a:t>Discovering</a:t>
              </a:r>
              <a:r>
                <a:rPr lang="en-US" altLang="x-none"/>
                <a:t> information sources (e.g. deep web modeling, schema learning, …)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/>
                <a:t> </a:t>
              </a:r>
              <a:r>
                <a:rPr lang="en-US" altLang="x-none" b="1"/>
                <a:t>Gathering</a:t>
              </a:r>
              <a:r>
                <a:rPr lang="en-US" altLang="x-none"/>
                <a:t> data (e.g., wrapper learning &amp; information extraction, federated search, …)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715000" y="2133600"/>
            <a:ext cx="3200400" cy="4408488"/>
            <a:chOff x="3600" y="1344"/>
            <a:chExt cx="2016" cy="2777"/>
          </a:xfrm>
        </p:grpSpPr>
        <p:sp>
          <p:nvSpPr>
            <p:cNvPr id="5140" name="server"/>
            <p:cNvSpPr>
              <a:spLocks noEditPoints="1" noChangeArrowheads="1"/>
            </p:cNvSpPr>
            <p:nvPr/>
          </p:nvSpPr>
          <p:spPr bwMode="auto">
            <a:xfrm>
              <a:off x="4512" y="1344"/>
              <a:ext cx="768" cy="564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0 h 21600"/>
                <a:gd name="T4" fmla="*/ 27 w 21600"/>
                <a:gd name="T5" fmla="*/ 0 h 21600"/>
                <a:gd name="T6" fmla="*/ 27 w 21600"/>
                <a:gd name="T7" fmla="*/ 7 h 21600"/>
                <a:gd name="T8" fmla="*/ 27 w 21600"/>
                <a:gd name="T9" fmla="*/ 15 h 21600"/>
                <a:gd name="T10" fmla="*/ 14 w 21600"/>
                <a:gd name="T11" fmla="*/ 15 h 21600"/>
                <a:gd name="T12" fmla="*/ 0 w 21600"/>
                <a:gd name="T13" fmla="*/ 15 h 21600"/>
                <a:gd name="T14" fmla="*/ 0 w 21600"/>
                <a:gd name="T15" fmla="*/ 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59 w 21600"/>
                <a:gd name="T25" fmla="*/ 22443 h 21600"/>
                <a:gd name="T26" fmla="*/ 21066 w 21600"/>
                <a:gd name="T27" fmla="*/ 2826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  <a:path w="21600" h="21600" extrusionOk="0">
                  <a:moveTo>
                    <a:pt x="1662" y="1709"/>
                  </a:moveTo>
                  <a:lnTo>
                    <a:pt x="9046" y="1709"/>
                  </a:lnTo>
                  <a:lnTo>
                    <a:pt x="9046" y="2331"/>
                  </a:lnTo>
                  <a:lnTo>
                    <a:pt x="1662" y="2331"/>
                  </a:lnTo>
                  <a:lnTo>
                    <a:pt x="1662" y="1709"/>
                  </a:lnTo>
                  <a:moveTo>
                    <a:pt x="0" y="4351"/>
                  </a:moveTo>
                  <a:lnTo>
                    <a:pt x="10892" y="4351"/>
                  </a:lnTo>
                  <a:lnTo>
                    <a:pt x="10892" y="14141"/>
                  </a:lnTo>
                  <a:lnTo>
                    <a:pt x="21600" y="14141"/>
                  </a:lnTo>
                  <a:moveTo>
                    <a:pt x="11631" y="1243"/>
                  </a:moveTo>
                  <a:lnTo>
                    <a:pt x="20492" y="1243"/>
                  </a:lnTo>
                  <a:lnTo>
                    <a:pt x="20492" y="1554"/>
                  </a:lnTo>
                  <a:lnTo>
                    <a:pt x="11631" y="1554"/>
                  </a:lnTo>
                  <a:lnTo>
                    <a:pt x="11631" y="1243"/>
                  </a:lnTo>
                  <a:moveTo>
                    <a:pt x="11631" y="3263"/>
                  </a:moveTo>
                  <a:lnTo>
                    <a:pt x="20492" y="3263"/>
                  </a:lnTo>
                  <a:lnTo>
                    <a:pt x="20492" y="3574"/>
                  </a:lnTo>
                  <a:lnTo>
                    <a:pt x="11631" y="3574"/>
                  </a:lnTo>
                  <a:lnTo>
                    <a:pt x="11631" y="3263"/>
                  </a:lnTo>
                  <a:moveTo>
                    <a:pt x="11631" y="6060"/>
                  </a:moveTo>
                  <a:lnTo>
                    <a:pt x="20492" y="6060"/>
                  </a:lnTo>
                  <a:lnTo>
                    <a:pt x="20492" y="6371"/>
                  </a:lnTo>
                  <a:lnTo>
                    <a:pt x="11631" y="6371"/>
                  </a:lnTo>
                  <a:lnTo>
                    <a:pt x="11631" y="6060"/>
                  </a:lnTo>
                  <a:moveTo>
                    <a:pt x="11631" y="8081"/>
                  </a:moveTo>
                  <a:lnTo>
                    <a:pt x="20308" y="8081"/>
                  </a:lnTo>
                  <a:lnTo>
                    <a:pt x="20308" y="8391"/>
                  </a:lnTo>
                  <a:lnTo>
                    <a:pt x="11631" y="8391"/>
                  </a:lnTo>
                  <a:lnTo>
                    <a:pt x="11631" y="8081"/>
                  </a:lnTo>
                  <a:moveTo>
                    <a:pt x="11631" y="4196"/>
                  </a:moveTo>
                  <a:lnTo>
                    <a:pt x="12369" y="4196"/>
                  </a:lnTo>
                  <a:lnTo>
                    <a:pt x="12369" y="4817"/>
                  </a:lnTo>
                  <a:lnTo>
                    <a:pt x="11631" y="4817"/>
                  </a:lnTo>
                  <a:lnTo>
                    <a:pt x="11631" y="4196"/>
                  </a:lnTo>
                  <a:moveTo>
                    <a:pt x="14400" y="4196"/>
                  </a:moveTo>
                  <a:lnTo>
                    <a:pt x="15138" y="4196"/>
                  </a:lnTo>
                  <a:lnTo>
                    <a:pt x="15138" y="4817"/>
                  </a:lnTo>
                  <a:lnTo>
                    <a:pt x="14400" y="4817"/>
                  </a:lnTo>
                  <a:lnTo>
                    <a:pt x="14400" y="4196"/>
                  </a:lnTo>
                  <a:moveTo>
                    <a:pt x="16985" y="4196"/>
                  </a:moveTo>
                  <a:lnTo>
                    <a:pt x="17723" y="4196"/>
                  </a:lnTo>
                  <a:lnTo>
                    <a:pt x="17723" y="4817"/>
                  </a:lnTo>
                  <a:lnTo>
                    <a:pt x="16985" y="4817"/>
                  </a:lnTo>
                  <a:lnTo>
                    <a:pt x="16985" y="4196"/>
                  </a:lnTo>
                  <a:moveTo>
                    <a:pt x="19754" y="4196"/>
                  </a:moveTo>
                  <a:lnTo>
                    <a:pt x="20492" y="4196"/>
                  </a:lnTo>
                  <a:lnTo>
                    <a:pt x="20492" y="4817"/>
                  </a:lnTo>
                  <a:lnTo>
                    <a:pt x="19754" y="4817"/>
                  </a:lnTo>
                  <a:lnTo>
                    <a:pt x="19754" y="4196"/>
                  </a:lnTo>
                  <a:moveTo>
                    <a:pt x="11631" y="9635"/>
                  </a:moveTo>
                  <a:lnTo>
                    <a:pt x="12369" y="9635"/>
                  </a:lnTo>
                  <a:lnTo>
                    <a:pt x="12369" y="10256"/>
                  </a:lnTo>
                  <a:lnTo>
                    <a:pt x="11631" y="10256"/>
                  </a:lnTo>
                  <a:lnTo>
                    <a:pt x="11631" y="9635"/>
                  </a:lnTo>
                  <a:moveTo>
                    <a:pt x="14400" y="9635"/>
                  </a:moveTo>
                  <a:lnTo>
                    <a:pt x="15138" y="9635"/>
                  </a:lnTo>
                  <a:lnTo>
                    <a:pt x="15138" y="10256"/>
                  </a:lnTo>
                  <a:lnTo>
                    <a:pt x="14400" y="10256"/>
                  </a:lnTo>
                  <a:lnTo>
                    <a:pt x="14400" y="9635"/>
                  </a:lnTo>
                  <a:moveTo>
                    <a:pt x="16985" y="9635"/>
                  </a:moveTo>
                  <a:lnTo>
                    <a:pt x="17723" y="9635"/>
                  </a:lnTo>
                  <a:lnTo>
                    <a:pt x="17723" y="10256"/>
                  </a:lnTo>
                  <a:lnTo>
                    <a:pt x="16985" y="10256"/>
                  </a:lnTo>
                  <a:lnTo>
                    <a:pt x="16985" y="9635"/>
                  </a:lnTo>
                  <a:moveTo>
                    <a:pt x="19754" y="9635"/>
                  </a:moveTo>
                  <a:lnTo>
                    <a:pt x="20492" y="9635"/>
                  </a:lnTo>
                  <a:lnTo>
                    <a:pt x="20492" y="10256"/>
                  </a:lnTo>
                  <a:lnTo>
                    <a:pt x="19754" y="10256"/>
                  </a:lnTo>
                  <a:lnTo>
                    <a:pt x="19754" y="9635"/>
                  </a:lnTo>
                  <a:moveTo>
                    <a:pt x="10892" y="14141"/>
                  </a:moveTo>
                  <a:lnTo>
                    <a:pt x="10892" y="15384"/>
                  </a:lnTo>
                  <a:lnTo>
                    <a:pt x="10892" y="20046"/>
                  </a:lnTo>
                  <a:lnTo>
                    <a:pt x="10892" y="21600"/>
                  </a:lnTo>
                  <a:lnTo>
                    <a:pt x="10892" y="14141"/>
                  </a:lnTo>
                  <a:moveTo>
                    <a:pt x="10892" y="4351"/>
                  </a:moveTo>
                  <a:lnTo>
                    <a:pt x="10892" y="3574"/>
                  </a:lnTo>
                  <a:lnTo>
                    <a:pt x="10892" y="932"/>
                  </a:lnTo>
                  <a:lnTo>
                    <a:pt x="10892" y="0"/>
                  </a:lnTo>
                  <a:lnTo>
                    <a:pt x="10892" y="4351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1" name="AutoShape 11"/>
            <p:cNvSpPr>
              <a:spLocks noChangeArrowheads="1"/>
            </p:cNvSpPr>
            <p:nvPr/>
          </p:nvSpPr>
          <p:spPr bwMode="auto">
            <a:xfrm>
              <a:off x="4320" y="1536"/>
              <a:ext cx="384" cy="384"/>
            </a:xfrm>
            <a:prstGeom prst="smileyFace">
              <a:avLst>
                <a:gd name="adj" fmla="val 4653"/>
              </a:avLst>
            </a:prstGeom>
            <a:solidFill>
              <a:srgbClr val="99CC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2" name="Text Box 12"/>
            <p:cNvSpPr txBox="1">
              <a:spLocks noChangeArrowheads="1"/>
            </p:cNvSpPr>
            <p:nvPr/>
          </p:nvSpPr>
          <p:spPr bwMode="auto">
            <a:xfrm>
              <a:off x="3600" y="1872"/>
              <a:ext cx="7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/>
              <a:r>
                <a:rPr lang="en-US" altLang="x-none" sz="2000" b="1"/>
                <a:t>Queries</a:t>
              </a:r>
            </a:p>
          </p:txBody>
        </p:sp>
        <p:sp>
          <p:nvSpPr>
            <p:cNvPr id="5143" name="Line 13"/>
            <p:cNvSpPr>
              <a:spLocks noChangeShapeType="1"/>
            </p:cNvSpPr>
            <p:nvPr/>
          </p:nvSpPr>
          <p:spPr bwMode="auto">
            <a:xfrm flipH="1">
              <a:off x="3648" y="1728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Text Box 14"/>
            <p:cNvSpPr txBox="1">
              <a:spLocks noChangeArrowheads="1"/>
            </p:cNvSpPr>
            <p:nvPr/>
          </p:nvSpPr>
          <p:spPr bwMode="auto">
            <a:xfrm>
              <a:off x="3600" y="2400"/>
              <a:ext cx="2016" cy="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sz="2000"/>
                <a:t> </a:t>
              </a:r>
              <a:r>
                <a:rPr lang="en-US" altLang="x-none" b="1"/>
                <a:t>Querying</a:t>
              </a:r>
              <a:r>
                <a:rPr lang="en-US" altLang="x-none"/>
                <a:t> integrated information sources (e.g. queries to views, execution of web-based queries, …)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/>
                <a:t> </a:t>
              </a:r>
              <a:r>
                <a:rPr lang="en-US" altLang="x-none" b="1"/>
                <a:t>Data mining &amp; analyzing</a:t>
              </a:r>
              <a:r>
                <a:rPr lang="en-US" altLang="x-none" i="1"/>
                <a:t> </a:t>
              </a:r>
              <a:r>
                <a:rPr lang="en-US" altLang="x-none"/>
                <a:t>integrated information (e.g., collaborative filtering/classification learning using extracted data, …)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276600" y="1905000"/>
            <a:ext cx="2362200" cy="3949700"/>
            <a:chOff x="2064" y="1200"/>
            <a:chExt cx="1488" cy="2488"/>
          </a:xfrm>
        </p:grpSpPr>
        <p:grpSp>
          <p:nvGrpSpPr>
            <p:cNvPr id="5130" name="Group 16"/>
            <p:cNvGrpSpPr>
              <a:grpSpLocks/>
            </p:cNvGrpSpPr>
            <p:nvPr/>
          </p:nvGrpSpPr>
          <p:grpSpPr bwMode="auto">
            <a:xfrm>
              <a:off x="2832" y="1200"/>
              <a:ext cx="720" cy="816"/>
              <a:chOff x="2448" y="768"/>
              <a:chExt cx="720" cy="816"/>
            </a:xfrm>
          </p:grpSpPr>
          <p:grpSp>
            <p:nvGrpSpPr>
              <p:cNvPr id="5134" name="Group 17"/>
              <p:cNvGrpSpPr>
                <a:grpSpLocks/>
              </p:cNvGrpSpPr>
              <p:nvPr/>
            </p:nvGrpSpPr>
            <p:grpSpPr bwMode="auto">
              <a:xfrm>
                <a:off x="2640" y="1056"/>
                <a:ext cx="336" cy="384"/>
                <a:chOff x="2448" y="576"/>
                <a:chExt cx="768" cy="1488"/>
              </a:xfrm>
            </p:grpSpPr>
            <p:sp>
              <p:nvSpPr>
                <p:cNvPr id="5136" name="AutoShape 18"/>
                <p:cNvSpPr>
                  <a:spLocks noChangeArrowheads="1"/>
                </p:cNvSpPr>
                <p:nvPr/>
              </p:nvSpPr>
              <p:spPr bwMode="auto">
                <a:xfrm>
                  <a:off x="2448" y="1248"/>
                  <a:ext cx="768" cy="816"/>
                </a:xfrm>
                <a:prstGeom prst="can">
                  <a:avLst>
                    <a:gd name="adj" fmla="val 26563"/>
                  </a:avLst>
                </a:prstGeom>
                <a:solidFill>
                  <a:srgbClr val="80808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7" name="AutoShape 19" descr="Trellis"/>
                <p:cNvSpPr>
                  <a:spLocks noChangeArrowheads="1"/>
                </p:cNvSpPr>
                <p:nvPr/>
              </p:nvSpPr>
              <p:spPr bwMode="auto">
                <a:xfrm>
                  <a:off x="2448" y="1248"/>
                  <a:ext cx="766" cy="530"/>
                </a:xfrm>
                <a:prstGeom prst="can">
                  <a:avLst>
                    <a:gd name="adj" fmla="val 25000"/>
                  </a:avLst>
                </a:prstGeom>
                <a:pattFill prst="trellis">
                  <a:fgClr>
                    <a:srgbClr val="99CC00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8" name="AutoShape 20"/>
                <p:cNvSpPr>
                  <a:spLocks noChangeArrowheads="1"/>
                </p:cNvSpPr>
                <p:nvPr/>
              </p:nvSpPr>
              <p:spPr bwMode="auto">
                <a:xfrm>
                  <a:off x="2448" y="864"/>
                  <a:ext cx="766" cy="530"/>
                </a:xfrm>
                <a:prstGeom prst="can">
                  <a:avLst>
                    <a:gd name="adj" fmla="val 25000"/>
                  </a:avLst>
                </a:prstGeom>
                <a:solidFill>
                  <a:srgbClr val="99CCFF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9" name="AutoShape 21"/>
                <p:cNvSpPr>
                  <a:spLocks noChangeArrowheads="1"/>
                </p:cNvSpPr>
                <p:nvPr/>
              </p:nvSpPr>
              <p:spPr bwMode="auto">
                <a:xfrm>
                  <a:off x="2448" y="576"/>
                  <a:ext cx="768" cy="432"/>
                </a:xfrm>
                <a:prstGeom prst="can">
                  <a:avLst>
                    <a:gd name="adj" fmla="val 25000"/>
                  </a:avLst>
                </a:prstGeom>
                <a:solidFill>
                  <a:srgbClr val="FF990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</p:grpSp>
          <p:sp>
            <p:nvSpPr>
              <p:cNvPr id="5135" name="AutoShape 22"/>
              <p:cNvSpPr>
                <a:spLocks noChangeArrowheads="1"/>
              </p:cNvSpPr>
              <p:nvPr/>
            </p:nvSpPr>
            <p:spPr bwMode="auto">
              <a:xfrm>
                <a:off x="2448" y="768"/>
                <a:ext cx="720" cy="816"/>
              </a:xfrm>
              <a:prstGeom prst="can">
                <a:avLst>
                  <a:gd name="adj" fmla="val 28333"/>
                </a:avLst>
              </a:prstGeom>
              <a:solidFill>
                <a:srgbClr val="808080">
                  <a:alpha val="50195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endParaRPr lang="x-none" altLang="x-none"/>
              </a:p>
            </p:txBody>
          </p:sp>
        </p:grpSp>
        <p:sp>
          <p:nvSpPr>
            <p:cNvPr id="5131" name="Line 23"/>
            <p:cNvSpPr>
              <a:spLocks noChangeShapeType="1"/>
            </p:cNvSpPr>
            <p:nvPr/>
          </p:nvSpPr>
          <p:spPr bwMode="auto">
            <a:xfrm>
              <a:off x="2208" y="1680"/>
              <a:ext cx="48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Text Box 24"/>
            <p:cNvSpPr txBox="1">
              <a:spLocks noChangeArrowheads="1"/>
            </p:cNvSpPr>
            <p:nvPr/>
          </p:nvSpPr>
          <p:spPr bwMode="auto">
            <a:xfrm>
              <a:off x="2064" y="1872"/>
              <a:ext cx="7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/>
              <a:r>
                <a:rPr lang="en-US" altLang="x-none" sz="2000" b="1"/>
                <a:t>Linkage</a:t>
              </a:r>
            </a:p>
          </p:txBody>
        </p:sp>
        <p:sp>
          <p:nvSpPr>
            <p:cNvPr id="5133" name="Text Box 25"/>
            <p:cNvSpPr txBox="1">
              <a:spLocks noChangeArrowheads="1"/>
            </p:cNvSpPr>
            <p:nvPr/>
          </p:nvSpPr>
          <p:spPr bwMode="auto">
            <a:xfrm>
              <a:off x="2112" y="2592"/>
              <a:ext cx="1200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dirty="0"/>
                <a:t> </a:t>
              </a:r>
              <a:r>
                <a:rPr lang="en-US" altLang="x-none" b="1" dirty="0"/>
                <a:t>Cleaning</a:t>
              </a:r>
              <a:r>
                <a:rPr lang="en-US" altLang="x-none" dirty="0"/>
                <a:t> data (e.g., de-duping and </a:t>
              </a:r>
              <a:r>
                <a:rPr lang="en-US" altLang="x-none" b="1" dirty="0">
                  <a:solidFill>
                    <a:schemeClr val="tx2"/>
                  </a:solidFill>
                </a:rPr>
                <a:t>linking records</a:t>
              </a:r>
              <a:r>
                <a:rPr lang="en-US" altLang="x-none" dirty="0"/>
                <a:t>) to form a single [virtual] database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623532"/>
            <a:ext cx="7797546" cy="42003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Goal: Combine data residing in different sources and provide users with a unified view of these data for querying or analysis</a:t>
            </a:r>
          </a:p>
          <a:p>
            <a:pPr lvl="1"/>
            <a:r>
              <a:rPr lang="en-US" dirty="0"/>
              <a:t>Each data source has its own schema called </a:t>
            </a:r>
            <a:r>
              <a:rPr lang="en-US" b="1" dirty="0"/>
              <a:t>local schemas</a:t>
            </a:r>
            <a:r>
              <a:rPr lang="en-US" dirty="0"/>
              <a:t> (much work assumes relational schemas, but some work on XML as well)</a:t>
            </a:r>
          </a:p>
          <a:p>
            <a:pPr lvl="1"/>
            <a:r>
              <a:rPr lang="en-US" dirty="0"/>
              <a:t>The unified schema is often called </a:t>
            </a:r>
            <a:r>
              <a:rPr lang="en-US" b="1" dirty="0"/>
              <a:t>mediated schema</a:t>
            </a:r>
            <a:r>
              <a:rPr lang="en-US" dirty="0"/>
              <a:t> or </a:t>
            </a:r>
            <a:r>
              <a:rPr lang="en-US" b="1" dirty="0"/>
              <a:t>global schema</a:t>
            </a:r>
            <a:endParaRPr lang="en-US" dirty="0"/>
          </a:p>
          <a:p>
            <a:endParaRPr lang="en-US" dirty="0"/>
          </a:p>
          <a:p>
            <a:r>
              <a:rPr lang="en-US" dirty="0"/>
              <a:t>Two different setups:</a:t>
            </a:r>
          </a:p>
          <a:p>
            <a:pPr marL="457200" indent="-457200">
              <a:buAutoNum type="arabicPeriod"/>
            </a:pPr>
            <a:r>
              <a:rPr lang="en-US" b="0" dirty="0"/>
              <a:t>Bring the data together into a single repository (often called data warehousing)</a:t>
            </a:r>
          </a:p>
          <a:p>
            <a:pPr marL="457200" indent="-457200">
              <a:buAutoNum type="arabicPeriod"/>
            </a:pPr>
            <a:r>
              <a:rPr lang="en-US" b="0" dirty="0"/>
              <a:t>Keep the data where it is, and send queries back and forth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4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6" y="106045"/>
            <a:ext cx="7142813" cy="914718"/>
          </a:xfrm>
        </p:spPr>
        <p:txBody>
          <a:bodyPr>
            <a:normAutofit/>
          </a:bodyPr>
          <a:lstStyle/>
          <a:p>
            <a:r>
              <a:rPr lang="en-US" dirty="0"/>
              <a:t>1. Data Warehousing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of the problems are not easy to formalize, and have seen little work</a:t>
            </a:r>
          </a:p>
          <a:p>
            <a:pPr lvl="1"/>
            <a:r>
              <a:rPr lang="en-US" dirty="0"/>
              <a:t>E.g., Cleaning</a:t>
            </a:r>
          </a:p>
          <a:p>
            <a:pPr lvl="1"/>
            <a:r>
              <a:rPr lang="en-US" dirty="0"/>
              <a:t>Others aspects of integration, e.g., schema mapping, have been studied in depth</a:t>
            </a:r>
          </a:p>
          <a:p>
            <a:r>
              <a:rPr lang="en-US" dirty="0"/>
              <a:t>Typical workflow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hlinkClick r:id="rId3"/>
              </a:rPr>
              <a:t>Data Cleaning: Problems and Current Approaches</a:t>
            </a:r>
            <a:endParaRPr lang="en-US" dirty="0"/>
          </a:p>
          <a:p>
            <a:pPr lvl="1"/>
            <a:r>
              <a:rPr lang="en-US" dirty="0"/>
              <a:t>Somewhat old: data is mostly coming from structured sources</a:t>
            </a:r>
          </a:p>
          <a:p>
            <a:pPr lvl="1"/>
            <a:r>
              <a:rPr lang="en-US" dirty="0"/>
              <a:t>For a data scientist, the data scraping is equally important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2050" name="Picture 2" descr="https://github.com/umddb/datascience-fall14/raw/master/lecture-notes/multimedia/etl-clea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385933"/>
            <a:ext cx="7647214" cy="54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915" y="1687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From </a:t>
            </a:r>
            <a:r>
              <a:rPr lang="en-US" dirty="0">
                <a:hlinkClick r:id="rId3"/>
              </a:rPr>
              <a:t>Data Cleaning: Problems and Current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194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739743" cy="1371600"/>
          </a:xfrm>
        </p:spPr>
        <p:txBody>
          <a:bodyPr/>
          <a:lstStyle/>
          <a:p>
            <a:r>
              <a:rPr lang="en-US" dirty="0"/>
              <a:t>2. In-place integration</a:t>
            </a:r>
            <a:endParaRPr lang="en-US" altLang="x-none" dirty="0"/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2819400" y="2438400"/>
            <a:ext cx="3124200" cy="14478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124200" y="289560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>
                <a:latin typeface="Tahoma" charset="0"/>
              </a:rPr>
              <a:t>Mediated Schema</a:t>
            </a: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5657850" y="5372100"/>
            <a:ext cx="1100138" cy="1050925"/>
            <a:chOff x="432" y="3504"/>
            <a:chExt cx="693" cy="662"/>
          </a:xfrm>
        </p:grpSpPr>
        <p:sp>
          <p:nvSpPr>
            <p:cNvPr id="19491" name="Oval 6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92" name="Text Box 7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3" name="Group 9"/>
          <p:cNvGrpSpPr>
            <a:grpSpLocks/>
          </p:cNvGrpSpPr>
          <p:nvPr/>
        </p:nvGrpSpPr>
        <p:grpSpPr bwMode="auto">
          <a:xfrm>
            <a:off x="457200" y="5372100"/>
            <a:ext cx="1100138" cy="1050925"/>
            <a:chOff x="432" y="3504"/>
            <a:chExt cx="693" cy="662"/>
          </a:xfrm>
        </p:grpSpPr>
        <p:sp>
          <p:nvSpPr>
            <p:cNvPr id="19489" name="Oval 10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4" name="Group 12"/>
          <p:cNvGrpSpPr>
            <a:grpSpLocks/>
          </p:cNvGrpSpPr>
          <p:nvPr/>
        </p:nvGrpSpPr>
        <p:grpSpPr bwMode="auto">
          <a:xfrm>
            <a:off x="2190750" y="5372100"/>
            <a:ext cx="1100138" cy="1050925"/>
            <a:chOff x="432" y="3504"/>
            <a:chExt cx="693" cy="662"/>
          </a:xfrm>
        </p:grpSpPr>
        <p:sp>
          <p:nvSpPr>
            <p:cNvPr id="19487" name="Oval 13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8" name="Text Box 14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5" name="Group 15"/>
          <p:cNvGrpSpPr>
            <a:grpSpLocks/>
          </p:cNvGrpSpPr>
          <p:nvPr/>
        </p:nvGrpSpPr>
        <p:grpSpPr bwMode="auto">
          <a:xfrm>
            <a:off x="3924300" y="5372100"/>
            <a:ext cx="1100138" cy="1050925"/>
            <a:chOff x="432" y="3504"/>
            <a:chExt cx="693" cy="662"/>
          </a:xfrm>
        </p:grpSpPr>
        <p:sp>
          <p:nvSpPr>
            <p:cNvPr id="19485" name="Oval 16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6" name="Text Box 17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6" name="Group 18"/>
          <p:cNvGrpSpPr>
            <a:grpSpLocks/>
          </p:cNvGrpSpPr>
          <p:nvPr/>
        </p:nvGrpSpPr>
        <p:grpSpPr bwMode="auto">
          <a:xfrm>
            <a:off x="7391400" y="5372100"/>
            <a:ext cx="1100138" cy="1050925"/>
            <a:chOff x="432" y="3504"/>
            <a:chExt cx="693" cy="662"/>
          </a:xfrm>
        </p:grpSpPr>
        <p:sp>
          <p:nvSpPr>
            <p:cNvPr id="19483" name="Oval 19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4" name="Text Box 20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sp>
        <p:nvSpPr>
          <p:cNvPr id="19467" name="Line 21"/>
          <p:cNvSpPr>
            <a:spLocks noChangeShapeType="1"/>
          </p:cNvSpPr>
          <p:nvPr/>
        </p:nvSpPr>
        <p:spPr bwMode="auto">
          <a:xfrm flipV="1">
            <a:off x="1371600" y="3810000"/>
            <a:ext cx="182880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8" name="Line 23"/>
          <p:cNvSpPr>
            <a:spLocks noChangeShapeType="1"/>
          </p:cNvSpPr>
          <p:nvPr/>
        </p:nvSpPr>
        <p:spPr bwMode="auto">
          <a:xfrm flipV="1">
            <a:off x="2819400" y="3962400"/>
            <a:ext cx="91440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9" name="Line 24"/>
          <p:cNvSpPr>
            <a:spLocks noChangeShapeType="1"/>
          </p:cNvSpPr>
          <p:nvPr/>
        </p:nvSpPr>
        <p:spPr bwMode="auto">
          <a:xfrm flipV="1">
            <a:off x="4495800" y="3962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70" name="Line 25"/>
          <p:cNvSpPr>
            <a:spLocks noChangeShapeType="1"/>
          </p:cNvSpPr>
          <p:nvPr/>
        </p:nvSpPr>
        <p:spPr bwMode="auto">
          <a:xfrm flipH="1" flipV="1">
            <a:off x="5181600" y="3886200"/>
            <a:ext cx="990600" cy="1371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71" name="Line 26"/>
          <p:cNvSpPr>
            <a:spLocks noChangeShapeType="1"/>
          </p:cNvSpPr>
          <p:nvPr/>
        </p:nvSpPr>
        <p:spPr bwMode="auto">
          <a:xfrm flipH="1" flipV="1">
            <a:off x="5791200" y="3657600"/>
            <a:ext cx="1981200" cy="1600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524002" y="1828801"/>
            <a:ext cx="3252792" cy="646113"/>
            <a:chOff x="960" y="1152"/>
            <a:chExt cx="2049" cy="407"/>
          </a:xfrm>
        </p:grpSpPr>
        <p:sp>
          <p:nvSpPr>
            <p:cNvPr id="19481" name="Text Box 28"/>
            <p:cNvSpPr txBox="1">
              <a:spLocks noChangeArrowheads="1"/>
            </p:cNvSpPr>
            <p:nvPr/>
          </p:nvSpPr>
          <p:spPr bwMode="auto">
            <a:xfrm>
              <a:off x="960" y="1152"/>
              <a:ext cx="204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 sz="3600" dirty="0">
                  <a:latin typeface="Tahoma" charset="0"/>
                </a:rPr>
                <a:t>Query </a:t>
              </a:r>
              <a:r>
                <a:rPr lang="en-US" altLang="x-none" sz="3600" i="1" dirty="0">
                  <a:latin typeface="Tahoma" charset="0"/>
                </a:rPr>
                <a:t>Q</a:t>
              </a:r>
            </a:p>
          </p:txBody>
        </p:sp>
        <p:sp>
          <p:nvSpPr>
            <p:cNvPr id="19482" name="Line 29"/>
            <p:cNvSpPr>
              <a:spLocks noChangeShapeType="1"/>
            </p:cNvSpPr>
            <p:nvPr/>
          </p:nvSpPr>
          <p:spPr bwMode="auto">
            <a:xfrm>
              <a:off x="2112" y="1440"/>
              <a:ext cx="24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304800" y="5105400"/>
            <a:ext cx="7283450" cy="457200"/>
            <a:chOff x="192" y="3216"/>
            <a:chExt cx="4588" cy="288"/>
          </a:xfrm>
        </p:grpSpPr>
        <p:sp>
          <p:nvSpPr>
            <p:cNvPr id="19476" name="Text Box 31"/>
            <p:cNvSpPr txBox="1">
              <a:spLocks noChangeArrowheads="1"/>
            </p:cNvSpPr>
            <p:nvPr/>
          </p:nvSpPr>
          <p:spPr bwMode="auto">
            <a:xfrm>
              <a:off x="192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7" name="Text Box 32"/>
            <p:cNvSpPr txBox="1">
              <a:spLocks noChangeArrowheads="1"/>
            </p:cNvSpPr>
            <p:nvPr/>
          </p:nvSpPr>
          <p:spPr bwMode="auto">
            <a:xfrm>
              <a:off x="1260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8" name="Text Box 33"/>
            <p:cNvSpPr txBox="1">
              <a:spLocks noChangeArrowheads="1"/>
            </p:cNvSpPr>
            <p:nvPr/>
          </p:nvSpPr>
          <p:spPr bwMode="auto">
            <a:xfrm>
              <a:off x="2328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9" name="Text Box 34"/>
            <p:cNvSpPr txBox="1">
              <a:spLocks noChangeArrowheads="1"/>
            </p:cNvSpPr>
            <p:nvPr/>
          </p:nvSpPr>
          <p:spPr bwMode="auto">
            <a:xfrm>
              <a:off x="3396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80" name="Text Box 35"/>
            <p:cNvSpPr txBox="1">
              <a:spLocks noChangeArrowheads="1"/>
            </p:cNvSpPr>
            <p:nvPr/>
          </p:nvSpPr>
          <p:spPr bwMode="auto">
            <a:xfrm>
              <a:off x="4464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88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677960"/>
            <a:ext cx="7797546" cy="42003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Two different setups:</a:t>
            </a:r>
          </a:p>
          <a:p>
            <a:pPr marL="457200" indent="-457200">
              <a:buAutoNum type="arabicPeriod"/>
            </a:pPr>
            <a:r>
              <a:rPr lang="en-US" b="0" dirty="0"/>
              <a:t>Bring the data together into a single repository (often called data warehousing)</a:t>
            </a:r>
          </a:p>
          <a:p>
            <a:pPr lvl="1"/>
            <a:r>
              <a:rPr lang="en-US" dirty="0"/>
              <a:t>Relatively easier problem - only need one-way-mappings</a:t>
            </a:r>
          </a:p>
          <a:p>
            <a:pPr lvl="1"/>
            <a:r>
              <a:rPr lang="en-US" dirty="0"/>
              <a:t>Query performance predictable and under your control</a:t>
            </a:r>
          </a:p>
          <a:p>
            <a:pPr marL="914400" lvl="1" indent="-457200">
              <a:buAutoNum type="arabicPeriod"/>
            </a:pPr>
            <a:endParaRPr lang="en-US" b="0" dirty="0"/>
          </a:p>
          <a:p>
            <a:pPr marL="457200" indent="-457200">
              <a:buAutoNum type="arabicPeriod"/>
            </a:pPr>
            <a:r>
              <a:rPr lang="en-US" b="0" dirty="0"/>
              <a:t>Keep the data where it is, and send queries back and forth</a:t>
            </a:r>
          </a:p>
          <a:p>
            <a:pPr lvl="1"/>
            <a:r>
              <a:rPr lang="en-US" dirty="0"/>
              <a:t>Need two-way mappings -- a query on the mediated schema needs to be translated into queries over data source schemas</a:t>
            </a:r>
          </a:p>
          <a:p>
            <a:pPr lvl="1"/>
            <a:r>
              <a:rPr lang="en-US" dirty="0"/>
              <a:t>Not as efficient and clean as data warehousing, but a better fit for dynamic data</a:t>
            </a:r>
          </a:p>
          <a:p>
            <a:pPr lvl="1"/>
            <a:r>
              <a:rPr lang="en-US" dirty="0"/>
              <a:t>Or when data warehousing is not feasible</a:t>
            </a:r>
          </a:p>
          <a:p>
            <a:pPr marL="457200" indent="-457200">
              <a:buAutoNum type="arabicPeriod"/>
            </a:pP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Integration: Key Challenges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extraction, reconciliation, and cleaning </a:t>
            </a:r>
          </a:p>
          <a:p>
            <a:pPr lvl="1"/>
            <a:r>
              <a:rPr lang="en-US" dirty="0"/>
              <a:t>Get the data from each source in a structured form</a:t>
            </a:r>
          </a:p>
          <a:p>
            <a:pPr lvl="1"/>
            <a:r>
              <a:rPr lang="en-US" dirty="0"/>
              <a:t>Often need to use wrappers to extract data from web sources</a:t>
            </a:r>
          </a:p>
          <a:p>
            <a:pPr lvl="1"/>
            <a:r>
              <a:rPr lang="en-US" dirty="0"/>
              <a:t>May need to define a schema</a:t>
            </a:r>
          </a:p>
          <a:p>
            <a:r>
              <a:rPr lang="en-US" dirty="0"/>
              <a:t>Schema alignment and mapping </a:t>
            </a:r>
          </a:p>
          <a:p>
            <a:pPr lvl="1"/>
            <a:r>
              <a:rPr lang="en-US" dirty="0"/>
              <a:t>Decide on the best mediated schema</a:t>
            </a:r>
          </a:p>
          <a:p>
            <a:pPr lvl="1"/>
            <a:r>
              <a:rPr lang="en-US" dirty="0"/>
              <a:t>Figure out mappings and matchings between the local schemas and the global schema</a:t>
            </a:r>
          </a:p>
          <a:p>
            <a:r>
              <a:rPr lang="en-US" dirty="0"/>
              <a:t>Answer queries over the global schema </a:t>
            </a:r>
          </a:p>
          <a:p>
            <a:pPr lvl="1"/>
            <a:r>
              <a:rPr lang="en-US" dirty="0"/>
              <a:t>In the second scenario, need to figure out how to map a query on global schema onto queries over local schemas</a:t>
            </a:r>
          </a:p>
          <a:p>
            <a:pPr lvl="1"/>
            <a:r>
              <a:rPr lang="en-US" dirty="0"/>
              <a:t>Also need to decide which sources contain relevant data</a:t>
            </a:r>
          </a:p>
          <a:p>
            <a:r>
              <a:rPr lang="en-US" dirty="0"/>
              <a:t>Limitations in mechanisms for accessing sources </a:t>
            </a:r>
          </a:p>
          <a:p>
            <a:pPr lvl="1"/>
            <a:r>
              <a:rPr lang="en-US" dirty="0"/>
              <a:t>Many sources have limits on how you can access them</a:t>
            </a:r>
          </a:p>
          <a:p>
            <a:pPr lvl="1"/>
            <a:r>
              <a:rPr lang="en-US" dirty="0"/>
              <a:t>Limits on the number of queries you can issues (say 100 per min)</a:t>
            </a:r>
          </a:p>
          <a:p>
            <a:pPr lvl="1"/>
            <a:r>
              <a:rPr lang="en-US" dirty="0"/>
              <a:t>Limits on the types of queries (e.g., must enter a </a:t>
            </a:r>
            <a:r>
              <a:rPr lang="en-US" dirty="0" err="1"/>
              <a:t>zipcode</a:t>
            </a:r>
            <a:r>
              <a:rPr lang="en-US" dirty="0"/>
              <a:t> to get information from a web source)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4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sz="2800" dirty="0"/>
              <a:t>Schema Matching or Alignment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/>
          </a:bodyPr>
          <a:lstStyle/>
          <a:p>
            <a:r>
              <a:rPr lang="en-US" dirty="0"/>
              <a:t>Goal: Identify corresponding elements in two schemas</a:t>
            </a:r>
          </a:p>
          <a:p>
            <a:pPr lvl="1"/>
            <a:r>
              <a:rPr lang="en-US" dirty="0"/>
              <a:t>As a first step toward constructing a global schema</a:t>
            </a:r>
          </a:p>
          <a:p>
            <a:pPr lvl="1"/>
            <a:r>
              <a:rPr lang="en-US" dirty="0"/>
              <a:t>Schema heterogeneity is a key roadblock</a:t>
            </a:r>
          </a:p>
          <a:p>
            <a:pPr lvl="2"/>
            <a:r>
              <a:rPr lang="en-US" dirty="0"/>
              <a:t>Different data sources speak their own schema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7546" y="3513710"/>
            <a:ext cx="8305800" cy="3124200"/>
            <a:chOff x="381000" y="1447800"/>
            <a:chExt cx="8305800" cy="312420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352800"/>
              <a:ext cx="4286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loud"/>
            <p:cNvSpPr>
              <a:spLocks noChangeAspect="1" noEditPoints="1" noChangeArrowheads="1"/>
            </p:cNvSpPr>
            <p:nvPr/>
          </p:nvSpPr>
          <p:spPr bwMode="auto">
            <a:xfrm>
              <a:off x="1647825" y="2867025"/>
              <a:ext cx="5715000" cy="381000"/>
            </a:xfrm>
            <a:custGeom>
              <a:avLst/>
              <a:gdLst>
                <a:gd name="T0" fmla="*/ 17727 w 21600"/>
                <a:gd name="T1" fmla="*/ 190500 h 21600"/>
                <a:gd name="T2" fmla="*/ 2857500 w 21600"/>
                <a:gd name="T3" fmla="*/ 380594 h 21600"/>
                <a:gd name="T4" fmla="*/ 5710238 w 21600"/>
                <a:gd name="T5" fmla="*/ 190500 h 21600"/>
                <a:gd name="T6" fmla="*/ 2857500 w 21600"/>
                <a:gd name="T7" fmla="*/ 2178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1428750" y="3962400"/>
              <a:ext cx="457200" cy="2286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5743575" y="3533775"/>
              <a:ext cx="381000" cy="2286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1600200" y="2362200"/>
              <a:ext cx="990600" cy="3048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1647825" y="3810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3657600" y="3562350"/>
              <a:ext cx="1219200" cy="30480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981200"/>
              <a:ext cx="914400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1600200" y="2908300"/>
              <a:ext cx="2387600" cy="673100"/>
            </a:xfrm>
            <a:custGeom>
              <a:avLst/>
              <a:gdLst>
                <a:gd name="T0" fmla="*/ 0 w 1504"/>
                <a:gd name="T1" fmla="*/ 376 h 424"/>
                <a:gd name="T2" fmla="*/ 528 w 1504"/>
                <a:gd name="T3" fmla="*/ 40 h 424"/>
                <a:gd name="T4" fmla="*/ 1344 w 1504"/>
                <a:gd name="T5" fmla="*/ 136 h 424"/>
                <a:gd name="T6" fmla="*/ 1488 w 1504"/>
                <a:gd name="T7" fmla="*/ 424 h 4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4"/>
                <a:gd name="T13" fmla="*/ 0 h 424"/>
                <a:gd name="T14" fmla="*/ 1504 w 1504"/>
                <a:gd name="T15" fmla="*/ 424 h 4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4" h="424">
                  <a:moveTo>
                    <a:pt x="0" y="376"/>
                  </a:moveTo>
                  <a:cubicBezTo>
                    <a:pt x="152" y="228"/>
                    <a:pt x="304" y="80"/>
                    <a:pt x="528" y="40"/>
                  </a:cubicBezTo>
                  <a:cubicBezTo>
                    <a:pt x="752" y="0"/>
                    <a:pt x="1184" y="72"/>
                    <a:pt x="1344" y="136"/>
                  </a:cubicBezTo>
                  <a:cubicBezTo>
                    <a:pt x="1504" y="200"/>
                    <a:pt x="1464" y="376"/>
                    <a:pt x="1488" y="4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2057400" y="2286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2032000" y="2009775"/>
              <a:ext cx="2311400" cy="1638300"/>
            </a:xfrm>
            <a:custGeom>
              <a:avLst/>
              <a:gdLst>
                <a:gd name="T0" fmla="*/ 16 w 1456"/>
                <a:gd name="T1" fmla="*/ 216 h 1032"/>
                <a:gd name="T2" fmla="*/ 16 w 1456"/>
                <a:gd name="T3" fmla="*/ 72 h 1032"/>
                <a:gd name="T4" fmla="*/ 112 w 1456"/>
                <a:gd name="T5" fmla="*/ 24 h 1032"/>
                <a:gd name="T6" fmla="*/ 448 w 1456"/>
                <a:gd name="T7" fmla="*/ 216 h 1032"/>
                <a:gd name="T8" fmla="*/ 1264 w 1456"/>
                <a:gd name="T9" fmla="*/ 792 h 1032"/>
                <a:gd name="T10" fmla="*/ 1456 w 1456"/>
                <a:gd name="T11" fmla="*/ 1032 h 1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6"/>
                <a:gd name="T19" fmla="*/ 0 h 1032"/>
                <a:gd name="T20" fmla="*/ 1456 w 1456"/>
                <a:gd name="T21" fmla="*/ 1032 h 1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6" h="1032">
                  <a:moveTo>
                    <a:pt x="16" y="216"/>
                  </a:moveTo>
                  <a:cubicBezTo>
                    <a:pt x="8" y="160"/>
                    <a:pt x="0" y="104"/>
                    <a:pt x="16" y="72"/>
                  </a:cubicBezTo>
                  <a:cubicBezTo>
                    <a:pt x="32" y="40"/>
                    <a:pt x="40" y="0"/>
                    <a:pt x="112" y="24"/>
                  </a:cubicBezTo>
                  <a:cubicBezTo>
                    <a:pt x="184" y="48"/>
                    <a:pt x="256" y="88"/>
                    <a:pt x="448" y="216"/>
                  </a:cubicBezTo>
                  <a:cubicBezTo>
                    <a:pt x="640" y="344"/>
                    <a:pt x="1096" y="656"/>
                    <a:pt x="1264" y="792"/>
                  </a:cubicBezTo>
                  <a:cubicBezTo>
                    <a:pt x="1432" y="928"/>
                    <a:pt x="1424" y="992"/>
                    <a:pt x="1456" y="103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4410075" y="2133600"/>
              <a:ext cx="2676525" cy="1485900"/>
            </a:xfrm>
            <a:custGeom>
              <a:avLst/>
              <a:gdLst>
                <a:gd name="T0" fmla="*/ 0 w 1824"/>
                <a:gd name="T1" fmla="*/ 936 h 936"/>
                <a:gd name="T2" fmla="*/ 192 w 1824"/>
                <a:gd name="T3" fmla="*/ 552 h 936"/>
                <a:gd name="T4" fmla="*/ 864 w 1824"/>
                <a:gd name="T5" fmla="*/ 504 h 936"/>
                <a:gd name="T6" fmla="*/ 1344 w 1824"/>
                <a:gd name="T7" fmla="*/ 456 h 936"/>
                <a:gd name="T8" fmla="*/ 1680 w 1824"/>
                <a:gd name="T9" fmla="*/ 72 h 936"/>
                <a:gd name="T10" fmla="*/ 1824 w 1824"/>
                <a:gd name="T11" fmla="*/ 24 h 9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4"/>
                <a:gd name="T19" fmla="*/ 0 h 936"/>
                <a:gd name="T20" fmla="*/ 1824 w 1824"/>
                <a:gd name="T21" fmla="*/ 936 h 9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4" h="936">
                  <a:moveTo>
                    <a:pt x="0" y="936"/>
                  </a:moveTo>
                  <a:cubicBezTo>
                    <a:pt x="24" y="780"/>
                    <a:pt x="48" y="624"/>
                    <a:pt x="192" y="552"/>
                  </a:cubicBezTo>
                  <a:cubicBezTo>
                    <a:pt x="336" y="480"/>
                    <a:pt x="672" y="520"/>
                    <a:pt x="864" y="504"/>
                  </a:cubicBezTo>
                  <a:cubicBezTo>
                    <a:pt x="1056" y="488"/>
                    <a:pt x="1208" y="528"/>
                    <a:pt x="1344" y="456"/>
                  </a:cubicBezTo>
                  <a:cubicBezTo>
                    <a:pt x="1480" y="384"/>
                    <a:pt x="1600" y="144"/>
                    <a:pt x="1680" y="72"/>
                  </a:cubicBezTo>
                  <a:cubicBezTo>
                    <a:pt x="1760" y="0"/>
                    <a:pt x="1792" y="12"/>
                    <a:pt x="1824" y="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3886200" y="3581400"/>
              <a:ext cx="7524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Mediator</a:t>
              </a:r>
            </a:p>
          </p:txBody>
        </p:sp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553325" y="2590800"/>
              <a:ext cx="8096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Consumer</a:t>
              </a:r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5526088" y="3763963"/>
              <a:ext cx="95091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572000" y="3035300"/>
              <a:ext cx="1473200" cy="622300"/>
            </a:xfrm>
            <a:custGeom>
              <a:avLst/>
              <a:gdLst>
                <a:gd name="T0" fmla="*/ 864 w 928"/>
                <a:gd name="T1" fmla="*/ 344 h 392"/>
                <a:gd name="T2" fmla="*/ 816 w 928"/>
                <a:gd name="T3" fmla="*/ 56 h 392"/>
                <a:gd name="T4" fmla="*/ 192 w 928"/>
                <a:gd name="T5" fmla="*/ 56 h 392"/>
                <a:gd name="T6" fmla="*/ 0 w 928"/>
                <a:gd name="T7" fmla="*/ 392 h 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8"/>
                <a:gd name="T13" fmla="*/ 0 h 392"/>
                <a:gd name="T14" fmla="*/ 928 w 928"/>
                <a:gd name="T15" fmla="*/ 392 h 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8" h="392">
                  <a:moveTo>
                    <a:pt x="864" y="344"/>
                  </a:moveTo>
                  <a:cubicBezTo>
                    <a:pt x="896" y="224"/>
                    <a:pt x="928" y="104"/>
                    <a:pt x="816" y="56"/>
                  </a:cubicBezTo>
                  <a:cubicBezTo>
                    <a:pt x="704" y="8"/>
                    <a:pt x="328" y="0"/>
                    <a:pt x="192" y="56"/>
                  </a:cubicBezTo>
                  <a:cubicBezTo>
                    <a:pt x="56" y="112"/>
                    <a:pt x="28" y="252"/>
                    <a:pt x="0" y="39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1581150" y="2409825"/>
              <a:ext cx="11033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609600" y="3687763"/>
              <a:ext cx="95091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grpSp>
          <p:nvGrpSpPr>
            <p:cNvPr id="30" name="Group 22"/>
            <p:cNvGrpSpPr>
              <a:grpSpLocks/>
            </p:cNvGrpSpPr>
            <p:nvPr/>
          </p:nvGrpSpPr>
          <p:grpSpPr bwMode="auto">
            <a:xfrm>
              <a:off x="381000" y="1447800"/>
              <a:ext cx="8305800" cy="3124200"/>
              <a:chOff x="240" y="912"/>
              <a:chExt cx="5232" cy="1968"/>
            </a:xfrm>
          </p:grpSpPr>
          <p:sp>
            <p:nvSpPr>
              <p:cNvPr id="35" name="AutoShape 23"/>
              <p:cNvSpPr>
                <a:spLocks noChangeArrowheads="1"/>
              </p:cNvSpPr>
              <p:nvPr/>
            </p:nvSpPr>
            <p:spPr bwMode="auto">
              <a:xfrm>
                <a:off x="4320" y="2064"/>
                <a:ext cx="1152" cy="288"/>
              </a:xfrm>
              <a:prstGeom prst="wedgeRoundRectCallout">
                <a:avLst>
                  <a:gd name="adj1" fmla="val -95486"/>
                  <a:gd name="adj2" fmla="val 3298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>
                    <a:latin typeface="Comic Sans MS" charset="0"/>
                  </a:rPr>
                  <a:t>Hotel, Gaststätte</a:t>
                </a:r>
              </a:p>
              <a:p>
                <a:pPr algn="ctr"/>
                <a:r>
                  <a:rPr lang="en-US" altLang="x-none" sz="1200">
                    <a:latin typeface="Comic Sans MS" charset="0"/>
                  </a:rPr>
                  <a:t>Brauerei, Kathedrale</a:t>
                </a:r>
              </a:p>
            </p:txBody>
          </p:sp>
          <p:sp>
            <p:nvSpPr>
              <p:cNvPr id="36" name="AutoShape 24"/>
              <p:cNvSpPr>
                <a:spLocks noChangeArrowheads="1"/>
              </p:cNvSpPr>
              <p:nvPr/>
            </p:nvSpPr>
            <p:spPr bwMode="auto">
              <a:xfrm>
                <a:off x="1248" y="2592"/>
                <a:ext cx="1104" cy="288"/>
              </a:xfrm>
              <a:prstGeom prst="wedgeRoundRectCallout">
                <a:avLst>
                  <a:gd name="adj1" fmla="val -65125"/>
                  <a:gd name="adj2" fmla="val -4930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>
                    <a:latin typeface="Comic Sans MS" charset="0"/>
                  </a:rPr>
                  <a:t>Lodges, Restaurants</a:t>
                </a:r>
              </a:p>
              <a:p>
                <a:pPr algn="ctr"/>
                <a:r>
                  <a:rPr lang="en-US" altLang="x-none" sz="1200">
                    <a:latin typeface="Comic Sans MS" charset="0"/>
                  </a:rPr>
                  <a:t>Beaches, Volcanoes</a:t>
                </a:r>
              </a:p>
            </p:txBody>
          </p:sp>
          <p:sp>
            <p:nvSpPr>
              <p:cNvPr id="37" name="AutoShape 25"/>
              <p:cNvSpPr>
                <a:spLocks noChangeArrowheads="1"/>
              </p:cNvSpPr>
              <p:nvPr/>
            </p:nvSpPr>
            <p:spPr bwMode="auto">
              <a:xfrm>
                <a:off x="240" y="912"/>
                <a:ext cx="1104" cy="432"/>
              </a:xfrm>
              <a:prstGeom prst="wedgeRoundRectCallout">
                <a:avLst>
                  <a:gd name="adj1" fmla="val 40671"/>
                  <a:gd name="adj2" fmla="val 9004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 dirty="0">
                    <a:latin typeface="Comic Sans MS" charset="0"/>
                  </a:rPr>
                  <a:t>Hotel, Restaurant,</a:t>
                </a:r>
              </a:p>
              <a:p>
                <a:pPr algn="ctr"/>
                <a:r>
                  <a:rPr lang="en-US" altLang="x-none" sz="1200" dirty="0" err="1">
                    <a:latin typeface="Comic Sans MS" charset="0"/>
                  </a:rPr>
                  <a:t>AdventureSports</a:t>
                </a:r>
                <a:r>
                  <a:rPr lang="en-US" altLang="x-none" sz="1200" dirty="0">
                    <a:latin typeface="Comic Sans MS" charset="0"/>
                  </a:rPr>
                  <a:t>, </a:t>
                </a:r>
                <a:r>
                  <a:rPr lang="en-US" altLang="x-none" sz="1200" dirty="0" err="1">
                    <a:latin typeface="Comic Sans MS" charset="0"/>
                  </a:rPr>
                  <a:t>HistoricalSites</a:t>
                </a:r>
                <a:endParaRPr lang="en-US" altLang="x-none" sz="1200" dirty="0">
                  <a:latin typeface="Comic Sans MS" charset="0"/>
                </a:endParaRPr>
              </a:p>
            </p:txBody>
          </p:sp>
        </p:grpSp>
        <p:grpSp>
          <p:nvGrpSpPr>
            <p:cNvPr id="31" name="Group 26"/>
            <p:cNvGrpSpPr>
              <a:grpSpLocks/>
            </p:cNvGrpSpPr>
            <p:nvPr/>
          </p:nvGrpSpPr>
          <p:grpSpPr bwMode="auto">
            <a:xfrm>
              <a:off x="1257300" y="1790700"/>
              <a:ext cx="6515100" cy="2552700"/>
              <a:chOff x="792" y="1128"/>
              <a:chExt cx="4104" cy="1608"/>
            </a:xfrm>
          </p:grpSpPr>
          <p:cxnSp>
            <p:nvCxnSpPr>
              <p:cNvPr id="32" name="AutoShape 27"/>
              <p:cNvCxnSpPr>
                <a:cxnSpLocks noChangeShapeType="1"/>
              </p:cNvCxnSpPr>
              <p:nvPr/>
            </p:nvCxnSpPr>
            <p:spPr bwMode="auto">
              <a:xfrm flipV="1">
                <a:off x="2352" y="2352"/>
                <a:ext cx="2544" cy="384"/>
              </a:xfrm>
              <a:prstGeom prst="curvedConnector2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AutoShape 28"/>
              <p:cNvCxnSpPr>
                <a:cxnSpLocks noChangeShapeType="1"/>
              </p:cNvCxnSpPr>
              <p:nvPr/>
            </p:nvCxnSpPr>
            <p:spPr bwMode="auto">
              <a:xfrm rot="5400000" flipH="1">
                <a:off x="2652" y="-180"/>
                <a:ext cx="936" cy="3552"/>
              </a:xfrm>
              <a:prstGeom prst="curvedConnector2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AutoShape 29"/>
              <p:cNvCxnSpPr>
                <a:cxnSpLocks noChangeShapeType="1"/>
              </p:cNvCxnSpPr>
              <p:nvPr/>
            </p:nvCxnSpPr>
            <p:spPr bwMode="auto">
              <a:xfrm rot="5400000" flipH="1">
                <a:off x="672" y="1464"/>
                <a:ext cx="1248" cy="1008"/>
              </a:xfrm>
              <a:prstGeom prst="curvedConnector3">
                <a:avLst>
                  <a:gd name="adj1" fmla="val 37500"/>
                </a:avLst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8ADA8EB-F03F-A04A-90B2-0E2B813BD69B}"/>
              </a:ext>
            </a:extLst>
          </p:cNvPr>
          <p:cNvSpPr/>
          <p:nvPr/>
        </p:nvSpPr>
        <p:spPr>
          <a:xfrm>
            <a:off x="1804184" y="194533"/>
            <a:ext cx="5130800" cy="68563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Flashbacks to Project 1 …</a:t>
            </a:r>
          </a:p>
        </p:txBody>
      </p:sp>
    </p:spTree>
    <p:extLst>
      <p:ext uri="{BB962C8B-B14F-4D97-AF65-F5344CB8AC3E}">
        <p14:creationId xmlns:p14="http://schemas.microsoft.com/office/powerpoint/2010/main" val="34926293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805057" cy="1371600"/>
          </a:xfrm>
        </p:spPr>
        <p:txBody>
          <a:bodyPr>
            <a:normAutofit/>
          </a:bodyPr>
          <a:lstStyle/>
          <a:p>
            <a:r>
              <a:rPr lang="en-US" sz="2800"/>
              <a:t>Schema Matching or Alignment</a:t>
            </a:r>
            <a:endParaRPr lang="en-US" altLang="x-none" sz="2800" dirty="0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191000" y="1677308"/>
            <a:ext cx="3886200" cy="4343400"/>
          </a:xfrm>
          <a:prstGeom prst="roundRect">
            <a:avLst>
              <a:gd name="adj" fmla="val 7144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1295400" y="2820308"/>
            <a:ext cx="2133600" cy="2133600"/>
          </a:xfrm>
          <a:prstGeom prst="roundRect">
            <a:avLst>
              <a:gd name="adj" fmla="val 7991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447800" y="2972708"/>
            <a:ext cx="1828800" cy="1790700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BooksAndMusic</a:t>
            </a:r>
          </a:p>
          <a:p>
            <a:r>
              <a:rPr lang="en-US" altLang="x-none" sz="1200">
                <a:latin typeface="Comic Sans MS" charset="0"/>
              </a:rPr>
              <a:t>Title</a:t>
            </a:r>
          </a:p>
          <a:p>
            <a:r>
              <a:rPr lang="en-US" altLang="x-none" sz="1200">
                <a:latin typeface="Comic Sans MS" charset="0"/>
              </a:rPr>
              <a:t>Author</a:t>
            </a:r>
          </a:p>
          <a:p>
            <a:r>
              <a:rPr lang="en-US" altLang="x-none" sz="1200">
                <a:latin typeface="Comic Sans MS" charset="0"/>
              </a:rPr>
              <a:t>Publisher</a:t>
            </a:r>
          </a:p>
          <a:p>
            <a:r>
              <a:rPr lang="en-US" altLang="x-none" sz="1200">
                <a:latin typeface="Comic Sans MS" charset="0"/>
              </a:rPr>
              <a:t>ItemID</a:t>
            </a:r>
          </a:p>
          <a:p>
            <a:r>
              <a:rPr lang="en-US" altLang="x-none" sz="1200">
                <a:latin typeface="Comic Sans MS" charset="0"/>
              </a:rPr>
              <a:t>ItemType</a:t>
            </a:r>
          </a:p>
          <a:p>
            <a:r>
              <a:rPr lang="en-US" altLang="x-none" sz="1200">
                <a:latin typeface="Comic Sans MS" charset="0"/>
              </a:rPr>
              <a:t>SuggestedPrice</a:t>
            </a:r>
          </a:p>
          <a:p>
            <a:r>
              <a:rPr lang="en-US" altLang="x-none" sz="1200">
                <a:latin typeface="Comic Sans MS" charset="0"/>
              </a:rPr>
              <a:t>Categories</a:t>
            </a:r>
          </a:p>
          <a:p>
            <a:r>
              <a:rPr lang="en-US" altLang="x-none" sz="1200">
                <a:latin typeface="Comic Sans MS" charset="0"/>
              </a:rPr>
              <a:t>Keywords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343400" y="1905908"/>
            <a:ext cx="1549400" cy="1243013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>
                <a:latin typeface="Comic Sans MS" charset="0"/>
              </a:rPr>
              <a:t>      </a:t>
            </a:r>
            <a:r>
              <a:rPr lang="en-US" altLang="x-none" sz="1400" b="1" u="sng">
                <a:latin typeface="Comic Sans MS" charset="0"/>
              </a:rPr>
              <a:t>Books</a:t>
            </a:r>
            <a:r>
              <a:rPr lang="en-US" altLang="x-none" sz="1200" b="1" u="sng">
                <a:latin typeface="Comic Sans MS" charset="0"/>
              </a:rPr>
              <a:t>        </a:t>
            </a:r>
          </a:p>
          <a:p>
            <a:r>
              <a:rPr lang="en-US" altLang="x-none" sz="1200">
                <a:latin typeface="Comic Sans MS" charset="0"/>
              </a:rPr>
              <a:t>Title</a:t>
            </a: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Price</a:t>
            </a:r>
          </a:p>
          <a:p>
            <a:r>
              <a:rPr lang="en-US" altLang="x-none" sz="1200">
                <a:latin typeface="Comic Sans MS" charset="0"/>
              </a:rPr>
              <a:t>DiscountPrice</a:t>
            </a:r>
          </a:p>
          <a:p>
            <a:r>
              <a:rPr lang="en-US" altLang="x-none" sz="1200">
                <a:latin typeface="Comic Sans MS" charset="0"/>
              </a:rPr>
              <a:t>Edition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410075" y="4660221"/>
            <a:ext cx="1685925" cy="1243012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200" b="1">
                <a:latin typeface="Comic Sans MS" charset="0"/>
              </a:rPr>
              <a:t>      </a:t>
            </a:r>
            <a:r>
              <a:rPr lang="en-US" altLang="x-none" sz="1400" b="1" u="sng">
                <a:latin typeface="Comic Sans MS" charset="0"/>
              </a:rPr>
              <a:t>CDs       </a:t>
            </a:r>
          </a:p>
          <a:p>
            <a:r>
              <a:rPr lang="en-US" altLang="x-none" sz="1200">
                <a:latin typeface="Comic Sans MS" charset="0"/>
              </a:rPr>
              <a:t>Album</a:t>
            </a: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Price</a:t>
            </a:r>
          </a:p>
          <a:p>
            <a:r>
              <a:rPr lang="en-US" altLang="x-none" sz="1200">
                <a:latin typeface="Comic Sans MS" charset="0"/>
              </a:rPr>
              <a:t>DiscountPrice</a:t>
            </a:r>
          </a:p>
          <a:p>
            <a:r>
              <a:rPr lang="en-US" altLang="x-none" sz="1200">
                <a:latin typeface="Comic Sans MS" charset="0"/>
              </a:rPr>
              <a:t>Studio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167438" y="3115583"/>
            <a:ext cx="1757362" cy="6953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BookCategories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Category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183313" y="4039508"/>
            <a:ext cx="1757362" cy="6953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CDCategories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Category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305550" y="5030108"/>
            <a:ext cx="1619250" cy="877888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Artists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ArtistName</a:t>
            </a:r>
          </a:p>
          <a:p>
            <a:r>
              <a:rPr lang="en-US" altLang="x-none" sz="1200">
                <a:latin typeface="Comic Sans MS" charset="0"/>
              </a:rPr>
              <a:t>GroupName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6389688" y="1950358"/>
            <a:ext cx="1549400" cy="877888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Authors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FirstName</a:t>
            </a:r>
          </a:p>
          <a:p>
            <a:r>
              <a:rPr lang="en-US" altLang="x-none" sz="1200">
                <a:latin typeface="Comic Sans MS" charset="0"/>
              </a:rPr>
              <a:t>LastName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981200" y="2286908"/>
            <a:ext cx="4495800" cy="3352800"/>
            <a:chOff x="1248" y="1152"/>
            <a:chExt cx="2832" cy="2112"/>
          </a:xfrm>
        </p:grpSpPr>
        <p:sp>
          <p:nvSpPr>
            <p:cNvPr id="27667" name="Line 14"/>
            <p:cNvSpPr>
              <a:spLocks noChangeShapeType="1"/>
            </p:cNvSpPr>
            <p:nvPr/>
          </p:nvSpPr>
          <p:spPr bwMode="auto">
            <a:xfrm flipV="1">
              <a:off x="1248" y="1152"/>
              <a:ext cx="1544" cy="6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Line 15"/>
            <p:cNvSpPr>
              <a:spLocks noChangeShapeType="1"/>
            </p:cNvSpPr>
            <p:nvPr/>
          </p:nvSpPr>
          <p:spPr bwMode="auto">
            <a:xfrm>
              <a:off x="1440" y="2064"/>
              <a:ext cx="1392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16"/>
            <p:cNvSpPr>
              <a:spLocks noChangeShapeType="1"/>
            </p:cNvSpPr>
            <p:nvPr/>
          </p:nvSpPr>
          <p:spPr bwMode="auto">
            <a:xfrm flipV="1">
              <a:off x="1344" y="1440"/>
              <a:ext cx="27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2" name="Text Box 17"/>
          <p:cNvSpPr txBox="1">
            <a:spLocks noChangeArrowheads="1"/>
          </p:cNvSpPr>
          <p:nvPr/>
        </p:nvSpPr>
        <p:spPr bwMode="auto">
          <a:xfrm>
            <a:off x="1671638" y="5030108"/>
            <a:ext cx="17573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Inventory </a:t>
            </a:r>
          </a:p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Database A</a:t>
            </a: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5024438" y="6020708"/>
            <a:ext cx="2519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Inventory Database B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276600" y="2667908"/>
            <a:ext cx="1143000" cy="2133600"/>
            <a:chOff x="2064" y="1392"/>
            <a:chExt cx="720" cy="1344"/>
          </a:xfrm>
        </p:grpSpPr>
        <p:sp>
          <p:nvSpPr>
            <p:cNvPr id="27665" name="Line 20"/>
            <p:cNvSpPr>
              <a:spLocks noChangeShapeType="1"/>
            </p:cNvSpPr>
            <p:nvPr/>
          </p:nvSpPr>
          <p:spPr bwMode="auto">
            <a:xfrm flipV="1">
              <a:off x="2064" y="1392"/>
              <a:ext cx="672" cy="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21"/>
            <p:cNvSpPr>
              <a:spLocks noChangeShapeType="1"/>
            </p:cNvSpPr>
            <p:nvPr/>
          </p:nvSpPr>
          <p:spPr bwMode="auto">
            <a:xfrm>
              <a:off x="2064" y="2160"/>
              <a:ext cx="720" cy="57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02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668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Dataset: Body fat percentage in men, and the circumference of various body parts </a:t>
            </a:r>
            <a:r>
              <a:rPr lang="en-US" sz="1200" dirty="0"/>
              <a:t>[Penrose et al., 1985]</a:t>
            </a:r>
            <a:endParaRPr lang="en-US" dirty="0"/>
          </a:p>
          <a:p>
            <a:r>
              <a:rPr lang="en-US" dirty="0"/>
              <a:t>Question: Does the circumference of certain body parts predict body fat percentage?</a:t>
            </a:r>
          </a:p>
          <a:p>
            <a:r>
              <a:rPr lang="en-US" dirty="0"/>
              <a:t>Given </a:t>
            </a:r>
            <a:r>
              <a:rPr lang="en-US" dirty="0">
                <a:solidFill>
                  <a:schemeClr val="tx2"/>
                </a:solidFill>
              </a:rPr>
              <a:t>complete</a:t>
            </a:r>
            <a:r>
              <a:rPr lang="en-US" dirty="0"/>
              <a:t> data, how would you answer this ?????????</a:t>
            </a:r>
          </a:p>
          <a:p>
            <a:r>
              <a:rPr lang="en-US" dirty="0"/>
              <a:t>One way to answer is </a:t>
            </a:r>
            <a:r>
              <a:rPr lang="en-US" dirty="0">
                <a:solidFill>
                  <a:schemeClr val="tx2"/>
                </a:solidFill>
              </a:rPr>
              <a:t>regression analysis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or more independent variables ("predictors”)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dependent variables (“outcome”)</a:t>
            </a:r>
          </a:p>
          <a:p>
            <a:r>
              <a:rPr lang="en-US" dirty="0"/>
              <a:t>What is the relationship between the predictors and the outcome?</a:t>
            </a:r>
          </a:p>
          <a:p>
            <a:r>
              <a:rPr lang="en-US" dirty="0"/>
              <a:t>What is the conditional expectation of the dependent variable given fixed values for the dependent variables?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Data integration continues to be a very active area in research and increasingly industry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Solutions still somewhat ad hoc and manual, although tools beginning to emerge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Need to minimize the time needed to integrate a new data source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Crucial opportunities may be lost otherwise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Can take weeks to do it properly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Dealing with changes to the data sources a major headache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Especially for data sources not under your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7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899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quality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sources are developed separately, and maintained by different people</a:t>
            </a:r>
          </a:p>
          <a:p>
            <a:r>
              <a:rPr lang="en-US" dirty="0"/>
              <a:t>Issue 1: Mapping information across sources (schema mapping/transformation)</a:t>
            </a:r>
          </a:p>
          <a:p>
            <a:pPr lvl="1"/>
            <a:r>
              <a:rPr lang="en-US" dirty="0"/>
              <a:t>Naming conflicts: same name used for different objects</a:t>
            </a:r>
          </a:p>
          <a:p>
            <a:pPr lvl="1"/>
            <a:r>
              <a:rPr lang="en-US" dirty="0"/>
              <a:t>Structural conflicts: different representations across sources</a:t>
            </a:r>
          </a:p>
          <a:p>
            <a:pPr lvl="1"/>
            <a:r>
              <a:rPr lang="en-US" dirty="0"/>
              <a:t>We will cover this later</a:t>
            </a:r>
          </a:p>
          <a:p>
            <a:r>
              <a:rPr lang="en-US" dirty="0"/>
              <a:t>Issue 2: Entity Resolution: Matching entities across sources</a:t>
            </a:r>
          </a:p>
          <a:p>
            <a:r>
              <a:rPr lang="en-US" dirty="0"/>
              <a:t>Issue 3: Data quality issues</a:t>
            </a:r>
          </a:p>
          <a:p>
            <a:pPr lvl="1"/>
            <a:r>
              <a:rPr lang="en-US" dirty="0"/>
              <a:t>Contradicting information, Mismatched information,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6146" name="Picture 2" descr="https://github.com/umddb/datascience-fall14/raw/master/lecture-notes/multimedia/cleaning-sourc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774021"/>
            <a:ext cx="8455525" cy="41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88029" y="6375866"/>
            <a:ext cx="7206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From </a:t>
            </a:r>
            <a:r>
              <a:rPr lang="en-US" dirty="0">
                <a:hlinkClick r:id="rId4"/>
              </a:rPr>
              <a:t>Data Cleaning: Problems and Current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737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Single-source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Depends largely on the source</a:t>
            </a:r>
          </a:p>
          <a:p>
            <a:r>
              <a:rPr lang="en-US" dirty="0"/>
              <a:t>Databases can enforce constraints, whereas data extracted from files or spreadsheets, or scraped from webpages is much more messy</a:t>
            </a:r>
          </a:p>
          <a:p>
            <a:r>
              <a:rPr lang="en-US" dirty="0"/>
              <a:t>Types of problems: </a:t>
            </a:r>
          </a:p>
          <a:p>
            <a:pPr lvl="1"/>
            <a:r>
              <a:rPr lang="en-US" dirty="0"/>
              <a:t>Ill-formatted data, especially from webpages or files or spreadsheets</a:t>
            </a:r>
          </a:p>
          <a:p>
            <a:pPr lvl="1"/>
            <a:r>
              <a:rPr lang="en-US" dirty="0"/>
              <a:t>Missing or illegal values, Misspellings, Use of wrong fields, Extraction issues (not easy to separate out different fields)</a:t>
            </a:r>
          </a:p>
          <a:p>
            <a:pPr lvl="1"/>
            <a:r>
              <a:rPr lang="en-US" dirty="0"/>
              <a:t>Duplicated records, Contradicting Information, Referential Integrity Violations</a:t>
            </a:r>
          </a:p>
          <a:p>
            <a:pPr lvl="1"/>
            <a:r>
              <a:rPr lang="en-US" dirty="0"/>
              <a:t>Unclear default values (e.g., data entry software needs something)</a:t>
            </a:r>
          </a:p>
          <a:p>
            <a:pPr lvl="1"/>
            <a:r>
              <a:rPr lang="en-US" dirty="0"/>
              <a:t>Evolving schemas or classification schemes (for categorical attributes)</a:t>
            </a:r>
          </a:p>
          <a:p>
            <a:pPr lvl="1"/>
            <a:r>
              <a:rPr lang="en-US" dirty="0"/>
              <a:t>Outliers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4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quality Problems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7170" name="Picture 2" descr="https://github.com/umddb/datascience-fall14/raw/master/lecture-notes/multimedia/cleaning-tabl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69" y="2121408"/>
            <a:ext cx="8872862" cy="362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725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Multi-source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sources are developed separately, and maintained by different people</a:t>
            </a:r>
          </a:p>
          <a:p>
            <a:r>
              <a:rPr lang="en-US" dirty="0"/>
              <a:t>Issue 1: Mapping information across sources (schema mapping/transformation)</a:t>
            </a:r>
          </a:p>
          <a:p>
            <a:pPr lvl="1"/>
            <a:r>
              <a:rPr lang="en-US" dirty="0"/>
              <a:t>Naming conflicts: same name used for different objects</a:t>
            </a:r>
          </a:p>
          <a:p>
            <a:pPr lvl="1"/>
            <a:r>
              <a:rPr lang="en-US" dirty="0"/>
              <a:t>Structural conflicts: different representations across sources</a:t>
            </a:r>
          </a:p>
          <a:p>
            <a:pPr lvl="1"/>
            <a:r>
              <a:rPr lang="en-US" dirty="0"/>
              <a:t>We will cover this later</a:t>
            </a:r>
          </a:p>
          <a:p>
            <a:r>
              <a:rPr lang="en-US" dirty="0"/>
              <a:t>Issue 2: Entity Resolution: Matching entities across sources</a:t>
            </a:r>
          </a:p>
          <a:p>
            <a:r>
              <a:rPr lang="en-US" dirty="0"/>
              <a:t>Issue 3: Data quality issues</a:t>
            </a:r>
          </a:p>
          <a:p>
            <a:pPr lvl="1"/>
            <a:r>
              <a:rPr lang="en-US" dirty="0"/>
              <a:t>Contradicting information, Mismatched information,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Outlier Detection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Constraint-based Cleaning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541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Univariate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687286"/>
            <a:ext cx="7797546" cy="49506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set of values can be characterized by metrics such as center (e.g., mean), dispersion (e.g., standard deviation), and skew </a:t>
            </a:r>
          </a:p>
          <a:p>
            <a:r>
              <a:rPr lang="en-US" dirty="0"/>
              <a:t>Can be used to identify outliers</a:t>
            </a:r>
          </a:p>
          <a:p>
            <a:pPr lvl="1"/>
            <a:r>
              <a:rPr lang="en-US" dirty="0"/>
              <a:t>Must watch out for "masking": one extreme outlier may alter the metrics sufficiently to mask other outliers</a:t>
            </a:r>
          </a:p>
          <a:p>
            <a:pPr lvl="1"/>
            <a:r>
              <a:rPr lang="en-US" dirty="0"/>
              <a:t>Should use </a:t>
            </a:r>
            <a:r>
              <a:rPr lang="en-US" b="1" dirty="0"/>
              <a:t>robust statistics</a:t>
            </a:r>
            <a:r>
              <a:rPr lang="en-US" dirty="0"/>
              <a:t>: considers effect of corrupted data values on distributions (recall median vs mean, …)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/>
              <a:t>Robust center metrics: median, k% trimmed mean (discard lowest and highest k% values)</a:t>
            </a:r>
          </a:p>
          <a:p>
            <a:pPr lvl="1"/>
            <a:r>
              <a:rPr lang="en-US" dirty="0"/>
              <a:t>Robust dispersion: </a:t>
            </a:r>
          </a:p>
          <a:p>
            <a:pPr lvl="2"/>
            <a:r>
              <a:rPr lang="en-US" dirty="0"/>
              <a:t>Median Absolute Deviation (MAD): median distance of all the values from the median value</a:t>
            </a:r>
          </a:p>
          <a:p>
            <a:r>
              <a:rPr lang="en-US" dirty="0"/>
              <a:t>A reasonable approach to find outliers: any data points 1.4826x MAD away from median </a:t>
            </a:r>
          </a:p>
          <a:p>
            <a:pPr lvl="1"/>
            <a:r>
              <a:rPr lang="en-US" dirty="0"/>
              <a:t>The above assumes that data follows a </a:t>
            </a:r>
            <a:r>
              <a:rPr lang="en-US" b="1" dirty="0"/>
              <a:t>normal</a:t>
            </a:r>
            <a:r>
              <a:rPr lang="en-US" dirty="0"/>
              <a:t> distribution</a:t>
            </a:r>
          </a:p>
          <a:p>
            <a:pPr lvl="1"/>
            <a:r>
              <a:rPr lang="en-US" dirty="0"/>
              <a:t>May need to eyeball the data (e.g., plot a histogram) to decide if this is true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8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Univariate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fontScale="92500"/>
          </a:bodyPr>
          <a:lstStyle/>
          <a:p>
            <a:r>
              <a:rPr lang="en-US" dirty="0">
                <a:hlinkClick r:id="rId3"/>
              </a:rPr>
              <a:t>Wikipedia Article on Outliers</a:t>
            </a:r>
            <a:r>
              <a:rPr lang="en-US" dirty="0"/>
              <a:t> lists several other normality-based tests for outliers </a:t>
            </a:r>
          </a:p>
          <a:p>
            <a:r>
              <a:rPr lang="en-US" dirty="0"/>
              <a:t>If data appears to be not normally distributed: </a:t>
            </a:r>
          </a:p>
          <a:p>
            <a:pPr lvl="1"/>
            <a:r>
              <a:rPr lang="en-US" dirty="0"/>
              <a:t>Distance-based methods: look for data points that do not have many neighbors</a:t>
            </a:r>
          </a:p>
          <a:p>
            <a:pPr lvl="1"/>
            <a:r>
              <a:rPr lang="en-US" dirty="0"/>
              <a:t>Density-based methods: </a:t>
            </a:r>
          </a:p>
          <a:p>
            <a:pPr lvl="2"/>
            <a:r>
              <a:rPr lang="en-US" dirty="0"/>
              <a:t>Define </a:t>
            </a:r>
            <a:r>
              <a:rPr lang="en-US" i="1" dirty="0"/>
              <a:t>density</a:t>
            </a:r>
            <a:r>
              <a:rPr lang="en-US" dirty="0"/>
              <a:t> to be average distance to </a:t>
            </a:r>
            <a:r>
              <a:rPr lang="en-US" i="1" dirty="0"/>
              <a:t>k</a:t>
            </a:r>
            <a:r>
              <a:rPr lang="en-US" dirty="0"/>
              <a:t> nearest neighbors</a:t>
            </a:r>
          </a:p>
          <a:p>
            <a:pPr lvl="2"/>
            <a:r>
              <a:rPr lang="en-US" i="1" dirty="0"/>
              <a:t>Relative density</a:t>
            </a:r>
            <a:r>
              <a:rPr lang="en-US" dirty="0"/>
              <a:t> = density of node/average density of its neighbors</a:t>
            </a:r>
          </a:p>
          <a:p>
            <a:pPr lvl="2"/>
            <a:r>
              <a:rPr lang="en-US" dirty="0"/>
              <a:t>Use relative density to decide if a node is an outlier</a:t>
            </a:r>
          </a:p>
          <a:p>
            <a:r>
              <a:rPr lang="en-US" dirty="0"/>
              <a:t>Most of these techniques start breaking down as the dimensionality of the data increases </a:t>
            </a:r>
          </a:p>
          <a:p>
            <a:pPr lvl="1"/>
            <a:r>
              <a:rPr lang="en-US" i="1" dirty="0"/>
              <a:t>Curse of dimensionality</a:t>
            </a:r>
            <a:endParaRPr lang="en-US" dirty="0"/>
          </a:p>
          <a:p>
            <a:pPr lvl="1"/>
            <a:r>
              <a:rPr lang="en-US" dirty="0"/>
              <a:t>Can project data into lower-dimensional space and look for outliers there </a:t>
            </a:r>
          </a:p>
          <a:p>
            <a:pPr lvl="2"/>
            <a:r>
              <a:rPr lang="en-US" dirty="0"/>
              <a:t>Not as straightforward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7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Multivariate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/>
          </a:bodyPr>
          <a:lstStyle/>
          <a:p>
            <a:r>
              <a:rPr lang="en-US" dirty="0"/>
              <a:t>Analogous to above, one set of techniques based on assuming data follows a </a:t>
            </a:r>
            <a:r>
              <a:rPr lang="en-US" i="1" dirty="0"/>
              <a:t>multi-variate normal distribution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Defined by a mean, </a:t>
            </a:r>
            <a:r>
              <a:rPr lang="en-US" dirty="0" err="1"/>
              <a:t>μ</a:t>
            </a:r>
            <a:r>
              <a:rPr lang="en-US" dirty="0"/>
              <a:t>, and a </a:t>
            </a:r>
            <a:r>
              <a:rPr lang="en-US" i="1" dirty="0"/>
              <a:t>covariance matrix</a:t>
            </a:r>
            <a:r>
              <a:rPr lang="en-US" dirty="0"/>
              <a:t>, </a:t>
            </a:r>
            <a:r>
              <a:rPr lang="en-US" dirty="0" err="1"/>
              <a:t>Σ</a:t>
            </a:r>
            <a:endParaRPr lang="en-US" dirty="0"/>
          </a:p>
          <a:p>
            <a:pPr lvl="1"/>
            <a:r>
              <a:rPr lang="en-US" b="1" dirty="0" err="1"/>
              <a:t>Mahalanobis</a:t>
            </a:r>
            <a:r>
              <a:rPr lang="en-US" b="1" dirty="0"/>
              <a:t> Depth of a point</a:t>
            </a:r>
            <a:r>
              <a:rPr lang="en-US" dirty="0"/>
              <a:t>: Square root of (x - </a:t>
            </a:r>
            <a:r>
              <a:rPr lang="en-US" dirty="0" err="1"/>
              <a:t>μ</a:t>
            </a:r>
            <a:r>
              <a:rPr lang="en-US" dirty="0"/>
              <a:t>)'Σ</a:t>
            </a:r>
            <a:r>
              <a:rPr lang="en-US" baseline="30000" dirty="0"/>
              <a:t>-1</a:t>
            </a:r>
            <a:r>
              <a:rPr lang="en-US" dirty="0"/>
              <a:t>(x - </a:t>
            </a:r>
            <a:r>
              <a:rPr lang="en-US" dirty="0" err="1"/>
              <a:t>μ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Measures how far the point x is from the multivariate normal distribution </a:t>
            </a:r>
          </a:p>
          <a:p>
            <a:pPr lvl="2"/>
            <a:r>
              <a:rPr lang="en-US" dirty="0"/>
              <a:t>Look for points that are too far away</a:t>
            </a:r>
          </a:p>
          <a:p>
            <a:r>
              <a:rPr lang="en-US" dirty="0"/>
              <a:t>Mean/Covariance are not </a:t>
            </a:r>
            <a:r>
              <a:rPr lang="en-US" i="1" dirty="0"/>
              <a:t>robust</a:t>
            </a:r>
            <a:r>
              <a:rPr lang="en-US" dirty="0"/>
              <a:t> -- they are sensitive to outliers </a:t>
            </a:r>
          </a:p>
          <a:p>
            <a:pPr lvl="1"/>
            <a:r>
              <a:rPr lang="en-US" dirty="0"/>
              <a:t>Iterative approach: remove points with high </a:t>
            </a:r>
            <a:r>
              <a:rPr lang="en-US" dirty="0" err="1"/>
              <a:t>Mahalanobis</a:t>
            </a:r>
            <a:r>
              <a:rPr lang="en-US" dirty="0"/>
              <a:t> distance, </a:t>
            </a:r>
            <a:r>
              <a:rPr lang="en-US" dirty="0" err="1"/>
              <a:t>recompute</a:t>
            </a:r>
            <a:r>
              <a:rPr lang="en-US" dirty="0"/>
              <a:t> the mean and covariance</a:t>
            </a:r>
          </a:p>
          <a:p>
            <a:pPr lvl="1"/>
            <a:r>
              <a:rPr lang="en-US" dirty="0"/>
              <a:t>Several other general approaches discussed in the reference above (by </a:t>
            </a:r>
            <a:r>
              <a:rPr lang="en-US" dirty="0" err="1"/>
              <a:t>Hellerstein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clear guidelines here -- need to try different techniques based on the data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01950" y="4219575"/>
            <a:ext cx="3290241" cy="644222"/>
            <a:chOff x="2901950" y="4219575"/>
            <a:chExt cx="3290241" cy="644222"/>
          </a:xfrm>
        </p:grpSpPr>
        <p:sp>
          <p:nvSpPr>
            <p:cNvPr id="59394" name="Rectangle 2"/>
            <p:cNvSpPr>
              <a:spLocks noChangeArrowheads="1"/>
            </p:cNvSpPr>
            <p:nvPr/>
          </p:nvSpPr>
          <p:spPr bwMode="auto">
            <a:xfrm>
              <a:off x="2901950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59395" name="Rectangle 3"/>
            <p:cNvSpPr>
              <a:spLocks noChangeArrowheads="1"/>
            </p:cNvSpPr>
            <p:nvPr/>
          </p:nvSpPr>
          <p:spPr bwMode="auto">
            <a:xfrm>
              <a:off x="4894263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59396" name="Rectangle 4"/>
            <p:cNvSpPr>
              <a:spLocks noChangeArrowheads="1"/>
            </p:cNvSpPr>
            <p:nvPr/>
          </p:nvSpPr>
          <p:spPr bwMode="auto">
            <a:xfrm>
              <a:off x="31400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22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97" name="Rectangle 5"/>
            <p:cNvSpPr>
              <a:spLocks noChangeArrowheads="1"/>
            </p:cNvSpPr>
            <p:nvPr/>
          </p:nvSpPr>
          <p:spPr bwMode="auto">
            <a:xfrm>
              <a:off x="51974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8" name="Rectangle 6"/>
            <p:cNvSpPr>
              <a:spLocks noChangeArrowheads="1"/>
            </p:cNvSpPr>
            <p:nvPr/>
          </p:nvSpPr>
          <p:spPr bwMode="auto">
            <a:xfrm>
              <a:off x="5930900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33766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42195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54133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36941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>
              <a:off x="451802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4" name="Rectangle 12"/>
            <p:cNvSpPr>
              <a:spLocks noChangeArrowheads="1"/>
            </p:cNvSpPr>
            <p:nvPr/>
          </p:nvSpPr>
          <p:spPr bwMode="auto">
            <a:xfrm>
              <a:off x="5729288" y="4219575"/>
              <a:ext cx="362280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393223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auto">
            <a:xfrm>
              <a:off x="473868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59407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Linear regression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754063" y="1819275"/>
            <a:ext cx="7856537" cy="4213225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Assumption: relationship between variables is </a:t>
            </a:r>
            <a:r>
              <a:rPr lang="en-US" altLang="x-none" dirty="0">
                <a:solidFill>
                  <a:schemeClr val="tx2"/>
                </a:solidFill>
              </a:rPr>
              <a:t>linear: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(We’ll relax linearity, study in more depth later.)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277" y="4705350"/>
            <a:ext cx="2824942" cy="1558127"/>
            <a:chOff x="915988" y="4705350"/>
            <a:chExt cx="2208212" cy="1558127"/>
          </a:xfrm>
        </p:grpSpPr>
        <p:sp>
          <p:nvSpPr>
            <p:cNvPr id="59409" name="Rectangle 17"/>
            <p:cNvSpPr>
              <a:spLocks noChangeArrowheads="1"/>
            </p:cNvSpPr>
            <p:nvPr/>
          </p:nvSpPr>
          <p:spPr bwMode="auto">
            <a:xfrm>
              <a:off x="915988" y="5065713"/>
              <a:ext cx="2208212" cy="11977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93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Dependent Variable</a:t>
              </a:r>
              <a:b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</a:b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(e.g., </a:t>
              </a:r>
              <a:r>
                <a:rPr lang="en-US" altLang="x-none" b="1" dirty="0">
                  <a:solidFill>
                    <a:schemeClr val="tx2"/>
                  </a:solidFill>
                  <a:latin typeface="Arial" charset="0"/>
                </a:rPr>
                <a:t>????????</a:t>
              </a:r>
              <a:r>
                <a:rPr lang="en-US" altLang="x-none" b="1" dirty="0">
                  <a:latin typeface="Arial" charset="0"/>
                </a:rPr>
                <a:t>)</a:t>
              </a:r>
            </a:p>
          </p:txBody>
        </p:sp>
        <p:sp>
          <p:nvSpPr>
            <p:cNvPr id="59414" name="Line 22"/>
            <p:cNvSpPr>
              <a:spLocks noChangeShapeType="1"/>
            </p:cNvSpPr>
            <p:nvPr/>
          </p:nvSpPr>
          <p:spPr bwMode="auto">
            <a:xfrm flipV="1">
              <a:off x="2520950" y="4705350"/>
              <a:ext cx="444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81600" y="4781550"/>
            <a:ext cx="3733800" cy="1152282"/>
            <a:chOff x="5181600" y="4781550"/>
            <a:chExt cx="3733800" cy="1152282"/>
          </a:xfrm>
        </p:grpSpPr>
        <p:sp>
          <p:nvSpPr>
            <p:cNvPr id="59410" name="Rectangle 18"/>
            <p:cNvSpPr>
              <a:spLocks noChangeArrowheads="1"/>
            </p:cNvSpPr>
            <p:nvPr/>
          </p:nvSpPr>
          <p:spPr bwMode="auto">
            <a:xfrm>
              <a:off x="5181600" y="5105400"/>
              <a:ext cx="373380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Independent Variable(s)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(e.g., </a:t>
              </a:r>
              <a:r>
                <a:rPr lang="en-US" altLang="x-none" sz="2400" b="1" dirty="0">
                  <a:solidFill>
                    <a:schemeClr val="tx2"/>
                  </a:solidFill>
                </a:rPr>
                <a:t>?????????</a:t>
              </a: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)</a:t>
              </a:r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 flipH="1" flipV="1">
              <a:off x="5327650" y="4781550"/>
              <a:ext cx="317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01788" y="3094038"/>
            <a:ext cx="2206625" cy="1154112"/>
            <a:chOff x="1601788" y="3094038"/>
            <a:chExt cx="2206625" cy="1154112"/>
          </a:xfrm>
        </p:grpSpPr>
        <p:sp>
          <p:nvSpPr>
            <p:cNvPr id="59412" name="Rectangle 20"/>
            <p:cNvSpPr>
              <a:spLocks noChangeArrowheads="1"/>
            </p:cNvSpPr>
            <p:nvPr/>
          </p:nvSpPr>
          <p:spPr bwMode="auto">
            <a:xfrm>
              <a:off x="1601788" y="3094038"/>
              <a:ext cx="2206625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Population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Y-Intercept</a:t>
              </a:r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>
              <a:off x="3511550" y="3879850"/>
              <a:ext cx="2921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73563" y="3094038"/>
            <a:ext cx="1797050" cy="1154112"/>
            <a:chOff x="4373563" y="3094038"/>
            <a:chExt cx="1797050" cy="1154112"/>
          </a:xfrm>
        </p:grpSpPr>
        <p:sp>
          <p:nvSpPr>
            <p:cNvPr id="59411" name="Rectangle 19"/>
            <p:cNvSpPr>
              <a:spLocks noChangeArrowheads="1"/>
            </p:cNvSpPr>
            <p:nvPr/>
          </p:nvSpPr>
          <p:spPr bwMode="auto">
            <a:xfrm>
              <a:off x="4373563" y="3094038"/>
              <a:ext cx="179705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>
                  <a:solidFill>
                    <a:sysClr val="windowText" lastClr="000000"/>
                  </a:solidFill>
                </a:rPr>
                <a:t>Population Slope</a:t>
              </a:r>
            </a:p>
          </p:txBody>
        </p:sp>
        <p:sp>
          <p:nvSpPr>
            <p:cNvPr id="59417" name="Line 25"/>
            <p:cNvSpPr>
              <a:spLocks noChangeShapeType="1"/>
            </p:cNvSpPr>
            <p:nvPr/>
          </p:nvSpPr>
          <p:spPr bwMode="auto">
            <a:xfrm flipH="1">
              <a:off x="4794250" y="3879850"/>
              <a:ext cx="889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13450" y="3094038"/>
            <a:ext cx="2057400" cy="1230312"/>
            <a:chOff x="6013450" y="3094038"/>
            <a:chExt cx="2057400" cy="1230312"/>
          </a:xfrm>
        </p:grpSpPr>
        <p:sp>
          <p:nvSpPr>
            <p:cNvPr id="59413" name="Rectangle 21"/>
            <p:cNvSpPr>
              <a:spLocks noChangeArrowheads="1"/>
            </p:cNvSpPr>
            <p:nvPr/>
          </p:nvSpPr>
          <p:spPr bwMode="auto">
            <a:xfrm>
              <a:off x="6478588" y="3094038"/>
              <a:ext cx="1592262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Random Error</a:t>
              </a:r>
            </a:p>
          </p:txBody>
        </p:sp>
        <p:sp>
          <p:nvSpPr>
            <p:cNvPr id="59418" name="Line 26"/>
            <p:cNvSpPr>
              <a:spLocks noChangeShapeType="1"/>
            </p:cNvSpPr>
            <p:nvPr/>
          </p:nvSpPr>
          <p:spPr bwMode="auto">
            <a:xfrm flipH="1">
              <a:off x="6013450" y="3879850"/>
              <a:ext cx="546100" cy="4445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6656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826996"/>
          </a:xfrm>
        </p:spPr>
        <p:txBody>
          <a:bodyPr>
            <a:norm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12290" name="Picture 2" descr="https://github.com/umddb/datascience-fall14/raw/master/lecture-notes/multimedia/outliers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905" y="1515872"/>
            <a:ext cx="6705600" cy="53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3846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707253"/>
          </a:xfrm>
        </p:spPr>
        <p:txBody>
          <a:bodyPr>
            <a:norm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4" y="1346200"/>
            <a:ext cx="54991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514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Other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Timeseries</a:t>
            </a:r>
            <a:r>
              <a:rPr lang="en-US" dirty="0"/>
              <a:t> outliers</a:t>
            </a:r>
          </a:p>
          <a:p>
            <a:pPr lvl="1"/>
            <a:r>
              <a:rPr lang="en-US" dirty="0"/>
              <a:t>Often the data is in the form of a </a:t>
            </a:r>
            <a:r>
              <a:rPr lang="en-US" dirty="0" err="1"/>
              <a:t>timeseries</a:t>
            </a:r>
            <a:endParaRPr lang="en-US" dirty="0"/>
          </a:p>
          <a:p>
            <a:pPr lvl="1"/>
            <a:r>
              <a:rPr lang="en-US" dirty="0"/>
              <a:t>Can use the historical values/patterns in the data to flag outliers</a:t>
            </a:r>
          </a:p>
          <a:p>
            <a:pPr lvl="1"/>
            <a:r>
              <a:rPr lang="en-US" dirty="0"/>
              <a:t>Rich literature on </a:t>
            </a:r>
            <a:r>
              <a:rPr lang="en-US" i="1" dirty="0"/>
              <a:t>forecasting</a:t>
            </a:r>
            <a:r>
              <a:rPr lang="en-US" dirty="0"/>
              <a:t> in </a:t>
            </a:r>
            <a:r>
              <a:rPr lang="en-US" dirty="0" err="1"/>
              <a:t>timeseries</a:t>
            </a:r>
            <a:r>
              <a:rPr lang="en-US" dirty="0"/>
              <a:t> data</a:t>
            </a:r>
          </a:p>
          <a:p>
            <a:r>
              <a:rPr lang="en-US" dirty="0"/>
              <a:t>Frequency-based outliers</a:t>
            </a:r>
          </a:p>
          <a:p>
            <a:pPr lvl="1"/>
            <a:r>
              <a:rPr lang="en-US" dirty="0"/>
              <a:t>An item is considered a "heavy hitter" if it is much more frequent than other items</a:t>
            </a:r>
          </a:p>
          <a:p>
            <a:pPr lvl="1"/>
            <a:r>
              <a:rPr lang="en-US" dirty="0"/>
              <a:t>In relational tables, can be found using a simple </a:t>
            </a:r>
            <a:r>
              <a:rPr lang="en-US" i="1" dirty="0" err="1"/>
              <a:t>groupby</a:t>
            </a:r>
            <a:r>
              <a:rPr lang="en-US" i="1" dirty="0"/>
              <a:t>-count</a:t>
            </a:r>
            <a:endParaRPr lang="en-US" dirty="0"/>
          </a:p>
          <a:p>
            <a:pPr lvl="1"/>
            <a:r>
              <a:rPr lang="en-US" dirty="0"/>
              <a:t>Often the volume of data may be too much (e.g., internet routers) </a:t>
            </a:r>
          </a:p>
          <a:p>
            <a:pPr lvl="2"/>
            <a:r>
              <a:rPr lang="en-US" dirty="0"/>
              <a:t>Approximation techniques often used</a:t>
            </a:r>
          </a:p>
          <a:p>
            <a:pPr lvl="2"/>
            <a:r>
              <a:rPr lang="en-US" dirty="0"/>
              <a:t>To be discussed sometime later in the class</a:t>
            </a:r>
          </a:p>
          <a:p>
            <a:r>
              <a:rPr lang="en-US" dirty="0"/>
              <a:t>Things generally not as straightforward with other types of data</a:t>
            </a:r>
          </a:p>
          <a:p>
            <a:pPr lvl="1"/>
            <a:r>
              <a:rPr lang="en-US" dirty="0"/>
              <a:t>Outlier detection continues to be a major research area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4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wrangling/cleaning are a key component of data science pipeline</a:t>
            </a:r>
          </a:p>
          <a:p>
            <a:r>
              <a:rPr lang="en-US" dirty="0"/>
              <a:t>Still largely ad hoc although much tooling in recent years</a:t>
            </a:r>
          </a:p>
          <a:p>
            <a:r>
              <a:rPr lang="en-US" dirty="0"/>
              <a:t>Specifically, we covered: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Schema mapping and matching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Outliers</a:t>
            </a:r>
          </a:p>
          <a:p>
            <a:r>
              <a:rPr lang="en-US" dirty="0"/>
              <a:t>Next up: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Constraint-based Cleaning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Entity Resolution/Record Linkage/Data Matching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5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Cleaning: Outlier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Entity Resolution Tutorial</a:t>
            </a:r>
            <a:endParaRPr lang="en-US" dirty="0"/>
          </a:p>
          <a:p>
            <a:r>
              <a:rPr lang="en-US" dirty="0"/>
              <a:t>Identify different manifestations of the same real world object</a:t>
            </a:r>
          </a:p>
          <a:p>
            <a:pPr lvl="1"/>
            <a:r>
              <a:rPr lang="en-US" dirty="0"/>
              <a:t>Also called: identity reconciliation, record linkage, deduplication, fuzzy matching, Object consolidation, </a:t>
            </a:r>
            <a:r>
              <a:rPr lang="en-US" dirty="0" err="1"/>
              <a:t>Coreference</a:t>
            </a:r>
            <a:r>
              <a:rPr lang="en-US" dirty="0"/>
              <a:t> resolution, and several others</a:t>
            </a:r>
          </a:p>
          <a:p>
            <a:r>
              <a:rPr lang="en-US" dirty="0"/>
              <a:t>Motivating examples: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</a:p>
          <a:p>
            <a:pPr lvl="1"/>
            <a:r>
              <a:rPr lang="en-US" dirty="0"/>
              <a:t>Postal addresses</a:t>
            </a:r>
          </a:p>
          <a:p>
            <a:pPr lvl="1"/>
            <a:r>
              <a:rPr lang="en-US" dirty="0"/>
              <a:t>Entity recognition in NLP/Information Extraction</a:t>
            </a:r>
          </a:p>
          <a:p>
            <a:pPr lvl="1"/>
            <a:r>
              <a:rPr lang="en-US" dirty="0"/>
              <a:t>Identifying companies in financial records</a:t>
            </a:r>
          </a:p>
          <a:p>
            <a:pPr lvl="1"/>
            <a:r>
              <a:rPr lang="en-US" dirty="0"/>
              <a:t>Comparison shopping</a:t>
            </a:r>
          </a:p>
          <a:p>
            <a:pPr lvl="1"/>
            <a:r>
              <a:rPr lang="en-US" dirty="0"/>
              <a:t>Author disambiguation in citation data</a:t>
            </a:r>
          </a:p>
          <a:p>
            <a:pPr lvl="1"/>
            <a:r>
              <a:rPr lang="en-US" dirty="0"/>
              <a:t>Connecting up accounts on online networks</a:t>
            </a:r>
          </a:p>
          <a:p>
            <a:pPr lvl="1"/>
            <a:r>
              <a:rPr lang="en-US" dirty="0"/>
              <a:t>Crime/Fraud Detection</a:t>
            </a:r>
          </a:p>
          <a:p>
            <a:pPr lvl="1"/>
            <a:r>
              <a:rPr lang="en-US" dirty="0"/>
              <a:t>Census</a:t>
            </a:r>
          </a:p>
          <a:p>
            <a:pPr lvl="1"/>
            <a:r>
              <a:rPr lang="en-US" dirty="0"/>
              <a:t>...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Cleaning: Outlier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Important to correctly identify references</a:t>
            </a:r>
          </a:p>
          <a:p>
            <a:pPr lvl="1"/>
            <a:r>
              <a:rPr lang="en-US" dirty="0"/>
              <a:t>Often actions taken based on extracted data</a:t>
            </a:r>
          </a:p>
          <a:p>
            <a:pPr lvl="1"/>
            <a:r>
              <a:rPr lang="en-US" dirty="0"/>
              <a:t>Cleaning up data by entity resolution can show structure that may not be apparent before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Such data is naturally ambiguous (e.g., names, postal addresses)</a:t>
            </a:r>
          </a:p>
          <a:p>
            <a:pPr lvl="1"/>
            <a:r>
              <a:rPr lang="en-US" dirty="0"/>
              <a:t>Abbreviations/data truncation</a:t>
            </a:r>
          </a:p>
          <a:p>
            <a:pPr lvl="1"/>
            <a:r>
              <a:rPr lang="en-US" dirty="0"/>
              <a:t>Data entry errors, Missing values, Data formatting issues complicate the problem</a:t>
            </a:r>
          </a:p>
          <a:p>
            <a:pPr lvl="1"/>
            <a:r>
              <a:rPr lang="en-US" dirty="0"/>
              <a:t>Heterogeneous data from many diverse sources</a:t>
            </a:r>
          </a:p>
          <a:p>
            <a:r>
              <a:rPr lang="en-US" dirty="0"/>
              <a:t>No magic bullet here !!</a:t>
            </a:r>
          </a:p>
          <a:p>
            <a:pPr lvl="1"/>
            <a:r>
              <a:rPr lang="en-US" dirty="0"/>
              <a:t>Approaches fairly domain-specific</a:t>
            </a:r>
          </a:p>
          <a:p>
            <a:pPr lvl="1"/>
            <a:r>
              <a:rPr lang="en-US" dirty="0"/>
              <a:t>Be prepared to do a fair amount of manual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3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>
            <a:normAutofit/>
          </a:bodyPr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</a:t>
            </a:r>
          </a:p>
          <a:p>
            <a:r>
              <a:rPr lang="en-US" dirty="0"/>
              <a:t>Deduplication</a:t>
            </a:r>
          </a:p>
          <a:p>
            <a:pPr lvl="1"/>
            <a:r>
              <a:rPr lang="en-US" dirty="0"/>
              <a:t>Cluster records/mentions that correspond to the same entity</a:t>
            </a:r>
          </a:p>
          <a:p>
            <a:pPr lvl="1"/>
            <a:r>
              <a:rPr lang="en-US" dirty="0"/>
              <a:t>Choose/construct a cluster representative</a:t>
            </a:r>
          </a:p>
          <a:p>
            <a:pPr lvl="2"/>
            <a:r>
              <a:rPr lang="en-US" dirty="0"/>
              <a:t>This is in itself a non-trivial task (e.g., averaging may work for numerical attributes, but what about string attributes?)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17410" name="Picture 2" descr="https://github.com/umddb/datascience-fall14/raw/master/lecture-notes/multimedia/er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8450" y="5397500"/>
            <a:ext cx="28575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7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12886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 </a:t>
            </a:r>
          </a:p>
          <a:p>
            <a:r>
              <a:rPr lang="en-US" dirty="0"/>
              <a:t>Record Linkage</a:t>
            </a:r>
          </a:p>
          <a:p>
            <a:pPr lvl="1"/>
            <a:r>
              <a:rPr lang="en-US" dirty="0"/>
              <a:t>Match records across two different databases (e.g., two social networks, or financial records w/ campaign donations)</a:t>
            </a:r>
          </a:p>
          <a:p>
            <a:pPr lvl="1"/>
            <a:r>
              <a:rPr lang="en-US" dirty="0"/>
              <a:t>Typically assume that the two databases are fairly clean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18434" name="Picture 2" descr="https://github.com/umddb/datascience-fall14/raw/master/lecture-notes/multimedia/er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407" y="5083925"/>
            <a:ext cx="2967464" cy="164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59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3439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</a:t>
            </a:r>
          </a:p>
          <a:p>
            <a:r>
              <a:rPr lang="en-US" dirty="0"/>
              <a:t>Reference Matching</a:t>
            </a:r>
          </a:p>
          <a:p>
            <a:pPr lvl="1"/>
            <a:r>
              <a:rPr lang="en-US" dirty="0"/>
              <a:t>Match "references" to clean records in a reference table</a:t>
            </a:r>
          </a:p>
          <a:p>
            <a:pPr lvl="1"/>
            <a:r>
              <a:rPr lang="en-US" dirty="0"/>
              <a:t>Commonly comes up in "entity recognition" (e.g., matching newspaper article mentions to names of people)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19458" name="Picture 2" descr="https://github.com/umddb/datascience-fall14/raw/master/lecture-notes/multimedia/er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0390" y="5082689"/>
            <a:ext cx="3162471" cy="172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Data Matching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Comprehensive treatment: Data Matching; P. Christen; 2012 (Springer Books -- not available for free)</a:t>
            </a:r>
          </a:p>
          <a:p>
            <a:r>
              <a:rPr lang="en-US" dirty="0"/>
              <a:t>One of the key issues is finding similarities between two references</a:t>
            </a:r>
          </a:p>
          <a:p>
            <a:pPr lvl="1"/>
            <a:r>
              <a:rPr lang="en-US" dirty="0"/>
              <a:t>What similarity function to use?</a:t>
            </a:r>
          </a:p>
          <a:p>
            <a:r>
              <a:rPr lang="en-US" dirty="0"/>
              <a:t>Edit Distance Functions</a:t>
            </a:r>
          </a:p>
          <a:p>
            <a:pPr lvl="1"/>
            <a:r>
              <a:rPr lang="en-US" dirty="0" err="1"/>
              <a:t>Levenstein</a:t>
            </a:r>
            <a:r>
              <a:rPr lang="en-US" dirty="0"/>
              <a:t>: min number of changes to go from one reference to another </a:t>
            </a:r>
          </a:p>
          <a:p>
            <a:pPr lvl="2"/>
            <a:r>
              <a:rPr lang="en-US" dirty="0"/>
              <a:t>A change is defined to be: a single character insertion or deletion or substitution</a:t>
            </a:r>
          </a:p>
          <a:p>
            <a:pPr lvl="2"/>
            <a:r>
              <a:rPr lang="en-US" dirty="0"/>
              <a:t>May add transposition</a:t>
            </a:r>
          </a:p>
          <a:p>
            <a:pPr lvl="1"/>
            <a:r>
              <a:rPr lang="en-US" dirty="0"/>
              <a:t>Many adjustments to the basic idea proposed (e.g., higher weights to changes at the start)</a:t>
            </a:r>
          </a:p>
          <a:p>
            <a:pPr lvl="1"/>
            <a:r>
              <a:rPr lang="en-US" dirty="0"/>
              <a:t>Not cheap to compute, especially for millions of pairs</a:t>
            </a:r>
          </a:p>
          <a:p>
            <a:r>
              <a:rPr lang="en-US" dirty="0"/>
              <a:t>Set Similarity</a:t>
            </a:r>
          </a:p>
          <a:p>
            <a:pPr lvl="1"/>
            <a:r>
              <a:rPr lang="en-US" dirty="0"/>
              <a:t>Some function of intersection size and union size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Jaccard</a:t>
            </a:r>
            <a:r>
              <a:rPr lang="en-US" dirty="0"/>
              <a:t> distance = size of intersection/size of union</a:t>
            </a:r>
          </a:p>
          <a:p>
            <a:pPr lvl="1"/>
            <a:r>
              <a:rPr lang="en-US" dirty="0"/>
              <a:t>Much faster to compute</a:t>
            </a:r>
          </a:p>
          <a:p>
            <a:r>
              <a:rPr lang="en-US" dirty="0"/>
              <a:t>Vector Similarity</a:t>
            </a:r>
          </a:p>
          <a:p>
            <a:pPr lvl="1"/>
            <a:r>
              <a:rPr lang="en-US" dirty="0"/>
              <a:t>Cosine similarity – </a:t>
            </a:r>
            <a:r>
              <a:rPr lang="en-US" dirty="0">
                <a:solidFill>
                  <a:schemeClr val="tx2"/>
                </a:solidFill>
              </a:rPr>
              <a:t>we’ll talk about this much more in NLP lectures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13DA-A9B8-E94D-8D1D-77A6558AC232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63490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/>
              <a:t>Population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8826621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Data Matching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Q-Grams</a:t>
            </a:r>
          </a:p>
          <a:p>
            <a:pPr lvl="1"/>
            <a:r>
              <a:rPr lang="en-US" dirty="0"/>
              <a:t>Find all length-q substrings in each string</a:t>
            </a:r>
          </a:p>
          <a:p>
            <a:pPr lvl="1"/>
            <a:r>
              <a:rPr lang="en-US" dirty="0"/>
              <a:t>Use set/vector similarity on the resulting set</a:t>
            </a:r>
          </a:p>
          <a:p>
            <a:r>
              <a:rPr lang="en-US" dirty="0"/>
              <a:t>Several approaches that combine the above (especially q-grams and edit distance, e.g., </a:t>
            </a:r>
            <a:r>
              <a:rPr lang="en-US" dirty="0" err="1"/>
              <a:t>Jaro</a:t>
            </a:r>
            <a:r>
              <a:rPr lang="en-US" dirty="0"/>
              <a:t>-Winkler)</a:t>
            </a:r>
          </a:p>
          <a:p>
            <a:r>
              <a:rPr lang="en-US" dirty="0">
                <a:hlinkClick r:id="rId3"/>
              </a:rPr>
              <a:t>Soundex</a:t>
            </a:r>
            <a:r>
              <a:rPr lang="en-US" dirty="0"/>
              <a:t>: Phonetic Similarity Metric</a:t>
            </a:r>
          </a:p>
          <a:p>
            <a:pPr lvl="1"/>
            <a:r>
              <a:rPr lang="en-US" dirty="0"/>
              <a:t>Homophones should be encoded to the same representation so spelling errors can be handled</a:t>
            </a:r>
          </a:p>
          <a:p>
            <a:pPr lvl="1"/>
            <a:r>
              <a:rPr lang="en-US" dirty="0"/>
              <a:t>Robert and Rupert get assigned the same code (R163), but Rubin yields R150</a:t>
            </a:r>
          </a:p>
          <a:p>
            <a:r>
              <a:rPr lang="en-US" dirty="0"/>
              <a:t>May need to use Translation Tables</a:t>
            </a:r>
          </a:p>
          <a:p>
            <a:pPr lvl="1"/>
            <a:r>
              <a:rPr lang="en-US" dirty="0"/>
              <a:t>To handle abbreviations, nicknames, other synonyms</a:t>
            </a:r>
          </a:p>
          <a:p>
            <a:r>
              <a:rPr lang="en-US" dirty="0"/>
              <a:t>Different types of data requires more domain-specific functions</a:t>
            </a:r>
          </a:p>
          <a:p>
            <a:pPr lvl="1"/>
            <a:r>
              <a:rPr lang="en-US" dirty="0"/>
              <a:t>E.g., geographical locations, postal addresses</a:t>
            </a:r>
          </a:p>
          <a:p>
            <a:pPr lvl="1"/>
            <a:r>
              <a:rPr lang="en-US" dirty="0"/>
              <a:t>Also much work on computing distances between XML documents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622197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76394"/>
            <a:ext cx="7620000" cy="5149770"/>
          </a:xfrm>
        </p:spPr>
        <p:txBody>
          <a:bodyPr/>
          <a:lstStyle/>
          <a:p>
            <a:r>
              <a:rPr lang="en-US" dirty="0"/>
              <a:t>Simple threshold method</a:t>
            </a:r>
          </a:p>
          <a:p>
            <a:pPr lvl="1"/>
            <a:r>
              <a:rPr lang="en-US" dirty="0"/>
              <a:t>If the distance below some number, the two references are assumed to be equal</a:t>
            </a:r>
          </a:p>
          <a:p>
            <a:pPr lvl="1"/>
            <a:r>
              <a:rPr lang="en-US" dirty="0"/>
              <a:t>May review borderline matches manually</a:t>
            </a:r>
          </a:p>
          <a:p>
            <a:r>
              <a:rPr lang="en-US" dirty="0"/>
              <a:t>Can be generalized to rule-based:</a:t>
            </a:r>
          </a:p>
          <a:p>
            <a:pPr lvl="1"/>
            <a:r>
              <a:rPr lang="en-US" dirty="0"/>
              <a:t>Example from Christen,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22530" name="Picture 2" descr="https://github.com/umddb/datascience-fall14/raw/master/lecture-notes/multimedia/er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" y="3351298"/>
            <a:ext cx="6288505" cy="33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May want to give more weight to matches involving rarer words</a:t>
            </a:r>
          </a:p>
          <a:p>
            <a:pPr lvl="1"/>
            <a:r>
              <a:rPr lang="en-US" dirty="0"/>
              <a:t>More naturally applicable to record linkage problem</a:t>
            </a:r>
          </a:p>
          <a:p>
            <a:pPr lvl="1"/>
            <a:r>
              <a:rPr lang="en-US" dirty="0"/>
              <a:t>If two records match on a rare name like "</a:t>
            </a:r>
            <a:r>
              <a:rPr lang="en-US" dirty="0" err="1"/>
              <a:t>Machanavajjhala</a:t>
            </a:r>
            <a:r>
              <a:rPr lang="en-US" dirty="0"/>
              <a:t>", they are likely to be a match</a:t>
            </a:r>
          </a:p>
          <a:p>
            <a:pPr lvl="1"/>
            <a:r>
              <a:rPr lang="en-US" dirty="0"/>
              <a:t>Can formalize this as "probabilistic record linkage”</a:t>
            </a:r>
          </a:p>
          <a:p>
            <a:r>
              <a:rPr lang="en-US" dirty="0"/>
              <a:t>Constraints: May need to be satisfied, but can also be used to find matches</a:t>
            </a:r>
          </a:p>
          <a:p>
            <a:pPr lvl="1"/>
            <a:r>
              <a:rPr lang="en-US" dirty="0"/>
              <a:t>Often have constraints on the matching possibilities</a:t>
            </a:r>
          </a:p>
          <a:p>
            <a:pPr lvl="1"/>
            <a:r>
              <a:rPr lang="en-US" dirty="0"/>
              <a:t>Transitivity: M1 and M2 match, and M2 and M3 match, and M1 and M3 must match</a:t>
            </a:r>
          </a:p>
          <a:p>
            <a:pPr lvl="1"/>
            <a:r>
              <a:rPr lang="en-US" dirty="0"/>
              <a:t>Exclusivity: M1 and M2 match --&gt; M3 cannot match with M2</a:t>
            </a:r>
          </a:p>
          <a:p>
            <a:pPr lvl="1"/>
            <a:r>
              <a:rPr lang="en-US" dirty="0"/>
              <a:t>Other types of constraints: </a:t>
            </a:r>
          </a:p>
          <a:p>
            <a:pPr lvl="2"/>
            <a:r>
              <a:rPr lang="en-US" dirty="0"/>
              <a:t>E.g., if two papers match, their venues must match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Clustering-based ER Techniques:</a:t>
            </a:r>
          </a:p>
          <a:p>
            <a:pPr lvl="1"/>
            <a:r>
              <a:rPr lang="en-US" dirty="0"/>
              <a:t>Deduplication is basically a clustering problem</a:t>
            </a:r>
          </a:p>
          <a:p>
            <a:pPr lvl="1"/>
            <a:r>
              <a:rPr lang="en-US" dirty="0"/>
              <a:t>Can use clustering algorithms for this purpose</a:t>
            </a:r>
          </a:p>
          <a:p>
            <a:pPr lvl="1"/>
            <a:r>
              <a:rPr lang="en-US" dirty="0"/>
              <a:t>But most clusters are very small (in fact of size = 1)</a:t>
            </a:r>
          </a:p>
          <a:p>
            <a:pPr lvl="1"/>
            <a:r>
              <a:rPr lang="en-US" dirty="0"/>
              <a:t>Some clustering algorithms are better suited for this, especially Agglomerative Clustering </a:t>
            </a:r>
          </a:p>
          <a:p>
            <a:pPr lvl="2"/>
            <a:r>
              <a:rPr lang="en-US" dirty="0"/>
              <a:t>Unlikely K-Means would work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Crowdsourcing</a:t>
            </a:r>
          </a:p>
          <a:p>
            <a:pPr lvl="1"/>
            <a:r>
              <a:rPr lang="en-US" dirty="0"/>
              <a:t>Humans are often better at this task</a:t>
            </a:r>
          </a:p>
          <a:p>
            <a:pPr lvl="1"/>
            <a:r>
              <a:rPr lang="en-US" dirty="0"/>
              <a:t>Can use one of the crowdsourcing mechanisms (e.g., Mechanical Turk) for getting human input on the difficult pairs</a:t>
            </a:r>
          </a:p>
          <a:p>
            <a:pPr lvl="1"/>
            <a:r>
              <a:rPr lang="en-US" dirty="0"/>
              <a:t>Quite heavily used commercially (e.g., to disambiguate products, restaurants, etc.)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6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Scaling to Big Data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One immediate problem</a:t>
            </a:r>
          </a:p>
          <a:p>
            <a:pPr lvl="1"/>
            <a:r>
              <a:rPr lang="en-US" dirty="0"/>
              <a:t>There are O(N</a:t>
            </a:r>
            <a:r>
              <a:rPr lang="en-US" baseline="30000" dirty="0"/>
              <a:t>2</a:t>
            </a:r>
            <a:r>
              <a:rPr lang="en-US" dirty="0"/>
              <a:t>) possible matches</a:t>
            </a:r>
          </a:p>
          <a:p>
            <a:pPr lvl="1"/>
            <a:r>
              <a:rPr lang="en-US" dirty="0"/>
              <a:t>Must reduce the search space</a:t>
            </a:r>
          </a:p>
          <a:p>
            <a:r>
              <a:rPr lang="en-US" dirty="0"/>
              <a:t>Use some easy-to-evaluate criterion to restrict the pairs considered further</a:t>
            </a:r>
          </a:p>
          <a:p>
            <a:pPr lvl="1"/>
            <a:r>
              <a:rPr lang="en-US" dirty="0"/>
              <a:t>May lead to false negative (i.e., missed matches) depending on how noisy the data is</a:t>
            </a:r>
          </a:p>
          <a:p>
            <a:r>
              <a:rPr lang="en-US" dirty="0"/>
              <a:t>Much work on this problem as well, but domain-specific knowledge likely to be more useful in practice</a:t>
            </a:r>
          </a:p>
          <a:p>
            <a:r>
              <a:rPr lang="en-US" dirty="0"/>
              <a:t>One useful technique to know: min-hash signatures</a:t>
            </a:r>
          </a:p>
          <a:p>
            <a:pPr lvl="1"/>
            <a:r>
              <a:rPr lang="en-US" dirty="0"/>
              <a:t>Can quickly find potentially overlapping sets</a:t>
            </a:r>
          </a:p>
          <a:p>
            <a:pPr lvl="1"/>
            <a:r>
              <a:rPr lang="en-US" dirty="0"/>
              <a:t>Turns up to be very useful in many domains (beyond 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15682</TotalTime>
  <Words>6220</Words>
  <Application>Microsoft Macintosh PowerPoint</Application>
  <PresentationFormat>On-screen Show (4:3)</PresentationFormat>
  <Paragraphs>1338</Paragraphs>
  <Slides>95</Slides>
  <Notes>62</Notes>
  <HiddenSlides>4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95</vt:i4>
      </vt:variant>
    </vt:vector>
  </HeadingPairs>
  <TitlesOfParts>
    <vt:vector size="112" baseType="lpstr">
      <vt:lpstr>Adobe Arabic</vt:lpstr>
      <vt:lpstr>Batang</vt:lpstr>
      <vt:lpstr>Arial</vt:lpstr>
      <vt:lpstr>Arial Black</vt:lpstr>
      <vt:lpstr>Calibri</vt:lpstr>
      <vt:lpstr>Cambria Math</vt:lpstr>
      <vt:lpstr>Comic Sans MS</vt:lpstr>
      <vt:lpstr>Courier</vt:lpstr>
      <vt:lpstr>Garamond</vt:lpstr>
      <vt:lpstr>Symbol</vt:lpstr>
      <vt:lpstr>Tahoma</vt:lpstr>
      <vt:lpstr>Times New Roman</vt:lpstr>
      <vt:lpstr>Wingdings</vt:lpstr>
      <vt:lpstr>Essential</vt:lpstr>
      <vt:lpstr>MathType Equation</vt:lpstr>
      <vt:lpstr>VISIO</vt:lpstr>
      <vt:lpstr>Equation</vt:lpstr>
      <vt:lpstr>Introduction to  Data Science</vt:lpstr>
      <vt:lpstr>Today’s Lecture</vt:lpstr>
      <vt:lpstr>Today’s Lecture</vt:lpstr>
      <vt:lpstr>Missing Data</vt:lpstr>
      <vt:lpstr>Key Question</vt:lpstr>
      <vt:lpstr>Complete Case Analysis</vt:lpstr>
      <vt:lpstr>Example</vt:lpstr>
      <vt:lpstr>Linear regression</vt:lpstr>
      <vt:lpstr>Population &amp; Sample Regression Models</vt:lpstr>
      <vt:lpstr>Population &amp; Sample Regression Models</vt:lpstr>
      <vt:lpstr>Population &amp; Sample Regression Models</vt:lpstr>
      <vt:lpstr>Population &amp; Sample Regression Models</vt:lpstr>
      <vt:lpstr>Linear Regression</vt:lpstr>
      <vt:lpstr>Sample Linear Regression Model</vt:lpstr>
      <vt:lpstr>Estimating Parameters: Least Squares Method</vt:lpstr>
      <vt:lpstr>Scatter plot</vt:lpstr>
      <vt:lpstr>QUestion</vt:lpstr>
      <vt:lpstr>Question</vt:lpstr>
      <vt:lpstr>Question</vt:lpstr>
      <vt:lpstr>Question</vt:lpstr>
      <vt:lpstr>Least Squares</vt:lpstr>
      <vt:lpstr>Least Squares, Graphically</vt:lpstr>
      <vt:lpstr>Interpretation of Coefficients</vt:lpstr>
      <vt:lpstr>Now, Back to Missing Data … </vt:lpstr>
      <vt:lpstr>Example</vt:lpstr>
      <vt:lpstr>What If data were missing?</vt:lpstr>
      <vt:lpstr>~5% Deleted (N=13)</vt:lpstr>
      <vt:lpstr>~20% Deleted (N=50)</vt:lpstr>
      <vt:lpstr>Conclusions seem to change …</vt:lpstr>
      <vt:lpstr>Types Of Missing-ness</vt:lpstr>
      <vt:lpstr>What Distinguishes Each Type of missing-ness?</vt:lpstr>
      <vt:lpstr>Your Sample</vt:lpstr>
      <vt:lpstr>What influences a data point’s Presence?</vt:lpstr>
      <vt:lpstr>MCAR: Missing Completely at Random</vt:lpstr>
      <vt:lpstr>Totally Realistic MCAR Example</vt:lpstr>
      <vt:lpstr>Applicability of MCAR</vt:lpstr>
      <vt:lpstr>MAR: Missing at Random</vt:lpstr>
      <vt:lpstr>ExampleS?</vt:lpstr>
      <vt:lpstr>MAR: Key Point</vt:lpstr>
      <vt:lpstr>MNAR: Missing Not at Random</vt:lpstr>
      <vt:lpstr>Back to Iribe …</vt:lpstr>
      <vt:lpstr>Add a variable</vt:lpstr>
      <vt:lpstr>Handling Missing Data … </vt:lpstr>
      <vt:lpstr>Single Imputation</vt:lpstr>
      <vt:lpstr>Multiple Imputation</vt:lpstr>
      <vt:lpstr>Imputation Process</vt:lpstr>
      <vt:lpstr>Tiny example</vt:lpstr>
      <vt:lpstr>Let’s Impute Some Data!</vt:lpstr>
      <vt:lpstr>Inference with Multiple Imputation</vt:lpstr>
      <vt:lpstr>Pooling analyses</vt:lpstr>
      <vt:lpstr>Predicting the missing data given the observed data</vt:lpstr>
      <vt:lpstr>Bayesian Imputation</vt:lpstr>
      <vt:lpstr>How big should N Be?</vt:lpstr>
      <vt:lpstr>More advanced methods</vt:lpstr>
      <vt:lpstr>Rest of Today’s Lecture</vt:lpstr>
      <vt:lpstr>Overview</vt:lpstr>
      <vt:lpstr>Overview</vt:lpstr>
      <vt:lpstr>Overview</vt:lpstr>
      <vt:lpstr>Overview</vt:lpstr>
      <vt:lpstr>Outline</vt:lpstr>
      <vt:lpstr>Outline</vt:lpstr>
      <vt:lpstr>Data Integration</vt:lpstr>
      <vt:lpstr>Data Integration</vt:lpstr>
      <vt:lpstr>1. Data Warehousing</vt:lpstr>
      <vt:lpstr>2. In-place integration</vt:lpstr>
      <vt:lpstr>Data Integration</vt:lpstr>
      <vt:lpstr>Data Integration: Key Challenges</vt:lpstr>
      <vt:lpstr>Schema Matching or Alignment</vt:lpstr>
      <vt:lpstr>Schema Matching or Alignment</vt:lpstr>
      <vt:lpstr>summary</vt:lpstr>
      <vt:lpstr>Outline</vt:lpstr>
      <vt:lpstr>Data quality Problems</vt:lpstr>
      <vt:lpstr>Single-source problems</vt:lpstr>
      <vt:lpstr>Data quality Problems</vt:lpstr>
      <vt:lpstr>Multi-source problems</vt:lpstr>
      <vt:lpstr>Outline</vt:lpstr>
      <vt:lpstr>Univariate outliers</vt:lpstr>
      <vt:lpstr>Univariate outliers</vt:lpstr>
      <vt:lpstr>Multivariate outliers</vt:lpstr>
      <vt:lpstr>outliers</vt:lpstr>
      <vt:lpstr>outliers</vt:lpstr>
      <vt:lpstr>Other outliers</vt:lpstr>
      <vt:lpstr>Wrap-up</vt:lpstr>
      <vt:lpstr>Data Cleaning: Outlier Resolution</vt:lpstr>
      <vt:lpstr>Data Cleaning: Outlier Resolution</vt:lpstr>
      <vt:lpstr>Entity Resolution: Three Slightly Different Problems</vt:lpstr>
      <vt:lpstr>Entity Resolution: Three Slightly Different Problems</vt:lpstr>
      <vt:lpstr>Entity Resolution: Three Slightly Different Problems</vt:lpstr>
      <vt:lpstr>Entity Resolution: Data Matching</vt:lpstr>
      <vt:lpstr>Entity Resolution: Data Matching</vt:lpstr>
      <vt:lpstr>Entity Resolution: Algorithms</vt:lpstr>
      <vt:lpstr>Entity Resolution: Algorithms</vt:lpstr>
      <vt:lpstr>Entity Resolution: Algorithms</vt:lpstr>
      <vt:lpstr>Entity Resolution: Algorithms</vt:lpstr>
      <vt:lpstr>Entity Resolution: Scaling to Big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2006</cp:revision>
  <cp:lastPrinted>2019-09-11T18:15:05Z</cp:lastPrinted>
  <dcterms:created xsi:type="dcterms:W3CDTF">2013-03-05T15:39:19Z</dcterms:created>
  <dcterms:modified xsi:type="dcterms:W3CDTF">2020-10-13T22:27:09Z</dcterms:modified>
</cp:coreProperties>
</file>