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9"/>
  </p:notesMasterIdLst>
  <p:handoutMasterIdLst>
    <p:handoutMasterId r:id="rId60"/>
  </p:handoutMasterIdLst>
  <p:sldIdLst>
    <p:sldId id="256" r:id="rId2"/>
    <p:sldId id="502" r:id="rId3"/>
    <p:sldId id="561" r:id="rId4"/>
    <p:sldId id="562" r:id="rId5"/>
    <p:sldId id="512" r:id="rId6"/>
    <p:sldId id="525" r:id="rId7"/>
    <p:sldId id="527" r:id="rId8"/>
    <p:sldId id="528" r:id="rId9"/>
    <p:sldId id="529" r:id="rId10"/>
    <p:sldId id="530" r:id="rId11"/>
    <p:sldId id="531" r:id="rId12"/>
    <p:sldId id="563" r:id="rId13"/>
    <p:sldId id="567" r:id="rId14"/>
    <p:sldId id="564" r:id="rId15"/>
    <p:sldId id="568" r:id="rId16"/>
    <p:sldId id="569" r:id="rId17"/>
    <p:sldId id="570" r:id="rId18"/>
    <p:sldId id="571" r:id="rId19"/>
    <p:sldId id="565" r:id="rId20"/>
    <p:sldId id="566" r:id="rId21"/>
    <p:sldId id="534" r:id="rId22"/>
    <p:sldId id="535" r:id="rId23"/>
    <p:sldId id="536" r:id="rId24"/>
    <p:sldId id="538" r:id="rId25"/>
    <p:sldId id="539" r:id="rId26"/>
    <p:sldId id="540" r:id="rId27"/>
    <p:sldId id="581" r:id="rId28"/>
    <p:sldId id="647" r:id="rId29"/>
    <p:sldId id="648" r:id="rId30"/>
    <p:sldId id="573" r:id="rId31"/>
    <p:sldId id="572" r:id="rId32"/>
    <p:sldId id="574" r:id="rId33"/>
    <p:sldId id="551" r:id="rId34"/>
    <p:sldId id="552" r:id="rId35"/>
    <p:sldId id="553" r:id="rId36"/>
    <p:sldId id="554" r:id="rId37"/>
    <p:sldId id="555" r:id="rId38"/>
    <p:sldId id="556" r:id="rId39"/>
    <p:sldId id="557" r:id="rId40"/>
    <p:sldId id="558" r:id="rId41"/>
    <p:sldId id="559" r:id="rId42"/>
    <p:sldId id="575" r:id="rId43"/>
    <p:sldId id="576" r:id="rId44"/>
    <p:sldId id="504" r:id="rId45"/>
    <p:sldId id="510" r:id="rId46"/>
    <p:sldId id="258" r:id="rId47"/>
    <p:sldId id="259" r:id="rId48"/>
    <p:sldId id="260" r:id="rId49"/>
    <p:sldId id="261" r:id="rId50"/>
    <p:sldId id="262" r:id="rId51"/>
    <p:sldId id="505" r:id="rId52"/>
    <p:sldId id="577" r:id="rId53"/>
    <p:sldId id="507" r:id="rId54"/>
    <p:sldId id="578" r:id="rId55"/>
    <p:sldId id="508" r:id="rId56"/>
    <p:sldId id="509" r:id="rId57"/>
    <p:sldId id="57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45" autoAdjust="0"/>
    <p:restoredTop sz="81291" autoAdjust="0"/>
  </p:normalViewPr>
  <p:slideViewPr>
    <p:cSldViewPr snapToGrid="0" snapToObjects="1">
      <p:cViewPr varScale="1">
        <p:scale>
          <a:sx n="84" d="100"/>
          <a:sy n="84" d="100"/>
        </p:scale>
        <p:origin x="7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558C5-EBC1-4DE7-A0C7-4DFAA16992AD}" type="slidenum">
              <a:rPr lang="en-US"/>
              <a:pPr/>
              <a:t>11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33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45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44E1B-A8B2-4004-B356-CA9BFDC000F1}" type="slidenum">
              <a:rPr lang="en-US"/>
              <a:pPr/>
              <a:t>20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58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276DC-D5F0-483A-A828-388A800F5AA8}" type="slidenum">
              <a:rPr lang="en-US"/>
              <a:pPr/>
              <a:t>21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39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DE73BD-423D-4BF8-87BB-B002151D4933}" type="slidenum">
              <a:rPr lang="en-US"/>
              <a:pPr/>
              <a:t>22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39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C4B0D-638D-48F4-ADE0-BFBBF39EFE22}" type="slidenum">
              <a:rPr lang="en-US"/>
              <a:pPr/>
              <a:t>25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09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8279E-F6BC-4545-8554-F67BFA8B1B5E}" type="slidenum">
              <a:rPr lang="en-US"/>
              <a:pPr/>
              <a:t>27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2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555D8-5637-41CA-9230-A15C8A1298AC}" type="slidenum">
              <a:rPr lang="en-US"/>
              <a:pPr/>
              <a:t>33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11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DCB75-36C0-453B-BA9B-978D7808816B}" type="slidenum">
              <a:rPr lang="en-US"/>
              <a:pPr/>
              <a:t>34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49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DDEE5-2D27-4946-8670-C97F1F1AD5D7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00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01347-F253-438C-B32E-8AFB1420F719}" type="slidenum">
              <a:rPr lang="en-US"/>
              <a:pPr/>
              <a:t>36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34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5C2D8-3B93-4AED-B721-3F96F98CADFE}" type="slidenum">
              <a:rPr lang="en-US"/>
              <a:pPr/>
              <a:t>37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4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1A165-E512-4574-AC6B-821F8FC1E5AF}" type="slidenum">
              <a:rPr lang="en-US"/>
              <a:pPr/>
              <a:t>38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85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2C225-E5B3-4D9F-9B2E-0D0D4E88F30A}" type="slidenum">
              <a:rPr lang="en-US"/>
              <a:pPr/>
              <a:t>39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05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DD741-1B79-4318-BB07-36E29E903EEE}" type="slidenum">
              <a:rPr lang="en-US"/>
              <a:pPr/>
              <a:t>40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08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2632A-9D0B-4538-B856-1D2BC00D1611}" type="slidenum">
              <a:rPr lang="en-US"/>
              <a:pPr/>
              <a:t>41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9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of z = 0</a:t>
            </a:r>
          </a:p>
          <a:p>
            <a:r>
              <a:rPr lang="en-US" dirty="0" err="1"/>
              <a:t>Stdev</a:t>
            </a:r>
            <a:r>
              <a:rPr lang="en-US" dirty="0"/>
              <a:t> of z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5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BA647-B3E9-4561-BFF7-22EA6EC82D17}" type="slidenum">
              <a:rPr lang="en-US"/>
              <a:pPr/>
              <a:t>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01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70F0C-AF6A-4857-818C-2A30D8D7651C}" type="slidenum">
              <a:rPr lang="en-US"/>
              <a:pPr/>
              <a:t>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36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116BF-72A6-48B5-AAC6-C52230143D39}" type="slidenum">
              <a:rPr lang="en-US"/>
              <a:pPr/>
              <a:t>6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62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353CC-A55A-4E81-B031-3570C6918467}" type="slidenum">
              <a:rPr lang="en-US"/>
              <a:pPr/>
              <a:t>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B54E2-B67F-40F9-BFAC-019D1D46F7EF}" type="slidenum">
              <a:rPr lang="en-US"/>
              <a:pPr/>
              <a:t>8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0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4AF2B-9D26-442F-9F6B-FB8D2DD69456}" type="slidenum">
              <a:rPr lang="en-US"/>
              <a:pPr/>
              <a:t>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85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DF90A6-3FD3-4B77-99A2-925135A68DDD}" type="slidenum">
              <a:rPr lang="en-US"/>
              <a:pPr/>
              <a:t>10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iamond_(gemstone)#Gemological_characteristics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5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6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9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#10 – 10/01/2020</a:t>
            </a:r>
          </a:p>
          <a:p>
            <a:r>
              <a:rPr lang="en-US" sz="1600" b="1" dirty="0"/>
              <a:t>Lecture #11 – 10/06/2020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217764" cy="1371600"/>
          </a:xfrm>
        </p:spPr>
        <p:txBody>
          <a:bodyPr>
            <a:normAutofit/>
          </a:bodyPr>
          <a:lstStyle/>
          <a:p>
            <a:r>
              <a:rPr lang="en-US" dirty="0"/>
              <a:t>Averages </a:t>
            </a:r>
            <a:r>
              <a:rPr lang="en-US"/>
              <a:t>&amp; Time Series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Averaging </a:t>
            </a:r>
            <a:r>
              <a:rPr lang="en-US" dirty="0">
                <a:solidFill>
                  <a:schemeClr val="tx2"/>
                </a:solidFill>
              </a:rPr>
              <a:t>trending</a:t>
            </a:r>
            <a:r>
              <a:rPr lang="en-US" dirty="0"/>
              <a:t> time series is usually not helpful</a:t>
            </a:r>
          </a:p>
          <a:p>
            <a:r>
              <a:rPr lang="en-US" dirty="0"/>
              <a:t>Mean changes completely depending on time interval</a:t>
            </a:r>
          </a:p>
          <a:p>
            <a:r>
              <a:rPr lang="en-US" dirty="0"/>
              <a:t>What about </a:t>
            </a:r>
            <a:r>
              <a:rPr lang="en-US" dirty="0">
                <a:solidFill>
                  <a:schemeClr val="tx2"/>
                </a:solidFill>
              </a:rPr>
              <a:t>periodic</a:t>
            </a:r>
            <a:r>
              <a:rPr lang="en-US" dirty="0"/>
              <a:t> time series data ??????????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7" y="3429000"/>
            <a:ext cx="4776788" cy="32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57200" y="3429000"/>
            <a:ext cx="3260361" cy="322121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Ask yourself: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the mean over the entire observation period mean anything?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Does it estimate anything meaningful?</a:t>
            </a:r>
          </a:p>
        </p:txBody>
      </p:sp>
    </p:spTree>
    <p:extLst>
      <p:ext uri="{BB962C8B-B14F-4D97-AF65-F5344CB8AC3E}">
        <p14:creationId xmlns:p14="http://schemas.microsoft.com/office/powerpoint/2010/main" val="425833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Sample Median</a:t>
            </a:r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Median: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Sort the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Take the middle point*</a:t>
            </a:r>
          </a:p>
          <a:p>
            <a:r>
              <a:rPr lang="en-US" dirty="0"/>
              <a:t>Odd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Central observation: Med[1,2,4,</a:t>
            </a:r>
            <a:r>
              <a:rPr lang="en-US" b="0" dirty="0">
                <a:solidFill>
                  <a:schemeClr val="tx2"/>
                </a:solidFill>
              </a:rPr>
              <a:t>6</a:t>
            </a:r>
            <a:r>
              <a:rPr lang="en-US" b="0" dirty="0"/>
              <a:t>,8,9,17]</a:t>
            </a:r>
          </a:p>
          <a:p>
            <a:r>
              <a:rPr lang="en-US" dirty="0"/>
              <a:t>Even number: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Midpoint between the two central observations Med[1,2,4,6,8,9,14,17] = (6+8)/2=7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2261018" y="5044189"/>
            <a:ext cx="0" cy="3810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CMSC351 will show you how to find the median in linear time!</a:t>
            </a:r>
          </a:p>
        </p:txBody>
      </p:sp>
    </p:spTree>
    <p:extLst>
      <p:ext uri="{BB962C8B-B14F-4D97-AF65-F5344CB8AC3E}">
        <p14:creationId xmlns:p14="http://schemas.microsoft.com/office/powerpoint/2010/main" val="24605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uiExpand="1" build="p"/>
      <p:bldP spid="43012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806" y="4969590"/>
            <a:ext cx="3372787" cy="1888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932951" cy="1371600"/>
          </a:xfrm>
        </p:spPr>
        <p:txBody>
          <a:bodyPr/>
          <a:lstStyle/>
          <a:p>
            <a:r>
              <a:rPr lang="en-US" dirty="0"/>
              <a:t>What is the center?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mean and median measure the </a:t>
            </a:r>
            <a:r>
              <a:rPr lang="en-US" dirty="0">
                <a:solidFill>
                  <a:schemeClr val="tx2"/>
                </a:solidFill>
              </a:rPr>
              <a:t>central tendency</a:t>
            </a:r>
            <a:r>
              <a:rPr lang="en-US" dirty="0"/>
              <a:t> of data</a:t>
            </a:r>
          </a:p>
          <a:p>
            <a:r>
              <a:rPr lang="en-US" dirty="0"/>
              <a:t>Generally, the </a:t>
            </a:r>
            <a:r>
              <a:rPr lang="en-US" dirty="0">
                <a:solidFill>
                  <a:schemeClr val="tx2"/>
                </a:solidFill>
              </a:rPr>
              <a:t>center</a:t>
            </a:r>
            <a:r>
              <a:rPr lang="en-US" dirty="0"/>
              <a:t> of of a dataset is a point in its range that is close to the data.</a:t>
            </a:r>
          </a:p>
          <a:p>
            <a:r>
              <a:rPr lang="en-US" dirty="0"/>
              <a:t>Close?  Need a </a:t>
            </a:r>
            <a:r>
              <a:rPr lang="en-US" dirty="0">
                <a:solidFill>
                  <a:schemeClr val="tx2"/>
                </a:solidFill>
              </a:rPr>
              <a:t>distance metric </a:t>
            </a:r>
            <a:r>
              <a:rPr lang="en-US" dirty="0"/>
              <a:t>between two points x and x</a:t>
            </a:r>
            <a:r>
              <a:rPr lang="en-US" baseline="-25000" dirty="0"/>
              <a:t>2</a:t>
            </a:r>
          </a:p>
          <a:p>
            <a:r>
              <a:rPr lang="en-US" dirty="0"/>
              <a:t>We’ve talked about some already!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Absolute deviation: | 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 |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Squared deviation: (x</a:t>
            </a:r>
            <a:r>
              <a:rPr lang="en-US" b="0" baseline="-25000" dirty="0"/>
              <a:t>1</a:t>
            </a:r>
            <a:r>
              <a:rPr lang="en-US" b="0" dirty="0"/>
              <a:t> </a:t>
            </a:r>
            <a:r>
              <a:rPr lang="mr-IN" b="0" dirty="0"/>
              <a:t>–</a:t>
            </a:r>
            <a:r>
              <a:rPr lang="en-US" b="0" dirty="0"/>
              <a:t> x</a:t>
            </a:r>
            <a:r>
              <a:rPr lang="en-US" b="0" baseline="-25000" dirty="0"/>
              <a:t>2</a:t>
            </a:r>
            <a:r>
              <a:rPr lang="en-US" b="0" dirty="0"/>
              <a:t>)</a:t>
            </a:r>
            <a:r>
              <a:rPr lang="en-US" b="0" baseline="30000" dirty="0"/>
              <a:t>2</a:t>
            </a:r>
          </a:p>
          <a:p>
            <a:r>
              <a:rPr lang="en-US" dirty="0"/>
              <a:t>We’ll define the center based on these metrics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453266" cy="1371600"/>
          </a:xfrm>
        </p:spPr>
        <p:txBody>
          <a:bodyPr/>
          <a:lstStyle/>
          <a:p>
            <a:r>
              <a:rPr lang="en-US"/>
              <a:t>Dataset for this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1770089"/>
          </a:xfrm>
        </p:spPr>
        <p:txBody>
          <a:bodyPr/>
          <a:lstStyle/>
          <a:p>
            <a:r>
              <a:rPr lang="en-US" dirty="0"/>
              <a:t>53,940 measurements of diamonds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384" y="2111432"/>
            <a:ext cx="5893632" cy="4209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813" y="6475751"/>
            <a:ext cx="8394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More info:  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https://en.wikipedia.org/wiki/Diamond_(gemstone)#Gemological_characteristics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9962" y="2184202"/>
            <a:ext cx="2539343" cy="182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068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009931"/>
          </a:xfrm>
        </p:spPr>
        <p:txBody>
          <a:bodyPr/>
          <a:lstStyle/>
          <a:p>
            <a:r>
              <a:rPr lang="en-US" dirty="0"/>
              <a:t>Define a center point </a:t>
            </a:r>
            <a:r>
              <a:rPr lang="el-GR" dirty="0"/>
              <a:t>μ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Residual sum of squares (RSS) for a point </a:t>
            </a:r>
            <a:r>
              <a:rPr lang="el-GR" b="0" dirty="0"/>
              <a:t>μ</a:t>
            </a:r>
            <a:r>
              <a:rPr lang="en-US" b="0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0" y="2863331"/>
            <a:ext cx="3466163" cy="1145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92" y="4009010"/>
            <a:ext cx="3785461" cy="2703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1685" y="4760795"/>
            <a:ext cx="3372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 what should our estimate of the “center” of this dataset be, based on the RSS metric?</a:t>
            </a:r>
          </a:p>
          <a:p>
            <a:r>
              <a:rPr lang="en-US" dirty="0"/>
              <a:t>?????????????</a:t>
            </a:r>
          </a:p>
        </p:txBody>
      </p:sp>
    </p:spTree>
    <p:extLst>
      <p:ext uri="{BB962C8B-B14F-4D97-AF65-F5344CB8AC3E}">
        <p14:creationId xmlns:p14="http://schemas.microsoft.com/office/powerpoint/2010/main" val="258508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the point </a:t>
            </a:r>
            <a:r>
              <a:rPr lang="el-GR" dirty="0"/>
              <a:t>μ</a:t>
            </a:r>
            <a:r>
              <a:rPr lang="en-US" b="0" dirty="0"/>
              <a:t> </a:t>
            </a:r>
            <a:r>
              <a:rPr lang="en-US" dirty="0"/>
              <a:t>that minimizes the RSS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Find the derivative of RSS and set it to zero, solve for </a:t>
            </a:r>
            <a:r>
              <a:rPr lang="el-GR" b="0" dirty="0"/>
              <a:t>μ</a:t>
            </a:r>
            <a:r>
              <a:rPr lang="en-US" b="0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3981"/>
            <a:ext cx="32639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2643981"/>
            <a:ext cx="383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80" y="4183062"/>
            <a:ext cx="4445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19" y="1524318"/>
            <a:ext cx="44450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9" y="2934018"/>
            <a:ext cx="30861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89" y="4128446"/>
            <a:ext cx="2933700" cy="139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99" y="5525446"/>
            <a:ext cx="24638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594" y="2540653"/>
            <a:ext cx="4984481" cy="35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the derivative to zero and solve for </a:t>
            </a:r>
            <a:r>
              <a:rPr lang="el-GR" dirty="0"/>
              <a:t>μ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190750"/>
            <a:ext cx="28829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638" y="2070100"/>
            <a:ext cx="2108200" cy="135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989" y="3321773"/>
            <a:ext cx="2349500" cy="1435100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flipV="1">
            <a:off x="3352800" y="2749550"/>
            <a:ext cx="1743856" cy="118983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10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revisited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08" y="2142663"/>
            <a:ext cx="356638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793" y="2187633"/>
            <a:ext cx="3576393" cy="2286000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4062334" y="2908093"/>
            <a:ext cx="914400" cy="42254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84420" y="4976734"/>
            <a:ext cx="7060367" cy="16039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The mean is the point</a:t>
            </a:r>
            <a:r>
              <a:rPr lang="el-GR" sz="3200" dirty="0"/>
              <a:t> μ</a:t>
            </a:r>
            <a:r>
              <a:rPr lang="en-US" sz="3200" dirty="0"/>
              <a:t> that minimizes the RSS for a dataset.</a:t>
            </a:r>
            <a:r>
              <a:rPr lang="en-US" dirty="0"/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6052097" y="289505"/>
            <a:ext cx="2837070" cy="151400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What about a weighted average ???????</a:t>
            </a:r>
          </a:p>
        </p:txBody>
      </p:sp>
    </p:spTree>
    <p:extLst>
      <p:ext uri="{BB962C8B-B14F-4D97-AF65-F5344CB8AC3E}">
        <p14:creationId xmlns:p14="http://schemas.microsoft.com/office/powerpoint/2010/main" val="22294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258393" cy="1371600"/>
          </a:xfrm>
        </p:spPr>
        <p:txBody>
          <a:bodyPr/>
          <a:lstStyle/>
          <a:p>
            <a:r>
              <a:rPr lang="en-US" dirty="0"/>
              <a:t>The median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center point </a:t>
            </a:r>
            <a:r>
              <a:rPr lang="en-US" i="1" dirty="0"/>
              <a:t>m</a:t>
            </a:r>
            <a:r>
              <a:rPr lang="el-GR" b="0" dirty="0"/>
              <a:t> </a:t>
            </a:r>
            <a:r>
              <a:rPr lang="en-US" dirty="0"/>
              <a:t>based on some function of the distance from each data point to that center point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median </a:t>
            </a:r>
            <a:r>
              <a:rPr lang="en-US" i="1" dirty="0"/>
              <a:t>m</a:t>
            </a:r>
            <a:r>
              <a:rPr lang="en-US" dirty="0"/>
              <a:t> minimizes the sum of absolute differences: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2836981"/>
            <a:ext cx="34925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014" y="3952880"/>
            <a:ext cx="4362139" cy="2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19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85801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/>
              <a:t>Mean != Median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58" y="1600201"/>
            <a:ext cx="7250555" cy="50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8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6165791" y="2063471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Monthly Earnings</a:t>
            </a:r>
            <a:br>
              <a:rPr lang="en-US" dirty="0"/>
            </a:br>
            <a:r>
              <a:rPr lang="en-US" dirty="0"/>
              <a:t>N = 595, </a:t>
            </a:r>
            <a:br>
              <a:rPr lang="en-US" dirty="0"/>
            </a:br>
            <a:r>
              <a:rPr lang="en-US" dirty="0"/>
              <a:t>Median = 800</a:t>
            </a:r>
            <a:br>
              <a:rPr lang="en-US" dirty="0"/>
            </a:br>
            <a:r>
              <a:rPr lang="en-US" dirty="0"/>
              <a:t>Mean    = 883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5268516" cy="270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3048000"/>
            <a:ext cx="32004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These data are skewed to the </a:t>
            </a:r>
            <a:r>
              <a:rPr lang="en-US" sz="1400" b="1" dirty="0">
                <a:solidFill>
                  <a:schemeClr val="tx2"/>
                </a:solidFill>
              </a:rPr>
              <a:t>right</a:t>
            </a:r>
            <a:r>
              <a:rPr lang="en-US" sz="1400" b="1" dirty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07067" y="4419600"/>
            <a:ext cx="1094282" cy="944051"/>
            <a:chOff x="907067" y="4419600"/>
            <a:chExt cx="1094282" cy="944051"/>
          </a:xfrm>
        </p:grpSpPr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854437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7067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Median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39440" y="4419600"/>
            <a:ext cx="1094282" cy="944051"/>
            <a:chOff x="1939440" y="4419600"/>
            <a:chExt cx="1094282" cy="944051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2063809" y="4419600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39440" y="4994319"/>
              <a:ext cx="1094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Mean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801808" y="4886793"/>
            <a:ext cx="5742585" cy="18391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The mean will exceed the median when the distribution is skewed to the right.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Skewness is in the direction of the </a:t>
            </a:r>
            <a:r>
              <a:rPr lang="en-US" sz="2000" b="1" dirty="0">
                <a:solidFill>
                  <a:schemeClr val="tx2"/>
                </a:solidFill>
              </a:rPr>
              <a:t>long tail</a:t>
            </a:r>
          </a:p>
        </p:txBody>
      </p:sp>
    </p:spTree>
    <p:extLst>
      <p:ext uri="{BB962C8B-B14F-4D97-AF65-F5344CB8AC3E}">
        <p14:creationId xmlns:p14="http://schemas.microsoft.com/office/powerpoint/2010/main" val="3903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SKewness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93493" y="4482059"/>
            <a:ext cx="6697571" cy="2390931"/>
            <a:chOff x="2293493" y="4482059"/>
            <a:chExt cx="6697571" cy="23909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493" y="5540115"/>
              <a:ext cx="2308484" cy="13328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3256" y="4482059"/>
              <a:ext cx="1707808" cy="23909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9406" y="5207958"/>
              <a:ext cx="1593850" cy="16650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127" y="4935230"/>
              <a:ext cx="1291839" cy="1937759"/>
            </a:xfrm>
            <a:prstGeom prst="rect">
              <a:avLst/>
            </a:prstGeom>
          </p:spPr>
        </p:pic>
      </p:grp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 observations distort means but not medians.</a:t>
            </a:r>
          </a:p>
          <a:p>
            <a:r>
              <a:rPr lang="en-US" dirty="0"/>
              <a:t>Outlying observations distort the mean: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[1,2,4,6,8,9,17] = 6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Mean[1,2,4,6,8,9,17] = 6.714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Med  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6 (still)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Mean[1,2,4,6,8,9,</a:t>
            </a:r>
            <a:r>
              <a:rPr lang="en-US" b="0" dirty="0">
                <a:solidFill>
                  <a:schemeClr val="tx2"/>
                </a:solidFill>
              </a:rPr>
              <a:t>17000</a:t>
            </a:r>
            <a:r>
              <a:rPr lang="en-US" b="0" dirty="0"/>
              <a:t>] = 2432.8 (!)</a:t>
            </a:r>
          </a:p>
          <a:p>
            <a:r>
              <a:rPr lang="en-US" dirty="0"/>
              <a:t>Typically occurs when there are some outlying observations, such as in cross sections of income or wealth and/or when the sample is not very large.</a:t>
            </a:r>
          </a:p>
        </p:txBody>
      </p:sp>
    </p:spTree>
    <p:extLst>
      <p:ext uri="{BB962C8B-B14F-4D97-AF65-F5344CB8AC3E}">
        <p14:creationId xmlns:p14="http://schemas.microsoft.com/office/powerpoint/2010/main" val="29437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762000"/>
            <a:ext cx="57435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3080" y="1478280"/>
            <a:ext cx="52578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8607" y="5382768"/>
            <a:ext cx="56864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 bwMode="auto">
          <a:xfrm>
            <a:off x="1905000" y="3429000"/>
            <a:ext cx="1752600" cy="1371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28800" y="5410200"/>
            <a:ext cx="5562600" cy="990600"/>
          </a:xfrm>
          <a:prstGeom prst="rect">
            <a:avLst/>
          </a:prstGeom>
          <a:solidFill>
            <a:srgbClr val="99CC00">
              <a:alpha val="16078"/>
            </a:srgb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2459" cy="1371600"/>
          </a:xfrm>
        </p:spPr>
        <p:txBody>
          <a:bodyPr/>
          <a:lstStyle/>
          <a:p>
            <a:r>
              <a:rPr lang="en-US"/>
              <a:t>More Information Needed!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969812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60314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data sets have a mean of about 100.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209800" y="3581400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81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8012243" cy="1371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Dispersion</a:t>
            </a:r>
            <a:r>
              <a:rPr lang="en-US" dirty="0"/>
              <a:t> of the Observations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37279" y="3068321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0242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279" y="3068321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6077263" y="3068320"/>
            <a:ext cx="2781924" cy="3416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We quantify the variation of the values around the mean.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Note the </a:t>
            </a:r>
            <a:r>
              <a:rPr lang="en-US" b="1" dirty="0">
                <a:solidFill>
                  <a:schemeClr val="tx2"/>
                </a:solidFill>
              </a:rPr>
              <a:t>range</a:t>
            </a:r>
            <a:r>
              <a:rPr lang="en-US" b="1" dirty="0"/>
              <a:t> is from 1.05 to 2.70.  This gives an idea where the data lie.</a:t>
            </a:r>
          </a:p>
          <a:p>
            <a:pPr>
              <a:spcBef>
                <a:spcPct val="50000"/>
              </a:spcBef>
            </a:pPr>
            <a:r>
              <a:rPr lang="en-US" b="1" dirty="0"/>
              <a:t>The mean plus a measure of the variation do the same job.</a:t>
            </a:r>
          </a:p>
        </p:txBody>
      </p:sp>
      <p:sp>
        <p:nvSpPr>
          <p:cNvPr id="10246" name="Line 9"/>
          <p:cNvSpPr>
            <a:spLocks noChangeShapeType="1"/>
          </p:cNvSpPr>
          <p:nvPr/>
        </p:nvSpPr>
        <p:spPr bwMode="auto">
          <a:xfrm>
            <a:off x="3396521" y="5856001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37280" y="1676400"/>
            <a:ext cx="8534400" cy="13388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30 hours of average defect data on sets of circuit boards.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</p:spTree>
    <p:extLst>
      <p:ext uri="{BB962C8B-B14F-4D97-AF65-F5344CB8AC3E}">
        <p14:creationId xmlns:p14="http://schemas.microsoft.com/office/powerpoint/2010/main" val="6774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build="p"/>
      <p:bldP spid="102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Range as a Measure of Dispersion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</a:t>
            </a:r>
            <a:br>
              <a:rPr lang="en-US" dirty="0"/>
            </a:br>
            <a:r>
              <a:rPr lang="en-US" dirty="0"/>
              <a:t>????????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5853112" cy="39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0182" y="570844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two data sets both have 1,000 observations </a:t>
            </a:r>
            <a:br>
              <a:rPr lang="en-US" dirty="0"/>
            </a:br>
            <a:r>
              <a:rPr lang="en-US" dirty="0"/>
              <a:t>that range from about 10 to about 180.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0017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4975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802380" y="3357641"/>
            <a:ext cx="304800" cy="228600"/>
          </a:xfrm>
          <a:prstGeom prst="ellipse">
            <a:avLst/>
          </a:prstGeom>
          <a:solidFill>
            <a:srgbClr val="99CC00">
              <a:alpha val="18824"/>
            </a:srgb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803365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Variance &amp; STDEV:  Univariate Measures of dispersion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Variance = s</a:t>
            </a:r>
            <a:r>
              <a:rPr lang="en-US" baseline="-25000" dirty="0"/>
              <a:t>X</a:t>
            </a:r>
            <a:r>
              <a:rPr lang="en-US" baseline="30000" dirty="0"/>
              <a:t>2</a:t>
            </a:r>
            <a:r>
              <a:rPr lang="en-US" dirty="0"/>
              <a:t> =  </a:t>
            </a:r>
          </a:p>
          <a:p>
            <a:endParaRPr lang="en-US" dirty="0"/>
          </a:p>
          <a:p>
            <a:r>
              <a:rPr lang="en-US" dirty="0"/>
              <a:t>Standard deviation =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 = </a:t>
            </a:r>
          </a:p>
          <a:p>
            <a:endParaRPr lang="en-US" dirty="0"/>
          </a:p>
          <a:p>
            <a:r>
              <a:rPr lang="en-US" dirty="0"/>
              <a:t>The variance is commonly used statistic for spread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are the units of the variance ??????????</a:t>
            </a:r>
          </a:p>
          <a:p>
            <a:r>
              <a:rPr lang="en-US" dirty="0"/>
              <a:t>Standard deviation “fixes this,” can be used as an </a:t>
            </a:r>
            <a:r>
              <a:rPr lang="en-US" dirty="0">
                <a:solidFill>
                  <a:schemeClr val="tx2"/>
                </a:solidFill>
              </a:rPr>
              <a:t>interpretable unit of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604" y="1524318"/>
            <a:ext cx="2057400" cy="914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04143" y="6475751"/>
            <a:ext cx="737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Why n-1?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nebula.deanza.edu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/~bloom/math10/m10divideby_nminus1.pdf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06" y="1543368"/>
            <a:ext cx="1676400" cy="876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564" y="2279968"/>
            <a:ext cx="1955800" cy="12319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5845" y="1752600"/>
            <a:ext cx="655818" cy="376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74296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uiExpand="1" build="p"/>
      <p:bldP spid="24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0968-DDD2-D740-9CB2-37507A92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Variance, aside: </a:t>
            </a:r>
            <a:br>
              <a:rPr lang="en-US" dirty="0"/>
            </a:br>
            <a:r>
              <a:rPr lang="en-US" dirty="0"/>
              <a:t>Why divide by n-1?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A13A5-9B37-3841-AD71-0D9404EAF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Remember: we are typically calculating the mean / median / variance / </a:t>
            </a:r>
            <a:r>
              <a:rPr lang="en-US" dirty="0" err="1"/>
              <a:t>etc</a:t>
            </a:r>
            <a:r>
              <a:rPr lang="en-US" dirty="0"/>
              <a:t> of a </a:t>
            </a:r>
            <a:r>
              <a:rPr lang="en-US" dirty="0">
                <a:solidFill>
                  <a:schemeClr val="tx2"/>
                </a:solidFill>
              </a:rPr>
              <a:t>sample</a:t>
            </a:r>
            <a:r>
              <a:rPr lang="en-US" dirty="0"/>
              <a:t> of a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Want that {mean, median, variance, …} to be an “unbiased” estimate of the true population’s {mean, median, variance, …}</a:t>
            </a:r>
          </a:p>
          <a:p>
            <a:r>
              <a:rPr lang="en-US" dirty="0">
                <a:solidFill>
                  <a:schemeClr val="tx2"/>
                </a:solidFill>
              </a:rPr>
              <a:t>Unbiased?  Consider variance …</a:t>
            </a:r>
            <a:endParaRPr lang="en-US" b="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Look at every possible sample of the population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Compute sample variance of each population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/>
              <a:t>Is the average of those variances equal to the population variance?  If so, then this is an “unbiased” estimator.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E353F-0C74-9749-ACB6-C3C44433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3AEE-B648-724A-9886-E571F082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Variance, aside: </a:t>
            </a:r>
            <a:br>
              <a:rPr lang="en-US" dirty="0"/>
            </a:br>
            <a:r>
              <a:rPr lang="en-US" dirty="0"/>
              <a:t>Why divide by n-1?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B3639-5183-CD4F-B9AD-270CF5C24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76216"/>
          </a:xfrm>
        </p:spPr>
        <p:txBody>
          <a:bodyPr/>
          <a:lstStyle/>
          <a:p>
            <a:r>
              <a:rPr lang="en-US" dirty="0"/>
              <a:t>Dividing by n-1 in the sample variance computation leads to an unbiased estimate of the population variance</a:t>
            </a:r>
          </a:p>
          <a:p>
            <a:r>
              <a:rPr lang="en-US" dirty="0"/>
              <a:t>Intuition.  Fix a sample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Variance measures distribution around a mean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Sampled values are, on average, closer to sample mean than to true population mean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So, we will underestimate the true variance slightly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Using n-1 instead of n makes our variance calculation bigger</a:t>
            </a:r>
          </a:p>
          <a:p>
            <a:r>
              <a:rPr lang="en-US" dirty="0"/>
              <a:t>This “embiggening” impacts smaller </a:t>
            </a:r>
            <a:r>
              <a:rPr lang="en-US" i="1" dirty="0"/>
              <a:t>n</a:t>
            </a:r>
            <a:r>
              <a:rPr lang="en-US" dirty="0"/>
              <a:t> more than larger </a:t>
            </a:r>
            <a:r>
              <a:rPr lang="en-US" i="1" dirty="0"/>
              <a:t>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Larger samples are better estimates of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If sample </a:t>
            </a:r>
            <a:r>
              <a:rPr lang="en-US" b="0" dirty="0">
                <a:solidFill>
                  <a:schemeClr val="tx2"/>
                </a:solidFill>
              </a:rPr>
              <a:t>is</a:t>
            </a:r>
            <a:r>
              <a:rPr lang="en-US" b="0" dirty="0"/>
              <a:t> the population, just divide by </a:t>
            </a:r>
            <a:r>
              <a:rPr lang="en-US" b="0" i="1" dirty="0"/>
              <a:t>n</a:t>
            </a:r>
            <a:r>
              <a:rPr lang="en-US" b="0" dirty="0"/>
              <a:t>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B0201-290C-3449-AB8D-0B1BE430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4727B-13AD-BA4F-8C85-94BF2C889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749" y="2328990"/>
            <a:ext cx="2057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FC724-EC08-9347-A056-235453916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3556" y="4961509"/>
            <a:ext cx="899119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Exploratory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Seen so far: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Manipulations that prepare datasets into tidy 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Join tables and compute summaries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Form relationships between different entities</a:t>
            </a:r>
          </a:p>
          <a:p>
            <a:r>
              <a:rPr lang="en-US" dirty="0">
                <a:solidFill>
                  <a:schemeClr val="tx2"/>
                </a:solidFill>
              </a:rPr>
              <a:t>EDA</a:t>
            </a:r>
            <a:r>
              <a:rPr lang="en-US" dirty="0"/>
              <a:t> is the last step before Big Time Statistics and ML™: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Want to quickly “get a feel” for the data through summary statistics, visualization, et cetera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Spot nuances like skew, how distributed the data is, trends, how pairs of variables interact, problems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Suggests which Stats/ML assumptions to make and approaches to take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83" y="381648"/>
            <a:ext cx="1287979" cy="248087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578"/>
            <a:ext cx="8904157" cy="61913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50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2230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“standard deviations from the mean” as a unit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2" y="1752600"/>
          <a:ext cx="7922301" cy="461195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41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6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SDs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>
                          <a:effectLst/>
                        </a:rPr>
                        <a:t>Proportion</a:t>
                      </a:r>
                    </a:p>
                  </a:txBody>
                  <a:tcPr marL="27185" marR="27185" marT="27185" marB="27185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>
                          <a:effectLst/>
                        </a:rPr>
                        <a:t>Interpretation</a:t>
                      </a:r>
                    </a:p>
                  </a:txBody>
                  <a:tcPr marL="27185" marR="27185" marT="27185" marB="2718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0.68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68%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1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32">
                <a:tc>
                  <a:txBody>
                    <a:bodyPr/>
                    <a:lstStyle/>
                    <a:p>
                      <a:pPr algn="l" fontAlgn="t"/>
                      <a:r>
                        <a:rPr lang="is-IS" sz="2400">
                          <a:effectLst/>
                        </a:rPr>
                        <a:t>2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 dirty="0">
                          <a:effectLst/>
                        </a:rPr>
                        <a:t>0.95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95%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2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0.9973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99.73%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3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2400">
                          <a:effectLst/>
                        </a:rPr>
                        <a:t>0.999937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99.9937%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4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5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400">
                          <a:effectLst/>
                        </a:rPr>
                        <a:t>0.9999994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99.999943%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5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901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6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27185" marR="27185" marT="27185" marB="2718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99.9999998% of the data is within </a:t>
                      </a:r>
                      <a:r>
                        <a:rPr lang="en-US" sz="2400" u="none" strike="noStrike" dirty="0">
                          <a:effectLst/>
                        </a:rPr>
                        <a:t>±</a:t>
                      </a:r>
                      <a:r>
                        <a:rPr lang="en-US" sz="2400" dirty="0">
                          <a:effectLst/>
                        </a:rPr>
                        <a:t> 6 </a:t>
                      </a:r>
                      <a:r>
                        <a:rPr lang="en-US" sz="2400" dirty="0" err="1">
                          <a:effectLst/>
                        </a:rPr>
                        <a:t>sds</a:t>
                      </a:r>
                      <a:endParaRPr lang="en-US" sz="2400" dirty="0">
                        <a:effectLst/>
                      </a:endParaRPr>
                    </a:p>
                  </a:txBody>
                  <a:tcPr marL="27185" marR="27185" marT="27185" marB="2718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30" y="0"/>
            <a:ext cx="702633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23285" cy="1371600"/>
          </a:xfrm>
        </p:spPr>
        <p:txBody>
          <a:bodyPr/>
          <a:lstStyle/>
          <a:p>
            <a:r>
              <a:rPr lang="en-US"/>
              <a:t>Pairs of data Points?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79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Variables Y and X vary together</a:t>
            </a:r>
          </a:p>
          <a:p>
            <a:r>
              <a:rPr lang="en-US" dirty="0"/>
              <a:t>Causality vs. correlation:  Does movement in X “cause” movement in Y in some metaphysical sense?</a:t>
            </a:r>
          </a:p>
          <a:p>
            <a:r>
              <a:rPr lang="en-US" dirty="0"/>
              <a:t>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movement through a statistical relationship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Simultaneous variation “induced” by the variation of a common third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96200" cy="1371600"/>
          </a:xfrm>
        </p:spPr>
        <p:txBody>
          <a:bodyPr>
            <a:normAutofit/>
          </a:bodyPr>
          <a:lstStyle/>
          <a:p>
            <a:r>
              <a:rPr lang="en-US" dirty="0"/>
              <a:t>House Prices &amp; Per Capita Income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768350" y="1828800"/>
          <a:ext cx="2355850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Bitmap Image" r:id="rId4" imgW="2152951" imgH="3619048" progId="PBrush">
                  <p:embed/>
                </p:oleObj>
              </mc:Choice>
              <mc:Fallback>
                <p:oleObj name="Bitmap Image" r:id="rId4" imgW="2152951" imgH="3619048" progId="PBrush">
                  <p:embed/>
                  <p:pic>
                    <p:nvPicPr>
                      <p:cNvPr id="20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1828800"/>
                        <a:ext cx="2355850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5791200" y="1828800"/>
          <a:ext cx="2366963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Bitmap Image" r:id="rId6" imgW="2161905" imgH="3619048" progId="PBrush">
                  <p:embed/>
                </p:oleObj>
              </mc:Choice>
              <mc:Fallback>
                <p:oleObj name="Bitmap Image" r:id="rId6" imgW="2161905" imgH="3619048" progId="PBrush">
                  <p:embed/>
                  <p:pic>
                    <p:nvPicPr>
                      <p:cNvPr id="205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828800"/>
                        <a:ext cx="2366963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3278188" y="1828800"/>
          <a:ext cx="2360612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Bitmap Image" r:id="rId8" imgW="2161905" imgH="3629532" progId="PBrush">
                  <p:embed/>
                </p:oleObj>
              </mc:Choice>
              <mc:Fallback>
                <p:oleObj name="Bitmap Image" r:id="rId8" imgW="2161905" imgH="3629532" progId="PBrush">
                  <p:embed/>
                  <p:pic>
                    <p:nvPicPr>
                      <p:cNvPr id="205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1828800"/>
                        <a:ext cx="2360612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200400" y="180975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5705475" y="1828800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1534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5638800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133725" y="1828800"/>
            <a:ext cx="0" cy="396240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25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92715" cy="1371600"/>
          </a:xfrm>
        </p:spPr>
        <p:txBody>
          <a:bodyPr>
            <a:normAutofit/>
          </a:bodyPr>
          <a:lstStyle/>
          <a:p>
            <a:r>
              <a:rPr lang="en-US" dirty="0"/>
              <a:t>Scatter Plot Suggests Positive Correlation</a:t>
            </a:r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1752600" y="18288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84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28800"/>
                        <a:ext cx="6324600" cy="42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513226" cy="1371600"/>
          </a:xfrm>
        </p:spPr>
        <p:txBody>
          <a:bodyPr>
            <a:normAutofit fontScale="90000"/>
          </a:bodyPr>
          <a:lstStyle/>
          <a:p>
            <a:r>
              <a:rPr lang="en-US"/>
              <a:t>Linear Regression Measures Correlation</a:t>
            </a:r>
            <a:endParaRPr lang="en-US" dirty="0"/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/>
        </p:nvGraphicFramePr>
        <p:xfrm>
          <a:off x="1752600" y="1803400"/>
          <a:ext cx="6324600" cy="42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945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803400"/>
                        <a:ext cx="6324600" cy="421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00400" y="2566142"/>
            <a:ext cx="3886200" cy="3111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Regression Line: Listing = a + b </a:t>
            </a:r>
            <a:r>
              <a:rPr lang="en-US" sz="1400" b="1" dirty="0" err="1"/>
              <a:t>IncomePC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 Is Not Causation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 and income seem to be </a:t>
            </a:r>
            <a:r>
              <a:rPr lang="en-US" dirty="0">
                <a:solidFill>
                  <a:schemeClr val="tx2"/>
                </a:solidFill>
              </a:rPr>
              <a:t>positively</a:t>
            </a:r>
            <a:r>
              <a:rPr lang="en-US" dirty="0"/>
              <a:t> correlated.</a:t>
            </a:r>
          </a:p>
          <a:p>
            <a:endParaRPr lang="en-US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831959" y="2305529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1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959" y="2305529"/>
                        <a:ext cx="5486400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63815" y="6475751"/>
            <a:ext cx="6715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US gasoline prices, 1953-2004, plotted against per-capita US income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584" y="3434912"/>
            <a:ext cx="204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a rise in income </a:t>
            </a:r>
            <a:r>
              <a:rPr lang="en-US" dirty="0">
                <a:solidFill>
                  <a:schemeClr val="tx2"/>
                </a:solidFill>
              </a:rPr>
              <a:t>cause</a:t>
            </a:r>
            <a:r>
              <a:rPr lang="en-US" dirty="0"/>
              <a:t> a rise in gas prices ??????????????</a:t>
            </a:r>
          </a:p>
        </p:txBody>
      </p:sp>
    </p:spTree>
    <p:extLst>
      <p:ext uri="{BB962C8B-B14F-4D97-AF65-F5344CB8AC3E}">
        <p14:creationId xmlns:p14="http://schemas.microsoft.com/office/powerpoint/2010/main" val="22761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442616" cy="1371600"/>
          </a:xfrm>
        </p:spPr>
        <p:txBody>
          <a:bodyPr>
            <a:normAutofit/>
          </a:bodyPr>
          <a:lstStyle/>
          <a:p>
            <a:r>
              <a:rPr lang="en-US" dirty="0"/>
              <a:t>A Hidden Relationship</a:t>
            </a:r>
          </a:p>
        </p:txBody>
      </p:sp>
      <p:graphicFrame>
        <p:nvGraphicFramePr>
          <p:cNvPr id="21506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244840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21506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840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4607776" y="2743201"/>
          <a:ext cx="4232491" cy="2821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21507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7776" y="2743201"/>
                        <a:ext cx="4232491" cy="2821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4200" y="18105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Not positively “related” to each other; both positively related to “time.”</a:t>
            </a:r>
          </a:p>
        </p:txBody>
      </p:sp>
    </p:spTree>
    <p:extLst>
      <p:ext uri="{BB962C8B-B14F-4D97-AF65-F5344CB8AC3E}">
        <p14:creationId xmlns:p14="http://schemas.microsoft.com/office/powerpoint/2010/main" val="330982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“Related” ...?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Want to capture: some variable X varies in the same direction and at the same scale as some other variable 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happens if: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opposite direction as Y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X varies in the same direction as Y  ????????</a:t>
            </a:r>
          </a:p>
          <a:p>
            <a:r>
              <a:rPr lang="en-US" dirty="0"/>
              <a:t>What are the units of the covariance ????????</a:t>
            </a:r>
          </a:p>
          <a:p>
            <a:r>
              <a:rPr lang="en-US" dirty="0"/>
              <a:t>Pearson’s correlation coefficient is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/>
              <a:t> in [-1,+1]: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543956"/>
            <a:ext cx="37084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0" y="5617123"/>
            <a:ext cx="2552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9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8200504" cy="1371600"/>
          </a:xfrm>
        </p:spPr>
        <p:txBody>
          <a:bodyPr/>
          <a:lstStyle/>
          <a:p>
            <a:r>
              <a:rPr lang="en-US" dirty="0"/>
              <a:t>NEXT Week’s lesson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497049"/>
            <a:ext cx="7620000" cy="1629114"/>
          </a:xfrm>
        </p:spPr>
        <p:txBody>
          <a:bodyPr/>
          <a:lstStyle/>
          <a:p>
            <a:r>
              <a:rPr lang="en-US" dirty="0"/>
              <a:t>Not all randomness is create equal when it comes to random sampling of a population: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</a:t>
            </a:r>
            <a:r>
              <a:rPr lang="en-US" dirty="0">
                <a:solidFill>
                  <a:schemeClr val="tx2"/>
                </a:solidFill>
              </a:rPr>
              <a:t>why</a:t>
            </a:r>
            <a:r>
              <a:rPr lang="en-US" dirty="0"/>
              <a:t> data are missing!  MCAR, MAR, MNAR.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Ask how the data were collected.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12229" y="1813812"/>
            <a:ext cx="8245475" cy="238343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/>
              <a:t>Having a really big sample does not assure you of an accurate result.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It may assure you of a really solid, really bad (inaccurate) result.</a:t>
            </a:r>
          </a:p>
        </p:txBody>
      </p:sp>
    </p:spTree>
    <p:extLst>
      <p:ext uri="{BB962C8B-B14F-4D97-AF65-F5344CB8AC3E}">
        <p14:creationId xmlns:p14="http://schemas.microsoft.com/office/powerpoint/2010/main" val="104034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</a:t>
            </a:r>
          </a:p>
        </p:txBody>
      </p:sp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2133600" y="1905000"/>
          <a:ext cx="5029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05000"/>
                        <a:ext cx="5029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7"/>
          <p:cNvGraphicFramePr>
            <a:graphicFrameLocks noChangeAspect="1"/>
          </p:cNvGraphicFramePr>
          <p:nvPr/>
        </p:nvGraphicFramePr>
        <p:xfrm>
          <a:off x="7429500" y="3886200"/>
          <a:ext cx="495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6" imgW="495085" imgH="228501" progId="Equation.DSMT4">
                  <p:embed/>
                </p:oleObj>
              </mc:Choice>
              <mc:Fallback>
                <p:oleObj name="Equation" r:id="rId6" imgW="495085" imgH="228501" progId="Equation.DSMT4">
                  <p:embed/>
                  <p:pic>
                    <p:nvPicPr>
                      <p:cNvPr id="235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0" y="3886200"/>
                        <a:ext cx="495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8"/>
          <p:cNvGraphicFramePr>
            <a:graphicFrameLocks noChangeAspect="1"/>
          </p:cNvGraphicFramePr>
          <p:nvPr/>
        </p:nvGraphicFramePr>
        <p:xfrm>
          <a:off x="4114800" y="1524000"/>
          <a:ext cx="533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8" imgW="533169" imgH="203112" progId="Equation.DSMT4">
                  <p:embed/>
                </p:oleObj>
              </mc:Choice>
              <mc:Fallback>
                <p:oleObj name="Equation" r:id="rId8" imgW="533169" imgH="203112" progId="Equation.DSMT4">
                  <p:embed/>
                  <p:pic>
                    <p:nvPicPr>
                      <p:cNvPr id="235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24000"/>
                        <a:ext cx="533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Line 10"/>
          <p:cNvSpPr>
            <a:spLocks noChangeShapeType="1"/>
          </p:cNvSpPr>
          <p:nvPr/>
        </p:nvSpPr>
        <p:spPr bwMode="auto">
          <a:xfrm flipV="1">
            <a:off x="4362450" y="173355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11"/>
          <p:cNvSpPr>
            <a:spLocks noChangeShapeType="1"/>
          </p:cNvSpPr>
          <p:nvPr/>
        </p:nvSpPr>
        <p:spPr bwMode="auto">
          <a:xfrm>
            <a:off x="2933700" y="4010025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2133600" y="5410200"/>
            <a:ext cx="5029200" cy="373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r</a:t>
            </a:r>
            <a:r>
              <a:rPr lang="en-US" b="1" baseline="-25000"/>
              <a:t>Income,Listing</a:t>
            </a:r>
            <a:r>
              <a:rPr lang="en-US" b="1"/>
              <a:t> = +0.591</a:t>
            </a:r>
          </a:p>
        </p:txBody>
      </p:sp>
      <p:sp>
        <p:nvSpPr>
          <p:cNvPr id="23561" name="Oval 13"/>
          <p:cNvSpPr>
            <a:spLocks noChangeArrowheads="1"/>
          </p:cNvSpPr>
          <p:nvPr/>
        </p:nvSpPr>
        <p:spPr bwMode="auto">
          <a:xfrm rot="-1337877">
            <a:off x="3200400" y="4038600"/>
            <a:ext cx="12954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4"/>
          <p:cNvSpPr>
            <a:spLocks noChangeArrowheads="1"/>
          </p:cNvSpPr>
          <p:nvPr/>
        </p:nvSpPr>
        <p:spPr bwMode="auto">
          <a:xfrm rot="-1337877">
            <a:off x="4316413" y="3146425"/>
            <a:ext cx="1981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71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Correlations</a:t>
            </a:r>
          </a:p>
        </p:txBody>
      </p:sp>
      <p:graphicFrame>
        <p:nvGraphicFramePr>
          <p:cNvPr id="24578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27119" y="1734796"/>
          <a:ext cx="54864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Graph" r:id="rId4" imgW="5486400" imgH="3657600" progId="MtbGraph.Document">
                  <p:embed/>
                </p:oleObj>
              </mc:Choice>
              <mc:Fallback>
                <p:oleObj name="Graph" r:id="rId4" imgW="5486400" imgH="3657600" progId="MtbGraph.Document">
                  <p:embed/>
                  <p:pic>
                    <p:nvPicPr>
                      <p:cNvPr id="24578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19" y="1734796"/>
                        <a:ext cx="5486400" cy="365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872397" y="1196578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Graph" r:id="rId6" imgW="5486400" imgH="3657600" progId="MtbGraph.Document">
                  <p:embed/>
                </p:oleObj>
              </mc:Choice>
              <mc:Fallback>
                <p:oleObj name="Graph" r:id="rId6" imgW="5486400" imgH="3657600" progId="MtbGraph.Document">
                  <p:embed/>
                  <p:pic>
                    <p:nvPicPr>
                      <p:cNvPr id="24579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1196578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872397" y="3779044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Graph" r:id="rId8" imgW="5486400" imgH="3657600" progId="MtbGraph.Document">
                  <p:embed/>
                </p:oleObj>
              </mc:Choice>
              <mc:Fallback>
                <p:oleObj name="Graph" r:id="rId8" imgW="5486400" imgH="3657600" progId="MtbGraph.Document">
                  <p:embed/>
                  <p:pic>
                    <p:nvPicPr>
                      <p:cNvPr id="2458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397" y="3779044"/>
                        <a:ext cx="2971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1676400" y="5419517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+1.0</a:t>
            </a:r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6807437" y="3196884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0.0</a:t>
            </a:r>
          </a:p>
        </p:txBody>
      </p:sp>
      <p:sp>
        <p:nvSpPr>
          <p:cNvPr id="24584" name="Text Box 13"/>
          <p:cNvSpPr txBox="1">
            <a:spLocks noChangeArrowheads="1"/>
          </p:cNvSpPr>
          <p:nvPr/>
        </p:nvSpPr>
        <p:spPr bwMode="auto">
          <a:xfrm>
            <a:off x="6807437" y="5975692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 = +0.5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3" grpId="0"/>
      <p:bldP spid="2458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is not causation!!!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318"/>
            <a:ext cx="8382000" cy="2921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4585762"/>
          <a:ext cx="6199729" cy="2000448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360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39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49148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2000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2001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2002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2003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2004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2005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2006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2007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>
                          <a:effectLst/>
                        </a:rPr>
                        <a:t>2008</a:t>
                      </a:r>
                      <a:endParaRPr lang="is-IS" sz="1100">
                        <a:effectLst/>
                      </a:endParaRP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100" u="sng" dirty="0">
                          <a:effectLst/>
                        </a:rPr>
                        <a:t>2009</a:t>
                      </a:r>
                      <a:endParaRPr lang="is-IS" sz="1100" dirty="0">
                        <a:effectLst/>
                      </a:endParaRP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052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Divorce rate in Maine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Divorces per 1000 people (US Census)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4.1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effectLst/>
                        </a:rPr>
                        <a:t>Per capita consumption of margarine (US)</a:t>
                      </a:r>
                      <a:br>
                        <a:rPr lang="en-US" sz="1100" dirty="0">
                          <a:effectLst/>
                        </a:rPr>
                      </a:br>
                      <a:r>
                        <a:rPr lang="en-US" sz="1100" dirty="0">
                          <a:effectLst/>
                        </a:rPr>
                        <a:t>Pounds (USDA)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8.2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7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6.5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>
                          <a:effectLst/>
                        </a:rPr>
                        <a:t>5.3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>
                          <a:effectLst/>
                        </a:rPr>
                        <a:t>5.2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4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4.6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4.5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>
                          <a:effectLst/>
                        </a:rPr>
                        <a:t>4.2</a:t>
                      </a:r>
                    </a:p>
                  </a:txBody>
                  <a:tcPr marL="28608" marR="28608" marT="28608" marB="286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100" dirty="0">
                          <a:effectLst/>
                        </a:rPr>
                        <a:t>3.7</a:t>
                      </a:r>
                    </a:p>
                  </a:txBody>
                  <a:tcPr marL="28608" marR="28608" marT="28608" marB="286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075355" y="4717469"/>
            <a:ext cx="1349115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r=0.993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11778" y="5375697"/>
            <a:ext cx="1876267" cy="4205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?????????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1859" y="6580681"/>
            <a:ext cx="4287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tylervigen.com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/spurious-correlations</a:t>
            </a:r>
          </a:p>
        </p:txBody>
      </p:sp>
    </p:spTree>
    <p:extLst>
      <p:ext uri="{BB962C8B-B14F-4D97-AF65-F5344CB8AC3E}">
        <p14:creationId xmlns:p14="http://schemas.microsoft.com/office/powerpoint/2010/main" val="35938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to drive the point home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1" y="1765432"/>
            <a:ext cx="8889167" cy="42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78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986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60" y="5486400"/>
            <a:ext cx="5791200" cy="1371600"/>
          </a:xfrm>
        </p:spPr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68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you’ve figured out that your data 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Skewed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vastly different ranges across datasets and/or different units</a:t>
            </a:r>
          </a:p>
          <a:p>
            <a:r>
              <a:rPr lang="en-US" dirty="0"/>
              <a:t>What do you do?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57200" y="3939381"/>
            <a:ext cx="8245475" cy="172386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Transform the variables to: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ease the validity and interpretation of data analyses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change or ease the type of Stat/ML models you can use</a:t>
            </a:r>
          </a:p>
        </p:txBody>
      </p:sp>
    </p:spTree>
    <p:extLst>
      <p:ext uri="{BB962C8B-B14F-4D97-AF65-F5344CB8AC3E}">
        <p14:creationId xmlns:p14="http://schemas.microsoft.com/office/powerpoint/2010/main" val="271510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B43B979-AF50-C147-A851-F344C2175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Standardization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506E2AE-1654-5845-821F-FA562D5B3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Transforming the variable to a comparable metric</a:t>
            </a:r>
          </a:p>
          <a:p>
            <a:pPr lvl="1"/>
            <a:r>
              <a:rPr lang="en-US" altLang="en-US" dirty="0"/>
              <a:t>known unit</a:t>
            </a:r>
          </a:p>
          <a:p>
            <a:pPr lvl="1"/>
            <a:r>
              <a:rPr lang="en-US" altLang="en-US" dirty="0"/>
              <a:t>known mean</a:t>
            </a:r>
          </a:p>
          <a:p>
            <a:pPr lvl="1"/>
            <a:r>
              <a:rPr lang="en-US" altLang="en-US" dirty="0"/>
              <a:t>known standard deviation</a:t>
            </a:r>
          </a:p>
          <a:p>
            <a:pPr lvl="1"/>
            <a:r>
              <a:rPr lang="en-US" altLang="en-US" dirty="0"/>
              <a:t>known range</a:t>
            </a:r>
          </a:p>
          <a:p>
            <a:r>
              <a:rPr lang="en-US" altLang="en-US" dirty="0"/>
              <a:t>Three ways of standardizing:</a:t>
            </a:r>
          </a:p>
          <a:p>
            <a:pPr lvl="1"/>
            <a:r>
              <a:rPr lang="en-US" altLang="en-US" dirty="0"/>
              <a:t>P-standardization (percentile scores)</a:t>
            </a:r>
          </a:p>
          <a:p>
            <a:pPr lvl="1"/>
            <a:r>
              <a:rPr lang="en-US" altLang="en-US" dirty="0"/>
              <a:t>Z-standardization (z-scores)</a:t>
            </a:r>
          </a:p>
          <a:p>
            <a:pPr lvl="1"/>
            <a:r>
              <a:rPr lang="en-US" altLang="en-US" dirty="0"/>
              <a:t>D-standardization (dichotomize a variable)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235D5D-77F5-9841-BCD6-A63CB8E1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1AD1-28C9-AE4F-9C62-13E43870BB0E}" type="slidenum">
              <a:rPr lang="en-GB" altLang="en-US"/>
              <a:pPr/>
              <a:t>46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08E5B-19BE-E546-9378-3A8BB27D21C7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1AF38A0-FB22-CD49-8883-3DB2A89D44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When you should always standardize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A1ED691-6D6B-054C-9C3D-E5988142F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When averaging multiple variables, e.g. when creating a socioeconomic status variable out of income and education.</a:t>
            </a:r>
          </a:p>
          <a:p>
            <a:r>
              <a:rPr lang="en-US" altLang="en-US" dirty="0"/>
              <a:t>When comparing the effects of variables with unequal units, e.g. does age or education have a larger effect on income?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3873C1-63F9-EE45-8A87-0BD87606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4B7C1-98C6-A343-A05A-0B4CF3A2EAC2}" type="slidenum">
              <a:rPr lang="en-GB" altLang="en-US"/>
              <a:pPr/>
              <a:t>47</a:t>
            </a:fld>
            <a:endParaRPr lang="en-GB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8D0D5-0F9F-2540-B453-04D5B060F63C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5746F7-DC7D-7A4B-AA30-D4FEDC86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32" y="3729736"/>
            <a:ext cx="2032000" cy="20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8B1719-CA0A-8B45-B41D-D1A5D6A7D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623" y="3968496"/>
            <a:ext cx="1706036" cy="17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5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AF3A28-0F29-E346-A5BE-BB7AA6DA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0EF79-90C9-334C-B999-12F8AED3E84B}" type="slidenum">
              <a:rPr lang="en-GB" altLang="en-US"/>
              <a:pPr/>
              <a:t>48</a:t>
            </a:fld>
            <a:endParaRPr lang="en-GB" alt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7821E5FE-F9AB-B44D-A32C-19C4C767B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/>
              <a:t>P</a:t>
            </a:r>
            <a:r>
              <a:rPr lang="en-US" altLang="en-US" dirty="0"/>
              <a:t>-Standardization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CF42BA9-2F5C-FF4C-8E18-D8AA42FEC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Every observation is assigned a number between 0 and 100, indicating the percentage of observation </a:t>
            </a:r>
            <a:r>
              <a:rPr lang="en-US" altLang="en-US" b="1" dirty="0"/>
              <a:t>beneath</a:t>
            </a:r>
            <a:r>
              <a:rPr lang="en-US" altLang="en-US" dirty="0"/>
              <a:t> it.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Can be read from the cumulative distribution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In case of knots: assign midpoints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median, quartiles, quintiles, and deciles are special cases of P-scores.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6A64D-48C6-164C-AD3C-E4B40CF19991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1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CD4F2-1E42-F84D-AADA-E161607D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7A78D-30B8-A34A-A5B0-754502C16658}" type="slidenum">
              <a:rPr lang="en-GB" altLang="en-US"/>
              <a:pPr/>
              <a:t>49</a:t>
            </a:fld>
            <a:endParaRPr lang="en-GB" altLang="en-US"/>
          </a:p>
        </p:txBody>
      </p:sp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A9F0BCC5-838F-5A4C-B96B-E843CE2B9C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457200"/>
          <a:ext cx="4651375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Worksheet" r:id="rId3" imgW="1454150" imgH="1924050" progId="Excel.Sheet.8">
                  <p:embed/>
                </p:oleObj>
              </mc:Choice>
              <mc:Fallback>
                <p:oleObj name="Worksheet" r:id="rId3" imgW="1454150" imgH="1924050" progId="Excel.Sheet.8">
                  <p:embed/>
                  <p:pic>
                    <p:nvPicPr>
                      <p:cNvPr id="7173" name="Object 5">
                        <a:extLst>
                          <a:ext uri="{FF2B5EF4-FFF2-40B4-BE49-F238E27FC236}">
                            <a16:creationId xmlns:a16="http://schemas.microsoft.com/office/drawing/2014/main" id="{A9F0BCC5-838F-5A4C-B96B-E843CE2B9C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57200"/>
                        <a:ext cx="4651375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F494E6-1B51-D943-A3CA-7C9A5B3B1146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6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Today’s lesson: Summary Statistics</a:t>
            </a:r>
          </a:p>
        </p:txBody>
      </p:sp>
      <p:sp>
        <p:nvSpPr>
          <p:cNvPr id="30723" name="Rectangle 1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of </a:t>
            </a:r>
            <a:r>
              <a:rPr lang="en-US" dirty="0">
                <a:solidFill>
                  <a:schemeClr val="tx2"/>
                </a:solidFill>
              </a:rPr>
              <a:t>descriptive statistics</a:t>
            </a:r>
            <a:r>
              <a:rPr lang="en-US" dirty="0"/>
              <a:t>, used to summarize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Convey lots of information with extreme simplicity</a:t>
            </a:r>
            <a:endParaRPr lang="en-US" dirty="0"/>
          </a:p>
          <a:p>
            <a:r>
              <a:rPr lang="en-US" dirty="0"/>
              <a:t>Descriptive statistics for a variable: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Measures of location: mean, median, mode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Measure of dispersion: variance, standard deviation</a:t>
            </a:r>
          </a:p>
          <a:p>
            <a:r>
              <a:rPr lang="en-US" dirty="0"/>
              <a:t>Measuring correlation of two variables: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Understanding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Measuring correlation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Scatter plots and regression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804" y="6475751"/>
            <a:ext cx="8379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Thanks to William Green (NYU Stern IOMS) and Hector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Corrada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Bravo (UMD)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1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4C29D1-CCA9-8248-B905-4ED0A8F5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BFFF-6F82-254D-890D-7B6D076167AF}" type="slidenum">
              <a:rPr lang="en-GB" altLang="en-US"/>
              <a:pPr/>
              <a:t>50</a:t>
            </a:fld>
            <a:endParaRPr lang="en-GB" alt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8983F04-B33E-D44D-AE63-D0C847992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P-standardization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149F8F9-DDA0-1647-98CC-CD3BE11F3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Turns the variable into a ranking, i.e. it turns the variable into a ordinal variable.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It is a </a:t>
            </a:r>
            <a:r>
              <a:rPr lang="en-US" altLang="en-US" sz="2800" b="1" dirty="0"/>
              <a:t>non-linear</a:t>
            </a:r>
            <a:r>
              <a:rPr lang="en-US" altLang="en-US" sz="2800" dirty="0"/>
              <a:t> transformation: relative distances change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Results in a fixed mean, range, and standard deviation; M=50, SD=28.6, This can change slightly due to knots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 histogram of a P-standardized variable approximates a uniform distribution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E4650-AE47-5243-A8D9-B73036B7D8AC}"/>
              </a:ext>
            </a:extLst>
          </p:cNvPr>
          <p:cNvSpPr txBox="1"/>
          <p:nvPr/>
        </p:nvSpPr>
        <p:spPr>
          <a:xfrm>
            <a:off x="4835751" y="6556644"/>
            <a:ext cx="404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accent1"/>
                </a:solidFill>
              </a:rPr>
              <a:t>Slides adapted from Maarten </a:t>
            </a:r>
            <a:r>
              <a:rPr lang="en-US" sz="1600" i="1" dirty="0" err="1">
                <a:solidFill>
                  <a:schemeClr val="accent1"/>
                </a:solidFill>
              </a:rPr>
              <a:t>Buis</a:t>
            </a:r>
            <a:endParaRPr 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4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18220"/>
          </a:xfrm>
        </p:spPr>
        <p:txBody>
          <a:bodyPr>
            <a:normAutofit/>
          </a:bodyPr>
          <a:lstStyle/>
          <a:p>
            <a:r>
              <a:rPr lang="en-US" dirty="0"/>
              <a:t>Transform your data into a </a:t>
            </a:r>
            <a:r>
              <a:rPr lang="en-US" dirty="0" err="1">
                <a:solidFill>
                  <a:schemeClr val="tx2"/>
                </a:solidFill>
              </a:rPr>
              <a:t>unitless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scale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 data into “standard deviations from the mean” units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This is called </a:t>
            </a:r>
            <a:r>
              <a:rPr lang="en-US" b="0" dirty="0">
                <a:solidFill>
                  <a:schemeClr val="tx2"/>
                </a:solidFill>
              </a:rPr>
              <a:t>standardizing</a:t>
            </a:r>
            <a:r>
              <a:rPr lang="en-US" b="0" dirty="0"/>
              <a:t> a variable, into standard units</a:t>
            </a:r>
          </a:p>
          <a:p>
            <a:r>
              <a:rPr lang="en-US" dirty="0"/>
              <a:t>Given data points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i="1" baseline="-25000" dirty="0"/>
              <a:t>1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i="1" baseline="-25000" dirty="0"/>
              <a:t>2</a:t>
            </a:r>
            <a:r>
              <a:rPr lang="en-US" dirty="0"/>
              <a:t>, ..., </a:t>
            </a:r>
            <a:r>
              <a:rPr lang="en-US" i="1" dirty="0" err="1"/>
              <a:t>x</a:t>
            </a:r>
            <a:r>
              <a:rPr lang="en-US" i="1" baseline="-25000" dirty="0" err="1"/>
              <a:t>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Translates </a:t>
            </a:r>
            <a:r>
              <a:rPr lang="en-US" i="1" dirty="0"/>
              <a:t>x</a:t>
            </a:r>
            <a:r>
              <a:rPr lang="en-US" dirty="0"/>
              <a:t> into a scaled and centered variable </a:t>
            </a:r>
            <a:r>
              <a:rPr lang="en-US" i="1" dirty="0"/>
              <a:t>z</a:t>
            </a:r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82657" cy="1371600"/>
          </a:xfrm>
        </p:spPr>
        <p:txBody>
          <a:bodyPr/>
          <a:lstStyle/>
          <a:p>
            <a:r>
              <a:rPr lang="en-US"/>
              <a:t>Centering And </a:t>
            </a:r>
            <a:r>
              <a:rPr lang="en-US" dirty="0"/>
              <a:t>Scaling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609" y="3537679"/>
            <a:ext cx="3098800" cy="12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7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20001" cy="1371600"/>
          </a:xfrm>
        </p:spPr>
        <p:txBody>
          <a:bodyPr/>
          <a:lstStyle/>
          <a:p>
            <a:r>
              <a:rPr lang="en-US" dirty="0"/>
              <a:t>Centering </a:t>
            </a:r>
            <a:r>
              <a:rPr lang="en-US"/>
              <a:t>or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531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Maybe you just want to center the data: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r>
              <a:rPr lang="en-US" dirty="0"/>
              <a:t>Maybe you just want to scale the data: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mean of </a:t>
            </a:r>
            <a:r>
              <a:rPr lang="en-US" i="1" dirty="0"/>
              <a:t>z</a:t>
            </a:r>
            <a:r>
              <a:rPr lang="en-US" dirty="0"/>
              <a:t> ??????????</a:t>
            </a:r>
          </a:p>
          <a:p>
            <a:r>
              <a:rPr lang="en-US" dirty="0"/>
              <a:t>What is the standard deviation of z ??????????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21" y="2197100"/>
            <a:ext cx="27051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421" y="4185796"/>
            <a:ext cx="24765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models only work on continuous numeric data</a:t>
            </a:r>
          </a:p>
          <a:p>
            <a:r>
              <a:rPr lang="en-US" dirty="0"/>
              <a:t>Convert a binary variable to a number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health_insurance</a:t>
            </a:r>
            <a:r>
              <a:rPr lang="en-US" b="0" dirty="0"/>
              <a:t> = {“yes”, “no”} </a:t>
            </a:r>
            <a:r>
              <a:rPr lang="en-US" b="0" dirty="0">
                <a:sym typeface="Wingdings"/>
              </a:rPr>
              <a:t> {1, 0}</a:t>
            </a:r>
          </a:p>
          <a:p>
            <a:r>
              <a:rPr lang="en-US" dirty="0">
                <a:sym typeface="Wingdings"/>
              </a:rPr>
              <a:t>Why not {-1, +1} or {-10, +14}?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0/1 encoding lets us say things like “if a person has healthcare then their income increases by $X.”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Might need {-1,+1} for certain ML algorithms (e.g., SVM)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Discrete to continuous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non-binary variables?</a:t>
            </a:r>
          </a:p>
          <a:p>
            <a:r>
              <a:rPr lang="en-US" dirty="0"/>
              <a:t>My main transportation is a {BMW, Bicycle, Hovercraft}</a:t>
            </a:r>
          </a:p>
          <a:p>
            <a:r>
              <a:rPr lang="en-US" dirty="0"/>
              <a:t>One option: { BMW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1, Bicycle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2, Hovercraft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3 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Problems ??????????</a:t>
            </a:r>
          </a:p>
          <a:p>
            <a:r>
              <a:rPr lang="en-US" dirty="0">
                <a:solidFill>
                  <a:schemeClr val="tx2"/>
                </a:solidFill>
              </a:rPr>
              <a:t>One-hot encoding</a:t>
            </a:r>
            <a:r>
              <a:rPr lang="en-US" dirty="0"/>
              <a:t>: convert a categorical variable with N values into a N-bit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BMW </a:t>
            </a:r>
            <a:r>
              <a:rPr lang="en-US" b="0" dirty="0">
                <a:sym typeface="Wingdings"/>
              </a:rPr>
              <a:t></a:t>
            </a:r>
            <a:r>
              <a:rPr lang="en-US" b="0" dirty="0"/>
              <a:t> [1, 0, 0]; Bicycle </a:t>
            </a:r>
            <a:r>
              <a:rPr lang="en-US" b="0" dirty="0">
                <a:sym typeface="Wingdings"/>
              </a:rPr>
              <a:t> [0, 1, 0]; Hovercraft  [0, 0, 1]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4848512"/>
            <a:ext cx="7997252" cy="127765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Converts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dtype</a:t>
            </a:r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=category to one-hot-encoded cols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cols = [‘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my_transportation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’]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df.get_dummies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columns = cols )</a:t>
            </a:r>
          </a:p>
        </p:txBody>
      </p:sp>
    </p:spTree>
    <p:extLst>
      <p:ext uri="{BB962C8B-B14F-4D97-AF65-F5344CB8AC3E}">
        <p14:creationId xmlns:p14="http://schemas.microsoft.com/office/powerpoint/2010/main" val="19194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to discrete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doctors prescribe a certain medication to older kids more often?  Is there a difference in wage based on age?</a:t>
            </a:r>
          </a:p>
          <a:p>
            <a:r>
              <a:rPr lang="en-US" dirty="0"/>
              <a:t>Pick a discrete set of bins, then put values into the bins</a:t>
            </a:r>
          </a:p>
          <a:p>
            <a:r>
              <a:rPr lang="en-US" dirty="0"/>
              <a:t>Equal-length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an equal-length range and skewed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  <a:p>
            <a:r>
              <a:rPr lang="en-US" dirty="0"/>
              <a:t>Equal-sized bins: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Bins have variable-length ranges but equal membership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Good/Bad ????????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994" y="5122056"/>
            <a:ext cx="1735944" cy="17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8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Skewed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Skewed data often arises in multiplicative processes: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points float around 1, but one unlucky draw </a:t>
            </a:r>
            <a:r>
              <a:rPr lang="en-US" b="0" dirty="0">
                <a:sym typeface="Wingdings"/>
              </a:rPr>
              <a:t> 0</a:t>
            </a:r>
          </a:p>
          <a:p>
            <a:r>
              <a:rPr lang="en-US" dirty="0">
                <a:sym typeface="Wingdings"/>
              </a:rPr>
              <a:t>Logarithmic transforms reduce skew: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values are all positive, apply log</a:t>
            </a:r>
            <a:r>
              <a:rPr lang="en-US" b="0" baseline="-25000" dirty="0">
                <a:sym typeface="Wingdings"/>
              </a:rPr>
              <a:t>2</a:t>
            </a:r>
            <a:r>
              <a:rPr lang="en-US" b="0" dirty="0">
                <a:sym typeface="Wingdings"/>
              </a:rPr>
              <a:t> transform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/>
              </a:rPr>
              <a:t>If some values are negative: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Shift all values so they are positive, apply log</a:t>
            </a:r>
            <a:r>
              <a:rPr lang="en-US" baseline="-25000" dirty="0">
                <a:sym typeface="Wingdings"/>
              </a:rPr>
              <a:t>2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Wingdings"/>
              </a:rPr>
              <a:t>Signed log: sign(x) * log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( |x| + 1)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60" y="4956441"/>
            <a:ext cx="4553080" cy="163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224072" cy="611780"/>
          </a:xfrm>
        </p:spPr>
        <p:txBody>
          <a:bodyPr>
            <a:normAutofit fontScale="90000"/>
          </a:bodyPr>
          <a:lstStyle/>
          <a:p>
            <a:r>
              <a:rPr lang="en-US" dirty="0"/>
              <a:t>Skewed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094"/>
            <a:ext cx="8949128" cy="232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022304"/>
            <a:ext cx="5091633" cy="3667507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>
          <a:xfrm rot="10800000" flipH="1">
            <a:off x="1430650" y="3087218"/>
            <a:ext cx="1663908" cy="1768839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577" y="4856057"/>
            <a:ext cx="173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 transform on airline takeoff delays</a:t>
            </a:r>
          </a:p>
        </p:txBody>
      </p:sp>
    </p:spTree>
    <p:extLst>
      <p:ext uri="{BB962C8B-B14F-4D97-AF65-F5344CB8AC3E}">
        <p14:creationId xmlns:p14="http://schemas.microsoft.com/office/powerpoint/2010/main" val="342196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6753069" cy="1371600"/>
          </a:xfrm>
        </p:spPr>
        <p:txBody>
          <a:bodyPr/>
          <a:lstStyle/>
          <a:p>
            <a:r>
              <a:rPr lang="en-US"/>
              <a:t>Measures of Location</a:t>
            </a: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444308"/>
            <a:ext cx="7620000" cy="2926511"/>
          </a:xfrm>
        </p:spPr>
        <p:txBody>
          <a:bodyPr>
            <a:normAutofit/>
          </a:bodyPr>
          <a:lstStyle/>
          <a:p>
            <a:r>
              <a:rPr lang="en-US" dirty="0"/>
              <a:t>Location and central tendency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There exists a distribution of values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We are interested in the “center” of the distribution</a:t>
            </a:r>
          </a:p>
          <a:p>
            <a:r>
              <a:rPr lang="en-US" dirty="0"/>
              <a:t>Two measures are the </a:t>
            </a:r>
            <a:r>
              <a:rPr lang="en-US" dirty="0">
                <a:solidFill>
                  <a:schemeClr val="tx2"/>
                </a:solidFill>
              </a:rPr>
              <a:t>sample mean</a:t>
            </a:r>
            <a:r>
              <a:rPr lang="en-US" dirty="0"/>
              <a:t> and the </a:t>
            </a:r>
            <a:r>
              <a:rPr lang="en-US" dirty="0">
                <a:solidFill>
                  <a:schemeClr val="tx2"/>
                </a:solidFill>
              </a:rPr>
              <a:t>sample median</a:t>
            </a:r>
          </a:p>
          <a:p>
            <a:r>
              <a:rPr lang="en-US" dirty="0"/>
              <a:t>They look similar, and measure the same thing</a:t>
            </a:r>
          </a:p>
          <a:p>
            <a:r>
              <a:rPr lang="en-US" dirty="0"/>
              <a:t>They differ systematically (and predictably) when the data are not </a:t>
            </a:r>
            <a:r>
              <a:rPr lang="en-US" dirty="0">
                <a:solidFill>
                  <a:schemeClr val="tx2"/>
                </a:solidFill>
              </a:rPr>
              <a:t>symmetric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46090" y="1676400"/>
            <a:ext cx="8534400" cy="16158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These </a:t>
            </a:r>
            <a:r>
              <a:rPr lang="en-US" b="1">
                <a:latin typeface="Courier New" pitchFamily="49" charset="0"/>
              </a:rPr>
              <a:t>are 30 </a:t>
            </a:r>
            <a:r>
              <a:rPr lang="en-US" b="1" dirty="0">
                <a:latin typeface="Courier New" pitchFamily="49" charset="0"/>
              </a:rPr>
              <a:t>hours of average defect data on sets </a:t>
            </a:r>
            <a:r>
              <a:rPr lang="en-US" b="1">
                <a:latin typeface="Courier New" pitchFamily="49" charset="0"/>
              </a:rPr>
              <a:t>of  circuit boards. </a:t>
            </a:r>
            <a:r>
              <a:rPr lang="en-US" b="1" dirty="0">
                <a:latin typeface="Courier New" pitchFamily="49" charset="0"/>
              </a:rPr>
              <a:t>Roughly what is the typical value?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1.45  1.65  1.50  2.25  1.65  1.60  2.30  2.20  2.70  1.70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2.35  1.70  1.90  1.45  1.40  2.60  2.05  1.70  1.05  2.35</a:t>
            </a:r>
            <a:br>
              <a:rPr lang="en-US" b="1" dirty="0">
                <a:latin typeface="Courier New" pitchFamily="49" charset="0"/>
              </a:rPr>
            </a:br>
            <a:r>
              <a:rPr lang="en-US" b="1" dirty="0">
                <a:latin typeface="Courier New" pitchFamily="49" charset="0"/>
              </a:rPr>
              <a:t>1.90  1.55  1.95  1.60  2.05  2.05  1.70  2.30  1.30  2.35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</p:spTree>
    <p:extLst>
      <p:ext uri="{BB962C8B-B14F-4D97-AF65-F5344CB8AC3E}">
        <p14:creationId xmlns:p14="http://schemas.microsoft.com/office/powerpoint/2010/main" val="95126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  <p:bldP spid="409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mean Of aggregate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511" y="1596707"/>
            <a:ext cx="73152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538" y="5766444"/>
            <a:ext cx="755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list price:</a:t>
            </a:r>
          </a:p>
          <a:p>
            <a:r>
              <a:rPr lang="en-US" b="1" dirty="0"/>
              <a:t>1/51 ($898,800 + $713,864 + </a:t>
            </a:r>
            <a:r>
              <a:rPr lang="mr-IN" b="1" dirty="0"/>
              <a:t>…</a:t>
            </a:r>
            <a:r>
              <a:rPr lang="en-US" b="1" dirty="0"/>
              <a:t> + $164,326) = $369,687</a:t>
            </a:r>
          </a:p>
        </p:txBody>
      </p:sp>
    </p:spTree>
    <p:extLst>
      <p:ext uri="{BB962C8B-B14F-4D97-AF65-F5344CB8AC3E}">
        <p14:creationId xmlns:p14="http://schemas.microsoft.com/office/powerpoint/2010/main" val="13987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6872990" cy="1371600"/>
          </a:xfrm>
        </p:spPr>
        <p:txBody>
          <a:bodyPr/>
          <a:lstStyle/>
          <a:p>
            <a:r>
              <a:rPr lang="en-US"/>
              <a:t>Averaging Averages?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Hawaii’s average listing 	= $896,800</a:t>
            </a:r>
          </a:p>
          <a:p>
            <a:r>
              <a:rPr lang="en-US" dirty="0"/>
              <a:t>Hawaii’s population       	= 1,275,194</a:t>
            </a:r>
          </a:p>
          <a:p>
            <a:r>
              <a:rPr lang="en-US" dirty="0"/>
              <a:t>Illinois’ average listing 	= $377,683</a:t>
            </a:r>
          </a:p>
          <a:p>
            <a:r>
              <a:rPr lang="en-US" dirty="0"/>
              <a:t>Illinois’ population 		= 12,763,371</a:t>
            </a:r>
          </a:p>
          <a:p>
            <a:endParaRPr lang="en-US" dirty="0"/>
          </a:p>
          <a:p>
            <a:r>
              <a:rPr lang="en-US" dirty="0"/>
              <a:t>Illinois and Hawaii each get an equal weight of 1/51 = .019607 when the mean is computed.</a:t>
            </a:r>
          </a:p>
          <a:p>
            <a:r>
              <a:rPr lang="en-US" dirty="0"/>
              <a:t>Looks like Hawaii is getting too much influence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475751"/>
            <a:ext cx="7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[WG]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776" y="1752600"/>
            <a:ext cx="2041161" cy="17451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7510" y="5570613"/>
            <a:ext cx="8315165" cy="1111100"/>
            <a:chOff x="387510" y="5570613"/>
            <a:chExt cx="8315165" cy="1111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510" y="5570613"/>
              <a:ext cx="1119849" cy="1111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339" y="5570613"/>
              <a:ext cx="1119849" cy="1111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168" y="5570613"/>
              <a:ext cx="1119849" cy="11111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997" y="5570613"/>
              <a:ext cx="1119849" cy="11111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2826" y="5570613"/>
              <a:ext cx="1119849" cy="111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9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Average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838200" y="1781330"/>
          <a:ext cx="7772400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4279900" imgH="1270000" progId="Equation.DSMT4">
                  <p:embed/>
                </p:oleObj>
              </mc:Choice>
              <mc:Fallback>
                <p:oleObj name="Equation" r:id="rId4" imgW="4279900" imgH="1270000" progId="Equation.DSMT4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781330"/>
                        <a:ext cx="7772400" cy="230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62000" y="4310920"/>
            <a:ext cx="7848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New average is $409,234 compared to $369,687 without weights, an error of 11%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778240" y="1628930"/>
            <a:ext cx="6934200" cy="685800"/>
          </a:xfrm>
          <a:prstGeom prst="rect">
            <a:avLst/>
          </a:prstGeom>
          <a:noFill/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3613" y="6475751"/>
            <a:ext cx="656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State population data: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www.factmonster.com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ipka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/A0004986.html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5127295"/>
            <a:ext cx="8153400" cy="113859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Sometimes an unequal weighting of the observations is necessary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632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8" grpId="0" animBg="1"/>
      <p:bldP spid="10" grpId="0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15609</TotalTime>
  <Words>2656</Words>
  <Application>Microsoft Macintosh PowerPoint</Application>
  <PresentationFormat>On-screen Show (4:3)</PresentationFormat>
  <Paragraphs>440</Paragraphs>
  <Slides>57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Arial Black</vt:lpstr>
      <vt:lpstr>Calibri</vt:lpstr>
      <vt:lpstr>Courier</vt:lpstr>
      <vt:lpstr>Courier New</vt:lpstr>
      <vt:lpstr>Times New Roman</vt:lpstr>
      <vt:lpstr>Essential</vt:lpstr>
      <vt:lpstr>Equation</vt:lpstr>
      <vt:lpstr>Graph</vt:lpstr>
      <vt:lpstr>Bitmap Image</vt:lpstr>
      <vt:lpstr>Worksheet</vt:lpstr>
      <vt:lpstr>Introduction to  Data Science</vt:lpstr>
      <vt:lpstr>Today’s Lecture</vt:lpstr>
      <vt:lpstr>Exploratory Data Analysis</vt:lpstr>
      <vt:lpstr>NEXT Week’s lesson</vt:lpstr>
      <vt:lpstr>Today’s lesson: Summary Statistics</vt:lpstr>
      <vt:lpstr>Measures of Location</vt:lpstr>
      <vt:lpstr>The mean Of aggregate data</vt:lpstr>
      <vt:lpstr>Averaging Averages?</vt:lpstr>
      <vt:lpstr>Weighted Average</vt:lpstr>
      <vt:lpstr>Averages &amp; Time Series</vt:lpstr>
      <vt:lpstr>The Sample Median</vt:lpstr>
      <vt:lpstr>What is the center?</vt:lpstr>
      <vt:lpstr>Dataset for this part</vt:lpstr>
      <vt:lpstr>The Mean Revisited</vt:lpstr>
      <vt:lpstr>The mean Revisited</vt:lpstr>
      <vt:lpstr>The mean revisited</vt:lpstr>
      <vt:lpstr>The mean revisited</vt:lpstr>
      <vt:lpstr>The mean revisited</vt:lpstr>
      <vt:lpstr>The median revisited</vt:lpstr>
      <vt:lpstr>Mean != Median</vt:lpstr>
      <vt:lpstr>Skewed Data</vt:lpstr>
      <vt:lpstr>SKewness</vt:lpstr>
      <vt:lpstr>PowerPoint Presentation</vt:lpstr>
      <vt:lpstr>More Information Needed!</vt:lpstr>
      <vt:lpstr>Dispersion of the Observations</vt:lpstr>
      <vt:lpstr>Range as a Measure of Dispersion</vt:lpstr>
      <vt:lpstr>Variance &amp; STDEV:  Univariate Measures of dispersion</vt:lpstr>
      <vt:lpstr>Variance, aside:  Why divide by n-1?</vt:lpstr>
      <vt:lpstr>Variance, aside:  Why divide by n-1?</vt:lpstr>
      <vt:lpstr>PowerPoint Presentation</vt:lpstr>
      <vt:lpstr>Using “standard deviations from the mean” as a unit</vt:lpstr>
      <vt:lpstr>Pairs of data Points?</vt:lpstr>
      <vt:lpstr>Correlation</vt:lpstr>
      <vt:lpstr>House Prices &amp; Per Capita Income</vt:lpstr>
      <vt:lpstr>Scatter Plot Suggests Positive Correlation</vt:lpstr>
      <vt:lpstr>Linear Regression Measures Correlation</vt:lpstr>
      <vt:lpstr>Correlation Is Not Causation</vt:lpstr>
      <vt:lpstr>A Hidden Relationship</vt:lpstr>
      <vt:lpstr>“Related” ...?</vt:lpstr>
      <vt:lpstr>Correlation</vt:lpstr>
      <vt:lpstr>Correlations</vt:lpstr>
      <vt:lpstr>Correlation is not causation!!!</vt:lpstr>
      <vt:lpstr>Just to drive the point home …</vt:lpstr>
      <vt:lpstr>Transformations</vt:lpstr>
      <vt:lpstr>Transformations</vt:lpstr>
      <vt:lpstr>Standardization</vt:lpstr>
      <vt:lpstr>When you should always standardize</vt:lpstr>
      <vt:lpstr>P-Standardization</vt:lpstr>
      <vt:lpstr>PowerPoint Presentation</vt:lpstr>
      <vt:lpstr>P-standardization</vt:lpstr>
      <vt:lpstr>Centering And Scaling</vt:lpstr>
      <vt:lpstr>Centering or Scaling</vt:lpstr>
      <vt:lpstr>Discrete to continuous variables</vt:lpstr>
      <vt:lpstr>Discrete to continuous variables</vt:lpstr>
      <vt:lpstr>Continuous to discrete variables</vt:lpstr>
      <vt:lpstr>Skewed Data</vt:lpstr>
      <vt:lpstr>Skewed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1998</cp:revision>
  <cp:lastPrinted>2019-09-11T18:15:05Z</cp:lastPrinted>
  <dcterms:created xsi:type="dcterms:W3CDTF">2013-03-05T15:39:19Z</dcterms:created>
  <dcterms:modified xsi:type="dcterms:W3CDTF">2020-10-01T20:50:10Z</dcterms:modified>
</cp:coreProperties>
</file>