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2"/>
  </p:notesMasterIdLst>
  <p:handoutMasterIdLst>
    <p:handoutMasterId r:id="rId53"/>
  </p:handoutMasterIdLst>
  <p:sldIdLst>
    <p:sldId id="256" r:id="rId2"/>
    <p:sldId id="750" r:id="rId3"/>
    <p:sldId id="717" r:id="rId4"/>
    <p:sldId id="655" r:id="rId5"/>
    <p:sldId id="562" r:id="rId6"/>
    <p:sldId id="592" r:id="rId7"/>
    <p:sldId id="593" r:id="rId8"/>
    <p:sldId id="595" r:id="rId9"/>
    <p:sldId id="594" r:id="rId10"/>
    <p:sldId id="596" r:id="rId11"/>
    <p:sldId id="598" r:id="rId12"/>
    <p:sldId id="597" r:id="rId13"/>
    <p:sldId id="599" r:id="rId14"/>
    <p:sldId id="600" r:id="rId15"/>
    <p:sldId id="601" r:id="rId16"/>
    <p:sldId id="610" r:id="rId17"/>
    <p:sldId id="608" r:id="rId18"/>
    <p:sldId id="611" r:id="rId19"/>
    <p:sldId id="612" r:id="rId20"/>
    <p:sldId id="613" r:id="rId21"/>
    <p:sldId id="614" r:id="rId22"/>
    <p:sldId id="615" r:id="rId23"/>
    <p:sldId id="609" r:id="rId24"/>
    <p:sldId id="602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604" r:id="rId33"/>
    <p:sldId id="603" r:id="rId34"/>
    <p:sldId id="572" r:id="rId35"/>
    <p:sldId id="573" r:id="rId36"/>
    <p:sldId id="656" r:id="rId37"/>
    <p:sldId id="657" r:id="rId38"/>
    <p:sldId id="658" r:id="rId39"/>
    <p:sldId id="659" r:id="rId40"/>
    <p:sldId id="660" r:id="rId41"/>
    <p:sldId id="580" r:id="rId42"/>
    <p:sldId id="581" r:id="rId43"/>
    <p:sldId id="584" r:id="rId44"/>
    <p:sldId id="585" r:id="rId45"/>
    <p:sldId id="586" r:id="rId46"/>
    <p:sldId id="587" r:id="rId47"/>
    <p:sldId id="588" r:id="rId48"/>
    <p:sldId id="605" r:id="rId49"/>
    <p:sldId id="606" r:id="rId50"/>
    <p:sldId id="60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45" autoAdjust="0"/>
    <p:restoredTop sz="81291" autoAdjust="0"/>
  </p:normalViewPr>
  <p:slideViewPr>
    <p:cSldViewPr snapToGrid="0" snapToObjects="1">
      <p:cViewPr varScale="1">
        <p:scale>
          <a:sx n="84" d="100"/>
          <a:sy n="84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8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8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hyperlink" Target="https://neo4j.com/" TargetMode="External"/><Relationship Id="rId7" Type="http://schemas.openxmlformats.org/officeDocument/2006/relationships/image" Target="../media/image17.tiff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peed/bulbs" TargetMode="External"/><Relationship Id="rId5" Type="http://schemas.openxmlformats.org/officeDocument/2006/relationships/hyperlink" Target="http://bulbflow.com/" TargetMode="External"/><Relationship Id="rId4" Type="http://schemas.openxmlformats.org/officeDocument/2006/relationships/hyperlink" Target="http://titan.thinkaurelius.com/" TargetMode="External"/><Relationship Id="rId9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og/1995-github-jupyter-notebooks-3" TargetMode="External"/><Relationship Id="rId2" Type="http://schemas.openxmlformats.org/officeDocument/2006/relationships/hyperlink" Target="https://pages.github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documentation/development/reference/algorithms.centrality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development/gallery.html" TargetMode="External"/><Relationship Id="rId2" Type="http://schemas.openxmlformats.org/officeDocument/2006/relationships/hyperlink" Target="https://networkx.github.io/documentation/networkx-1.10/reference/drawing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#9 – 9/29/2020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2" y="1613330"/>
            <a:ext cx="44598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1001072"/>
            <a:ext cx="24529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3903481"/>
            <a:ext cx="245290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563" y="608708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UNOS, 2010-12-08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403" y="347503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2012-09-10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9403" y="635157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2014-06-30</a:t>
            </a:r>
          </a:p>
        </p:txBody>
      </p:sp>
    </p:spTree>
    <p:extLst>
      <p:ext uri="{BB962C8B-B14F-4D97-AF65-F5344CB8AC3E}">
        <p14:creationId xmlns:p14="http://schemas.microsoft.com/office/powerpoint/2010/main" val="41557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NetworkX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is a Python library for storing, manipulating, and analyzing (small- and medium-sized)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Uses </a:t>
            </a:r>
            <a:r>
              <a:rPr lang="en-US" b="0" dirty="0" err="1"/>
              <a:t>Matplotlib</a:t>
            </a:r>
            <a:r>
              <a:rPr lang="en-US" b="0" dirty="0"/>
              <a:t> for rendering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conda</a:t>
            </a:r>
            <a:r>
              <a:rPr lang="en-US" b="0" dirty="0"/>
              <a:t> install -c anaconda </a:t>
            </a:r>
            <a:r>
              <a:rPr lang="en-US" b="0" dirty="0" err="1"/>
              <a:t>networkx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1" y="3872502"/>
            <a:ext cx="4896196" cy="27278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import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networkx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G.add_node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("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spam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G.add_edge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(1,2)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())) [(1, 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9772" y="3855876"/>
            <a:ext cx="3266153" cy="2744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2, ‘spam’]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[(1,2)]</a:t>
            </a:r>
          </a:p>
        </p:txBody>
      </p:sp>
    </p:spTree>
    <p:extLst>
      <p:ext uri="{BB962C8B-B14F-4D97-AF65-F5344CB8AC3E}">
        <p14:creationId xmlns:p14="http://schemas.microsoft.com/office/powerpoint/2010/main" val="22866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6" cy="4831080"/>
          </a:xfrm>
        </p:spPr>
        <p:txBody>
          <a:bodyPr>
            <a:normAutofit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5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2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72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31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41717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uses an adjacency dictionary representation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Built-ins for reading from/to </a:t>
            </a:r>
            <a:r>
              <a:rPr lang="en-US" b="0" dirty="0" err="1"/>
              <a:t>SciPy</a:t>
            </a:r>
            <a:r>
              <a:rPr lang="en-US" b="0" dirty="0"/>
              <a:t>/</a:t>
            </a:r>
            <a:r>
              <a:rPr lang="en-US" b="0" dirty="0" err="1"/>
              <a:t>NumPy</a:t>
            </a:r>
            <a:r>
              <a:rPr lang="en-US" b="0" dirty="0"/>
              <a:t>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758596"/>
            <a:ext cx="7905404" cy="35757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Make a directed 3-cycle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Di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G.add_edges_from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([(‘A’,’B’), (‘B’, ‘C’), (‘C’, ‘A’)])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Get all out-edges of vertex ’B’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print(G[‘B’])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v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edges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print(u, v)</a:t>
            </a:r>
          </a:p>
        </p:txBody>
      </p:sp>
    </p:spTree>
    <p:extLst>
      <p:ext uri="{BB962C8B-B14F-4D97-AF65-F5344CB8AC3E}">
        <p14:creationId xmlns:p14="http://schemas.microsoft.com/office/powerpoint/2010/main" val="1482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0633" cy="1371600"/>
          </a:xfrm>
        </p:spPr>
        <p:txBody>
          <a:bodyPr/>
          <a:lstStyle/>
          <a:p>
            <a:r>
              <a:rPr lang="en-US" dirty="0"/>
              <a:t>Aside: Graph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relational databases store relations between entities directly in the data (e.g., foreign keys)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Queries search data, JOIN over relations</a:t>
            </a:r>
          </a:p>
          <a:p>
            <a:r>
              <a:rPr lang="en-US" dirty="0">
                <a:solidFill>
                  <a:schemeClr val="tx2"/>
                </a:solidFill>
              </a:rPr>
              <a:t>Graph databases </a:t>
            </a:r>
            <a:r>
              <a:rPr lang="en-US" dirty="0"/>
              <a:t>directly relate data in the storage system using edges (relations) with attached semantic properties</a:t>
            </a:r>
          </a:p>
          <a:p>
            <a:endParaRPr lang="en-US" dirty="0"/>
          </a:p>
          <a:p>
            <a:endParaRPr lang="en-US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4" y="3592533"/>
            <a:ext cx="4426989" cy="313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thanks to Wikipedia</a:t>
            </a:r>
          </a:p>
        </p:txBody>
      </p:sp>
    </p:spTree>
    <p:extLst>
      <p:ext uri="{BB962C8B-B14F-4D97-AF65-F5344CB8AC3E}">
        <p14:creationId xmlns:p14="http://schemas.microsoft.com/office/powerpoint/2010/main" val="28391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http://neo4j.com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7926"/>
            <a:ext cx="462280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0108" y="3258589"/>
            <a:ext cx="270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Nodes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John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15945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32" y="3263899"/>
            <a:ext cx="24511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1962" y="2926071"/>
            <a:ext cx="270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Labels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Person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509" y="5479832"/>
            <a:ext cx="29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named construct that </a:t>
            </a:r>
            <a:r>
              <a:rPr lang="en-US" dirty="0">
                <a:solidFill>
                  <a:schemeClr val="tx2"/>
                </a:solidFill>
              </a:rPr>
              <a:t>groups</a:t>
            </a:r>
            <a:r>
              <a:rPr lang="en-US" dirty="0"/>
              <a:t> nodes into sets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51" y="4188757"/>
            <a:ext cx="4394200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729" y="6102627"/>
            <a:ext cx="400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assign labels to the nodes</a:t>
            </a:r>
          </a:p>
        </p:txBody>
      </p:sp>
    </p:spTree>
    <p:extLst>
      <p:ext uri="{BB962C8B-B14F-4D97-AF65-F5344CB8AC3E}">
        <p14:creationId xmlns:p14="http://schemas.microsoft.com/office/powerpoint/2010/main" val="1381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677" y="5308599"/>
            <a:ext cx="2072640" cy="155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59600" cy="1371600"/>
          </a:xfrm>
        </p:spPr>
        <p:txBody>
          <a:bodyPr/>
          <a:lstStyle/>
          <a:p>
            <a:r>
              <a:rPr lang="en-US" dirty="0"/>
              <a:t>Discussion: 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6959600" cy="4343400"/>
          </a:xfrm>
        </p:spPr>
        <p:txBody>
          <a:bodyPr/>
          <a:lstStyle/>
          <a:p>
            <a:r>
              <a:rPr lang="en-US" dirty="0"/>
              <a:t>In lieu of a final exam, you’ll create a mini-tutorial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Identifies a raw data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Processes and stores that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exploratory data analysis &amp; visualization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Derives insight(s) using statistics and ML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Communicates those insights as actionable text</a:t>
            </a:r>
          </a:p>
          <a:p>
            <a:r>
              <a:rPr lang="en-US" dirty="0"/>
              <a:t>Individual or group project </a:t>
            </a:r>
            <a:r>
              <a:rPr lang="mr-IN" dirty="0"/>
              <a:t>–</a:t>
            </a:r>
            <a:r>
              <a:rPr lang="en-US" dirty="0"/>
              <a:t> 25% of </a:t>
            </a:r>
            <a:r>
              <a:rPr lang="en-US"/>
              <a:t>final grade!</a:t>
            </a:r>
            <a:endParaRPr lang="en-US" dirty="0"/>
          </a:p>
          <a:p>
            <a:endParaRPr lang="en-US" dirty="0"/>
          </a:p>
          <a:p>
            <a:r>
              <a:rPr lang="en-US" dirty="0"/>
              <a:t>Will be </a:t>
            </a:r>
            <a:r>
              <a:rPr lang="en-US" dirty="0">
                <a:solidFill>
                  <a:schemeClr val="tx2"/>
                </a:solidFill>
              </a:rPr>
              <a:t>hosted publicly </a:t>
            </a:r>
            <a:r>
              <a:rPr lang="en-US" dirty="0"/>
              <a:t>online (GitHub Pages) and will </a:t>
            </a:r>
            <a:r>
              <a:rPr lang="en-US" dirty="0">
                <a:solidFill>
                  <a:schemeClr val="tx2"/>
                </a:solidFill>
              </a:rPr>
              <a:t>strengthen your portfolio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r>
              <a:rPr lang="en-US" dirty="0"/>
              <a:t>Relationships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Sally; Sally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John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Databases; Sally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316" y="4304003"/>
            <a:ext cx="4491643" cy="22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associate </a:t>
            </a:r>
            <a:r>
              <a:rPr lang="en-US" dirty="0">
                <a:solidFill>
                  <a:schemeClr val="tx2"/>
                </a:solidFill>
              </a:rPr>
              <a:t>attributes</a:t>
            </a:r>
            <a:r>
              <a:rPr lang="en-US" dirty="0"/>
              <a:t> with entities in a key-value way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Attributes on nodes, relations,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2677717"/>
            <a:ext cx="6766560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Querying</a:t>
            </a:r>
            <a:r>
              <a:rPr lang="en-US" dirty="0"/>
              <a:t> graph databases needs a language other than SQL</a:t>
            </a:r>
          </a:p>
          <a:p>
            <a:r>
              <a:rPr lang="en-US" dirty="0"/>
              <a:t>Recall: graph databases explicitly represent relationships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Adhere more to an object-oriented paradigm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be more suitable for managing ad-hoc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scale better, depending on the query types (no JOINs)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073232"/>
            <a:ext cx="7905404" cy="17124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When did Sally and John become friends?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sally:Person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'Sally'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'John'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(sally)-[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r:FRIEND_OF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]-(john)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RETURN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r.since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friends_since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0148" y="5752409"/>
            <a:ext cx="28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Cypher query</a:t>
            </a:r>
          </a:p>
        </p:txBody>
      </p:sp>
    </p:spTree>
    <p:extLst>
      <p:ext uri="{BB962C8B-B14F-4D97-AF65-F5344CB8AC3E}">
        <p14:creationId xmlns:p14="http://schemas.microsoft.com/office/powerpoint/2010/main" val="4064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err="1"/>
              <a:t>Bulbflow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graph databases out there: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List found here: </a:t>
            </a:r>
            <a:r>
              <a:rPr lang="en-US" b="0" dirty="0">
                <a:hlinkClick r:id="rId2"/>
              </a:rPr>
              <a:t>https://en.wikipedia.org/wiki/Graph_database</a:t>
            </a:r>
            <a:endParaRPr lang="en-US" b="0" dirty="0"/>
          </a:p>
          <a:p>
            <a:r>
              <a:rPr lang="en-US" dirty="0"/>
              <a:t>neo4j and Titan are popular, easy-to-use solutions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https://neo4j.com/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http://titan.thinkaurelius.com/</a:t>
            </a:r>
            <a:endParaRPr lang="en-US" b="0" dirty="0"/>
          </a:p>
          <a:p>
            <a:r>
              <a:rPr lang="en-US" dirty="0" err="1"/>
              <a:t>Bulbflow</a:t>
            </a:r>
            <a:r>
              <a:rPr lang="en-US" dirty="0"/>
              <a:t> is a Python framework that connects </a:t>
            </a:r>
            <a:r>
              <a:rPr lang="en-US"/>
              <a:t>to several backing graph-database servers like neo4j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http://bulbflow.com/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6"/>
              </a:rPr>
              <a:t>https://github.com/espeed/bulbs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437" y="342512"/>
            <a:ext cx="2232025" cy="9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19" y="152718"/>
            <a:ext cx="950412" cy="18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009" y="2999960"/>
            <a:ext cx="1010773" cy="1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706" y="0"/>
            <a:ext cx="12413673" cy="698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" y="3491345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value of a vertex</a:t>
            </a:r>
          </a:p>
        </p:txBody>
      </p:sp>
    </p:spTree>
    <p:extLst>
      <p:ext uri="{BB962C8B-B14F-4D97-AF65-F5344CB8AC3E}">
        <p14:creationId xmlns:p14="http://schemas.microsoft.com/office/powerpoint/2010/main" val="1535171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385" cy="1371600"/>
          </a:xfrm>
        </p:spPr>
        <p:txBody>
          <a:bodyPr/>
          <a:lstStyle/>
          <a:p>
            <a:r>
              <a:rPr lang="en-US"/>
              <a:t>Importance of vertices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4825"/>
          </a:xfrm>
        </p:spPr>
        <p:txBody>
          <a:bodyPr>
            <a:normAutofit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9" y="3522827"/>
            <a:ext cx="2862580" cy="90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49" y="4425720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7" y="5122415"/>
            <a:ext cx="38354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713" y="5410199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27389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4399" cy="1371600"/>
          </a:xfrm>
        </p:spPr>
        <p:txBody>
          <a:bodyPr/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38655" cy="4373563"/>
          </a:xfrm>
        </p:spPr>
        <p:txBody>
          <a:bodyPr/>
          <a:lstStyle/>
          <a:p>
            <a:r>
              <a:rPr lang="en-US" dirty="0"/>
              <a:t>“Central” vertices are important, as they can reach the whole network more quickly than non-central vertices</a:t>
            </a:r>
          </a:p>
          <a:p>
            <a:r>
              <a:rPr lang="en-US" dirty="0"/>
              <a:t>Importance measured by how </a:t>
            </a:r>
            <a:r>
              <a:rPr lang="en-US" dirty="0">
                <a:solidFill>
                  <a:schemeClr val="tx2"/>
                </a:solidFill>
              </a:rPr>
              <a:t>close</a:t>
            </a:r>
            <a:r>
              <a:rPr lang="en-US" dirty="0"/>
              <a:t> a vertex is to other vertices</a:t>
            </a:r>
          </a:p>
          <a:p>
            <a:endParaRPr lang="en-US" dirty="0"/>
          </a:p>
          <a:p>
            <a:r>
              <a:rPr lang="en-US" dirty="0"/>
              <a:t>Average Distance:</a:t>
            </a:r>
          </a:p>
          <a:p>
            <a:endParaRPr lang="en-US" dirty="0"/>
          </a:p>
          <a:p>
            <a:r>
              <a:rPr lang="en-US" dirty="0"/>
              <a:t>Closeness Centrality: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088" y="3155210"/>
            <a:ext cx="351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9" y="4745551"/>
            <a:ext cx="6299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3581"/>
            <a:ext cx="4328611" cy="164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01" y="1652399"/>
            <a:ext cx="3655874" cy="2861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54" y="4642359"/>
            <a:ext cx="6648838" cy="135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671" y="6147056"/>
            <a:ext cx="471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Vertex 4 </a:t>
            </a:r>
            <a:r>
              <a:rPr lang="en-US" sz="2000" b="1" dirty="0">
                <a:solidFill>
                  <a:schemeClr val="tx2"/>
                </a:solidFill>
              </a:rPr>
              <a:t>is more central </a:t>
            </a:r>
            <a:r>
              <a:rPr lang="en-US" sz="2000" b="1">
                <a:solidFill>
                  <a:schemeClr val="tx2"/>
                </a:solidFill>
              </a:rPr>
              <a:t>than vertex 3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9149" cy="1371600"/>
          </a:xfrm>
        </p:spPr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>
                <a:solidFill>
                  <a:schemeClr val="tx2"/>
                </a:solidFill>
              </a:rPr>
              <a:t>betweenness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counts the number of shortest paths that pass through one vertex</a:t>
            </a:r>
          </a:p>
          <a:p>
            <a:r>
              <a:rPr lang="en-US" dirty="0"/>
              <a:t>Vertices with high </a:t>
            </a:r>
            <a:r>
              <a:rPr lang="en-US" dirty="0" err="1"/>
              <a:t>betweenness</a:t>
            </a:r>
            <a:r>
              <a:rPr lang="en-US" dirty="0"/>
              <a:t> are important in communication and information diffusion</a:t>
            </a:r>
          </a:p>
          <a:p>
            <a:endParaRPr lang="en-US" dirty="0"/>
          </a:p>
          <a:p>
            <a:r>
              <a:rPr lang="en-US" dirty="0" err="1"/>
              <a:t>Betweenness</a:t>
            </a:r>
            <a:r>
              <a:rPr lang="en-US" dirty="0"/>
              <a:t> Centrality: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3" y="3289994"/>
            <a:ext cx="4320624" cy="107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7630" y="4431268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81063" y="4995863"/>
            <a:ext cx="7194944" cy="500678"/>
            <a:chOff x="881063" y="4995863"/>
            <a:chExt cx="7194944" cy="500678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3" y="4995863"/>
              <a:ext cx="15240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5063" y="5096431"/>
              <a:ext cx="5670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number of shortest </a:t>
              </a:r>
              <a:r>
                <a:rPr lang="en-US" sz="2000" dirty="0"/>
                <a:t>paths</a:t>
              </a:r>
              <a:r>
                <a:rPr lang="en-US" dirty="0"/>
                <a:t> between </a:t>
              </a:r>
              <a:r>
                <a:rPr lang="en-US" dirty="0" err="1"/>
                <a:t>s</a:t>
              </a:r>
              <a:r>
                <a:rPr lang="en-US" dirty="0"/>
                <a:t> and </a:t>
              </a:r>
              <a:r>
                <a:rPr lang="en-US" dirty="0" err="1"/>
                <a:t>t</a:t>
              </a:r>
              <a:r>
                <a:rPr lang="en-US" dirty="0"/>
                <a:t> that pass v</a:t>
              </a:r>
              <a:r>
                <a:rPr lang="en-US" baseline="-25000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2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  <a:br>
              <a:rPr lang="en-US" dirty="0"/>
            </a:br>
            <a:r>
              <a:rPr lang="en-US" dirty="0"/>
              <a:t>Final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Deliverable: URL of your own GitHub Pages site hosting an .</a:t>
            </a:r>
            <a:r>
              <a:rPr lang="en-US" dirty="0" err="1"/>
              <a:t>ipynb</a:t>
            </a:r>
            <a:r>
              <a:rPr lang="en-US" dirty="0"/>
              <a:t>/.html export of your final tutorial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https://pages.github.com/</a:t>
            </a:r>
            <a:r>
              <a:rPr lang="en-US" b="0" dirty="0"/>
              <a:t>   </a:t>
            </a:r>
            <a:r>
              <a:rPr lang="mr-IN" b="0" dirty="0"/>
              <a:t>–</a:t>
            </a:r>
            <a:r>
              <a:rPr lang="en-US" b="0" dirty="0"/>
              <a:t> make a GitHub account, too!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https://github.com/blog/1995-github-jupyter-notebooks-3</a:t>
            </a:r>
            <a:endParaRPr lang="en-US" b="0" dirty="0"/>
          </a:p>
          <a:p>
            <a:r>
              <a:rPr lang="en-US" dirty="0"/>
              <a:t>The project itself: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~1500+ words of Markdown prose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~150+ lines of Python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Should be viewable as a </a:t>
            </a:r>
            <a:r>
              <a:rPr lang="en-US" dirty="0"/>
              <a:t>static webpage </a:t>
            </a:r>
            <a:r>
              <a:rPr lang="mr-IN" b="0" dirty="0"/>
              <a:t>–</a:t>
            </a:r>
            <a:r>
              <a:rPr lang="en-US" b="0" dirty="0"/>
              <a:t> that is, if I (or anyone else) opens the link up, everything should render and I shouldn’t have to run any cells to generate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6516" cy="1371600"/>
          </a:xfrm>
        </p:spPr>
        <p:txBody>
          <a:bodyPr/>
          <a:lstStyle/>
          <a:p>
            <a:r>
              <a:rPr lang="en-US"/>
              <a:t>Betweenness</a:t>
            </a:r>
            <a:r>
              <a:rPr lang="en-US" dirty="0"/>
              <a:t>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7" y="1662632"/>
            <a:ext cx="4328611" cy="1648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995" y="4235309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8995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21" y="1518723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045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5" y="5164032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5775" cy="1371600"/>
          </a:xfrm>
        </p:spPr>
        <p:txBody>
          <a:bodyPr/>
          <a:lstStyle/>
          <a:p>
            <a:r>
              <a:rPr lang="en-US"/>
              <a:t>Eigenvector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vertex’s importance is determined by the </a:t>
            </a:r>
            <a:r>
              <a:rPr lang="en-US" dirty="0">
                <a:solidFill>
                  <a:schemeClr val="tx2"/>
                </a:solidFill>
              </a:rPr>
              <a:t>importance of the friends</a:t>
            </a:r>
            <a:r>
              <a:rPr lang="en-US" dirty="0"/>
              <a:t> of that vertex</a:t>
            </a:r>
          </a:p>
          <a:p>
            <a:r>
              <a:rPr lang="en-US" dirty="0"/>
              <a:t>If one has many important friends, he should be important as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centrality corresponds to the top eigenvector of the adjacency matrix A. </a:t>
            </a:r>
          </a:p>
          <a:p>
            <a:r>
              <a:rPr lang="en-US" dirty="0"/>
              <a:t>A variant of this eigenvector centrality is the PageRank score.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76" y="2984441"/>
            <a:ext cx="3111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76" y="3979955"/>
            <a:ext cx="9398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07" y="3946705"/>
            <a:ext cx="1181100" cy="45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46412" y="3979955"/>
            <a:ext cx="686164" cy="3937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centrality measures implemented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https://networkx.github.io/documentation/development/reference/algorithms.centrality.html</a:t>
            </a:r>
            <a:endParaRPr lang="en-US" b="0" dirty="0"/>
          </a:p>
          <a:p>
            <a:r>
              <a:rPr lang="en-US" dirty="0"/>
              <a:t>Degree, in-degree, out-degree</a:t>
            </a:r>
          </a:p>
          <a:p>
            <a:r>
              <a:rPr lang="en-US" dirty="0"/>
              <a:t>Closeness</a:t>
            </a:r>
          </a:p>
          <a:p>
            <a:r>
              <a:rPr lang="en-US" dirty="0" err="1"/>
              <a:t>Betweenness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Applied to both edges and vertices; hard to compute</a:t>
            </a:r>
          </a:p>
          <a:p>
            <a:r>
              <a:rPr lang="en-US" dirty="0"/>
              <a:t>Load: similar to </a:t>
            </a:r>
            <a:r>
              <a:rPr lang="en-US" dirty="0" err="1"/>
              <a:t>betweenness</a:t>
            </a:r>
            <a:endParaRPr lang="en-US" dirty="0"/>
          </a:p>
          <a:p>
            <a:r>
              <a:rPr lang="en-US" dirty="0"/>
              <a:t>Eigenvector, Katz (provides additional weight to close neighbors)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2" y="3580701"/>
            <a:ext cx="5791200" cy="1371600"/>
          </a:xfrm>
        </p:spPr>
        <p:txBody>
          <a:bodyPr/>
          <a:lstStyle/>
          <a:p>
            <a:r>
              <a:rPr lang="en-US" dirty="0"/>
              <a:t>Strength </a:t>
            </a:r>
            <a:r>
              <a:rPr lang="en-US"/>
              <a:t>of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428"/>
            <a:ext cx="8702675" cy="1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23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841375" cy="1371600"/>
          </a:xfrm>
        </p:spPr>
        <p:txBody>
          <a:bodyPr/>
          <a:lstStyle/>
          <a:p>
            <a:r>
              <a:rPr lang="en-US"/>
              <a:t>Weak and 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connections are not of the same strength</a:t>
            </a:r>
          </a:p>
          <a:p>
            <a:r>
              <a:rPr lang="en-US" dirty="0"/>
              <a:t>Interpersonal social networks are composed of strong ties (close friends) and weak ties (acquaintances).</a:t>
            </a:r>
          </a:p>
          <a:p>
            <a:r>
              <a:rPr lang="en-US" dirty="0"/>
              <a:t>Strong ties and weak ties play different roles for </a:t>
            </a:r>
            <a:r>
              <a:rPr lang="en-US" dirty="0">
                <a:solidFill>
                  <a:schemeClr val="tx2"/>
                </a:solidFill>
              </a:rPr>
              <a:t>community formation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information diffusion</a:t>
            </a:r>
          </a:p>
          <a:p>
            <a:r>
              <a:rPr lang="en-US" dirty="0"/>
              <a:t>Strength of Weak Ties </a:t>
            </a:r>
            <a:r>
              <a:rPr lang="en-US" sz="1400" dirty="0"/>
              <a:t>[</a:t>
            </a:r>
            <a:r>
              <a:rPr lang="en-US" sz="1400" dirty="0" err="1"/>
              <a:t>Granovetter</a:t>
            </a:r>
            <a:r>
              <a:rPr lang="en-US" sz="1400" dirty="0"/>
              <a:t> 1973]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Occasional encounters with distant acquaintances can provide important information about new opportunities for job search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Connections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182880"/>
            <a:r>
              <a:rPr lang="en-US" dirty="0"/>
              <a:t>Social media allows users to connect to each other more easily than ever.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One user might have thousands of friends online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Who are the most important ones among your 300 Facebook friends?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Imperative to estimate the strengths of ties for advanced analysis  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Analyze network topology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Profiles and Attributes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Network 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Bridges</a:t>
            </a:r>
            <a:r>
              <a:rPr lang="en-US" dirty="0"/>
              <a:t> connecting two different communities are weak ties</a:t>
            </a:r>
          </a:p>
          <a:p>
            <a:r>
              <a:rPr lang="en-US" dirty="0"/>
              <a:t>An edge is a bridge if its removal results in disconnection of its terminal vertices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3" y="3344615"/>
            <a:ext cx="3927209" cy="1477207"/>
          </a:xfrm>
          <a:prstGeom prst="rect">
            <a:avLst/>
          </a:prstGeom>
        </p:spPr>
      </p:pic>
      <p:pic>
        <p:nvPicPr>
          <p:cNvPr id="5" name="Picture 4" descr="localbrid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76" y="2699814"/>
            <a:ext cx="3171045" cy="267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619" y="4973903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/>
              <a:t>Bridge edge(s) ?????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081" y="5537399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/>
              <a:t>Bridge edge(s) </a:t>
            </a:r>
            <a:r>
              <a:rPr lang="en-US" sz="2000" b="1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4546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“shortcut” Bridge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Bridges are rare in real-life networks</a:t>
            </a:r>
          </a:p>
          <a:p>
            <a:r>
              <a:rPr lang="en-US" dirty="0"/>
              <a:t>Idea: relax the definition by checking if the distance between two terminal vertices increases if the edge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larger the distance, the weaker the tie is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d(2,5) = 4 if (2,5)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d(5,6) = 2 if (5,6)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(5,6) is a stronger tie than (2,5)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local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99" y="3331601"/>
            <a:ext cx="3313769" cy="2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40138" cy="1371600"/>
          </a:xfrm>
        </p:spPr>
        <p:txBody>
          <a:bodyPr/>
          <a:lstStyle/>
          <a:p>
            <a:r>
              <a:rPr lang="en-US"/>
              <a:t>Neighborhood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 strength can be measured based on neighborhood overlap; the larger the overlap, the stronger the tie 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1" dirty="0"/>
              <a:t>(-2 in the denominator is to exclude v</a:t>
            </a:r>
            <a:r>
              <a:rPr lang="en-US" b="0" i="1" baseline="-25000" dirty="0"/>
              <a:t>i</a:t>
            </a:r>
            <a:r>
              <a:rPr lang="en-US" b="0" i="1" dirty="0"/>
              <a:t> and </a:t>
            </a:r>
            <a:r>
              <a:rPr lang="en-US" b="0" i="1" dirty="0" err="1"/>
              <a:t>v</a:t>
            </a:r>
            <a:r>
              <a:rPr lang="en-US" b="0" i="1" baseline="-25000" dirty="0" err="1"/>
              <a:t>j</a:t>
            </a:r>
            <a:r>
              <a:rPr lang="en-US" b="0" i="1" dirty="0"/>
              <a:t>)</a:t>
            </a:r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7" y="2448594"/>
            <a:ext cx="8144142" cy="1402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7" y="5184556"/>
            <a:ext cx="52324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8" y="4867056"/>
            <a:ext cx="2070100" cy="317500"/>
          </a:xfrm>
          <a:prstGeom prst="rect">
            <a:avLst/>
          </a:prstGeom>
        </p:spPr>
      </p:pic>
      <p:pic>
        <p:nvPicPr>
          <p:cNvPr id="6" name="Picture 5" descr="localbrid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920" y="3529915"/>
            <a:ext cx="2980639" cy="2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05404" cy="1371600"/>
          </a:xfrm>
        </p:spPr>
        <p:txBody>
          <a:bodyPr>
            <a:normAutofit/>
          </a:bodyPr>
          <a:lstStyle/>
          <a:p>
            <a:r>
              <a:rPr lang="en-US"/>
              <a:t>Learning from Profiles 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Twitter: one can follow others without </a:t>
            </a:r>
            <a:r>
              <a:rPr lang="en-US" dirty="0" err="1"/>
              <a:t>followee’s</a:t>
            </a:r>
            <a:r>
              <a:rPr lang="en-US" dirty="0"/>
              <a:t> confirmation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determined by the frequency two users talk to each other, rather than the follower-</a:t>
            </a:r>
            <a:r>
              <a:rPr lang="en-US" b="0" dirty="0" err="1"/>
              <a:t>followee</a:t>
            </a:r>
            <a:r>
              <a:rPr lang="en-US" b="0" dirty="0"/>
              <a:t> network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more influential in driving Twitter usage</a:t>
            </a:r>
          </a:p>
          <a:p>
            <a:r>
              <a:rPr lang="en-US" dirty="0"/>
              <a:t>Strengths of ties can be predicted accurately based on various information from 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Friend-initiated posts, message exchanged in wall post, number of mutual friends, etc. </a:t>
            </a:r>
          </a:p>
          <a:p>
            <a:r>
              <a:rPr lang="en-US" dirty="0"/>
              <a:t>Learning numeric link strength by maximum likelihood estimation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User profile similarity determines the strength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Link strength in turn determines user interaction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Maximize the likelihood based on observed profiles and interactions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Representing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Centrality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Community detection</a:t>
            </a:r>
          </a:p>
          <a:p>
            <a:r>
              <a:rPr lang="en-US" dirty="0"/>
              <a:t>Natural Language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Words, TF-IDF, N-grams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(If we get to this today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Thank you to: </a:t>
            </a:r>
            <a:r>
              <a:rPr lang="en-US" dirty="0" err="1">
                <a:solidFill>
                  <a:schemeClr val="tx2"/>
                </a:solidFill>
              </a:rPr>
              <a:t>Sukumar</a:t>
            </a:r>
            <a:r>
              <a:rPr lang="en-US" dirty="0">
                <a:solidFill>
                  <a:schemeClr val="tx2"/>
                </a:solidFill>
              </a:rPr>
              <a:t> Ghosh (Iowa), Lei Tang (Yahoo!), </a:t>
            </a:r>
            <a:r>
              <a:rPr lang="en-US" dirty="0" err="1">
                <a:solidFill>
                  <a:schemeClr val="tx2"/>
                </a:solidFill>
              </a:rPr>
              <a:t>Huan</a:t>
            </a:r>
            <a:r>
              <a:rPr lang="en-US" dirty="0">
                <a:solidFill>
                  <a:schemeClr val="tx2"/>
                </a:solidFill>
              </a:rPr>
              <a:t> Liu (ASU),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8" y="1924885"/>
            <a:ext cx="3028627" cy="2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1151" y="6029335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co-authorship network of </a:t>
            </a:r>
            <a:r>
              <a:rPr lang="en-US" dirty="0">
                <a:solidFill>
                  <a:schemeClr val="tx2"/>
                </a:solidFill>
              </a:rPr>
              <a:t>physicists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mathematicians</a:t>
            </a:r>
          </a:p>
          <a:p>
            <a:pPr algn="ctr"/>
            <a:r>
              <a:rPr lang="en-US" dirty="0"/>
              <a:t>(Courtesy: Easley &amp; Kleinberg)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2" y="1417638"/>
            <a:ext cx="8089118" cy="46116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39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/>
          <a:lstStyle/>
          <a:p>
            <a:r>
              <a:rPr lang="en-US"/>
              <a:t>What is a community?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Informally: “tightly-knit region” of the network.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identify this region?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separate tightly-knit regions from each other?</a:t>
            </a:r>
          </a:p>
          <a:p>
            <a:r>
              <a:rPr lang="en-US" dirty="0"/>
              <a:t>It depends on the definition of </a:t>
            </a:r>
            <a:r>
              <a:rPr lang="en-US" dirty="0">
                <a:solidFill>
                  <a:schemeClr val="tx2"/>
                </a:solidFill>
              </a:rPr>
              <a:t>tightly knit</a:t>
            </a:r>
            <a:r>
              <a:rPr lang="en-US" dirty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Regions can be nested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Examples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 bridges fit into this ?????????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1" y="4905529"/>
            <a:ext cx="3488112" cy="19690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23265" cy="1371600"/>
          </a:xfrm>
        </p:spPr>
        <p:txBody>
          <a:bodyPr/>
          <a:lstStyle/>
          <a:p>
            <a:r>
              <a:rPr lang="en-US" b="1" dirty="0"/>
              <a:t>What is a community?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6598" y="6399608"/>
            <a:ext cx="299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8500" y="6030276"/>
            <a:ext cx="526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a nested structure of the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4" y="1476639"/>
            <a:ext cx="5870091" cy="4553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8619" y="279646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bridges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333211" y="2615049"/>
            <a:ext cx="36284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4524302" y="2615048"/>
            <a:ext cx="564204" cy="1814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788878" y="2615047"/>
            <a:ext cx="736429" cy="18142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66627" y="1965003"/>
            <a:ext cx="247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bridge separates the graph into disjoint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74378" cy="1371600"/>
          </a:xfrm>
        </p:spPr>
        <p:txBody>
          <a:bodyPr/>
          <a:lstStyle/>
          <a:p>
            <a:r>
              <a:rPr lang="en-US"/>
              <a:t>Community detection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Girvan-Newman Method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 the edges of highest </a:t>
            </a:r>
            <a:r>
              <a:rPr lang="en-US" b="0" dirty="0" err="1"/>
              <a:t>betweenness</a:t>
            </a:r>
            <a:r>
              <a:rPr lang="en-US" b="0" dirty="0"/>
              <a:t> first.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the same step with the remainder graph.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Continue this until the graph breaks down into individual nodes.</a:t>
            </a:r>
          </a:p>
          <a:p>
            <a:endParaRPr lang="en-US" dirty="0"/>
          </a:p>
          <a:p>
            <a:r>
              <a:rPr lang="en-US" dirty="0"/>
              <a:t>As the graph breaks down into pieces, the tightly knit community structure is exposed.</a:t>
            </a:r>
          </a:p>
          <a:p>
            <a:r>
              <a:rPr lang="en-US" dirty="0"/>
              <a:t>Results in a </a:t>
            </a:r>
            <a:r>
              <a:rPr lang="en-US" dirty="0">
                <a:solidFill>
                  <a:schemeClr val="tx2"/>
                </a:solidFill>
              </a:rPr>
              <a:t>hierarchical partitioning</a:t>
            </a:r>
            <a:r>
              <a:rPr lang="en-US" dirty="0"/>
              <a:t> of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7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3" y="1423644"/>
            <a:ext cx="72136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846" y="540623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Betweenness(7-8)= 7*7 = 49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56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3*11=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1877" y="5406232"/>
            <a:ext cx="32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1*12 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 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3*4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845" y="5472776"/>
            <a:ext cx="3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1*5=5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403350"/>
            <a:ext cx="5626100" cy="405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1007" y="5454650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???????????????????</a:t>
            </a:r>
          </a:p>
          <a:p>
            <a:r>
              <a:rPr lang="en-US" dirty="0" err="1"/>
              <a:t>Betweenness</a:t>
            </a:r>
            <a:r>
              <a:rPr lang="en-US" dirty="0"/>
              <a:t> of every edge =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1466850"/>
            <a:ext cx="5791200" cy="392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7" y="1778923"/>
            <a:ext cx="6477000" cy="322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5004723"/>
            <a:ext cx="7639395" cy="1595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Returns an iterator over partitions at 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different hierarchy levels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nx.girvan_newman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6153" y="6916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81451"/>
          </a:xfrm>
        </p:spPr>
        <p:txBody>
          <a:bodyPr>
            <a:normAutofit/>
          </a:bodyPr>
          <a:lstStyle/>
          <a:p>
            <a:r>
              <a:rPr lang="en-US" dirty="0"/>
              <a:t>Can render via </a:t>
            </a:r>
            <a:r>
              <a:rPr lang="en-US" dirty="0" err="1"/>
              <a:t>Matplotlib</a:t>
            </a:r>
            <a:r>
              <a:rPr lang="en-US" dirty="0"/>
              <a:t> or </a:t>
            </a:r>
            <a:r>
              <a:rPr lang="en-US" dirty="0" err="1"/>
              <a:t>GraphViz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different layout engines, aesthetic options,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https://networkx.github.io/documentation/networkx-1.10/reference/drawing.html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https://networkx.github.io/documentation/development/gallery.html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7805" y="2194171"/>
            <a:ext cx="7639395" cy="20951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matplotlib.pyplot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=True)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to a PDF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plt.savefig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my_filename.pdf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27156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06" y="1967843"/>
            <a:ext cx="4060767" cy="406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Cycle with 24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cycle_graph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(24)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force-based layout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spring_layout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iterations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200)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the graph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G,pos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range(24),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800,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cmap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as PNG, then display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50017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06886" cy="1371600"/>
          </a:xfrm>
        </p:spPr>
        <p:txBody>
          <a:bodyPr/>
          <a:lstStyle/>
          <a:p>
            <a:r>
              <a:rPr lang="en-US" dirty="0"/>
              <a:t>Networks?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Networks</a:t>
            </a:r>
            <a:r>
              <a:rPr lang="en-US" dirty="0"/>
              <a:t> are systems of interrelated objects</a:t>
            </a:r>
          </a:p>
          <a:p>
            <a:r>
              <a:rPr lang="en-US" dirty="0">
                <a:solidFill>
                  <a:schemeClr val="tx2"/>
                </a:solidFill>
              </a:rPr>
              <a:t>Graphs</a:t>
            </a:r>
            <a:r>
              <a:rPr lang="en-US" dirty="0"/>
              <a:t> are the mathematical models used to represent networks</a:t>
            </a:r>
          </a:p>
          <a:p>
            <a:r>
              <a:rPr lang="en-US" dirty="0"/>
              <a:t>In data science, we will use algorithms on graphs to answer questions about real-world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26" y="4238580"/>
            <a:ext cx="3353574" cy="18875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588331" y="4882243"/>
            <a:ext cx="947057" cy="6694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42906" y="4659858"/>
            <a:ext cx="2661557" cy="1077686"/>
            <a:chOff x="5842906" y="4659858"/>
            <a:chExt cx="2661557" cy="1077686"/>
          </a:xfrm>
        </p:grpSpPr>
        <p:sp>
          <p:nvSpPr>
            <p:cNvPr id="8" name="Oval 7"/>
            <p:cNvSpPr/>
            <p:nvPr/>
          </p:nvSpPr>
          <p:spPr>
            <a:xfrm>
              <a:off x="5842906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Trump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426777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Obama</a:t>
              </a:r>
            </a:p>
          </p:txBody>
        </p:sp>
        <p:cxnSp>
          <p:nvCxnSpPr>
            <p:cNvPr id="11" name="Straight Connector 10"/>
            <p:cNvCxnSpPr>
              <a:stCxn id="8" idx="6"/>
              <a:endCxn id="9" idx="2"/>
            </p:cNvCxnSpPr>
            <p:nvPr/>
          </p:nvCxnSpPr>
          <p:spPr>
            <a:xfrm>
              <a:off x="6920592" y="5198701"/>
              <a:ext cx="5061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98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903" y="1978429"/>
            <a:ext cx="4373563" cy="3757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Branch factor 3, depth 5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balanced_tree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(3, 5)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Circular layout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graphviz_layout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twopi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args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'')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8x8 figure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figure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(8, 8))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alpha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0.5,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"blue",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False)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axis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('equal')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607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graph</a:t>
            </a:r>
            <a:r>
              <a:rPr lang="en-US" dirty="0"/>
              <a:t> G = (V,E) is a set of </a:t>
            </a:r>
            <a:r>
              <a:rPr lang="en-US" dirty="0">
                <a:solidFill>
                  <a:schemeClr val="tx2"/>
                </a:solidFill>
              </a:rPr>
              <a:t>vertices</a:t>
            </a:r>
            <a:r>
              <a:rPr lang="en-US" dirty="0"/>
              <a:t> V and </a:t>
            </a:r>
            <a:r>
              <a:rPr lang="en-US" dirty="0">
                <a:solidFill>
                  <a:schemeClr val="tx2"/>
                </a:solidFill>
              </a:rPr>
              <a:t>edges</a:t>
            </a:r>
            <a:r>
              <a:rPr lang="en-US" dirty="0"/>
              <a:t> E</a:t>
            </a:r>
          </a:p>
          <a:p>
            <a:r>
              <a:rPr lang="en-US" dirty="0"/>
              <a:t>Edges can be undirected or directed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914" y="5088284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(A,B), (B,C), (C,D), (A,C)</a:t>
            </a:r>
            <a:r>
              <a:rPr lang="en-US" dirty="0"/>
              <a:t>}</a:t>
            </a:r>
          </a:p>
        </p:txBody>
      </p:sp>
      <p:cxnSp>
        <p:nvCxnSpPr>
          <p:cNvPr id="11" name="Straight Connector 10"/>
          <p:cNvCxnSpPr>
            <a:stCxn id="8" idx="6"/>
            <a:endCxn id="5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  <a:endCxn id="6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5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1"/>
            <a:endCxn id="5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308965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5704807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6913123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5100649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Curved Connector 26"/>
          <p:cNvCxnSpPr>
            <a:stCxn id="25" idx="7"/>
            <a:endCxn id="22" idx="1"/>
          </p:cNvCxnSpPr>
          <p:nvPr/>
        </p:nvCxnSpPr>
        <p:spPr>
          <a:xfrm rot="5400000" flipH="1" flipV="1">
            <a:off x="6006886" y="2755559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3" idx="5"/>
            <a:endCxn id="24" idx="3"/>
          </p:cNvCxnSpPr>
          <p:nvPr/>
        </p:nvCxnSpPr>
        <p:spPr>
          <a:xfrm rot="16200000" flipH="1">
            <a:off x="6611044" y="4261697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5" idx="6"/>
          </p:cNvCxnSpPr>
          <p:nvPr/>
        </p:nvCxnSpPr>
        <p:spPr>
          <a:xfrm flipH="1">
            <a:off x="5704807" y="3359717"/>
            <a:ext cx="582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7"/>
            <a:endCxn id="22" idx="3"/>
          </p:cNvCxnSpPr>
          <p:nvPr/>
        </p:nvCxnSpPr>
        <p:spPr>
          <a:xfrm flipV="1">
            <a:off x="6220488" y="3573319"/>
            <a:ext cx="176954" cy="651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69329" y="5097359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(A,C), (C,A), (B,C), (B,D)</a:t>
            </a:r>
            <a:r>
              <a:rPr lang="en-US" dirty="0"/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directed vs undirected graphs ????????????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91067" y="774696"/>
            <a:ext cx="2867140" cy="669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Nodes = Vertices</a:t>
            </a:r>
          </a:p>
          <a:p>
            <a:pPr algn="ctr"/>
            <a:r>
              <a:rPr lang="en-US" dirty="0"/>
              <a:t>Edges = Arcs </a:t>
            </a:r>
          </a:p>
        </p:txBody>
      </p:sp>
    </p:spTree>
    <p:extLst>
      <p:ext uri="{BB962C8B-B14F-4D97-AF65-F5344CB8AC3E}">
        <p14:creationId xmlns:p14="http://schemas.microsoft.com/office/powerpoint/2010/main" val="40120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37" grpId="0"/>
      <p:bldP spid="3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 can be unweighted or weighted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Unweighted </a:t>
            </a:r>
            <a:r>
              <a:rPr lang="en-US" b="0" dirty="0">
                <a:sym typeface="Wingdings"/>
              </a:rPr>
              <a:t> all edges have unit weight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>
            <a:stCxn id="11" idx="6"/>
            <a:endCxn id="8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5"/>
            <a:endCxn id="9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7"/>
            <a:endCxn id="8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  <a:endCxn id="8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57746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597330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718162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536914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>
            <a:stCxn id="19" idx="6"/>
            <a:endCxn id="16" idx="2"/>
          </p:cNvCxnSpPr>
          <p:nvPr/>
        </p:nvCxnSpPr>
        <p:spPr>
          <a:xfrm>
            <a:off x="597330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5"/>
            <a:endCxn id="17" idx="1"/>
          </p:cNvCxnSpPr>
          <p:nvPr/>
        </p:nvCxnSpPr>
        <p:spPr>
          <a:xfrm>
            <a:off x="588482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7"/>
            <a:endCxn id="16" idx="3"/>
          </p:cNvCxnSpPr>
          <p:nvPr/>
        </p:nvCxnSpPr>
        <p:spPr>
          <a:xfrm flipV="1">
            <a:off x="648898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1"/>
            <a:endCxn id="16" idx="5"/>
          </p:cNvCxnSpPr>
          <p:nvPr/>
        </p:nvCxnSpPr>
        <p:spPr>
          <a:xfrm flipH="1" flipV="1">
            <a:off x="709314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6168" y="4996543"/>
            <a:ext cx="2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Unweighted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147" y="4966833"/>
            <a:ext cx="24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8068" y="297724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1660" y="358999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7798" y="384802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1523" y="3767240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unweighted and weighted graphs ????????????</a:t>
            </a:r>
          </a:p>
        </p:txBody>
      </p:sp>
    </p:spTree>
    <p:extLst>
      <p:ext uri="{BB962C8B-B14F-4D97-AF65-F5344CB8AC3E}">
        <p14:creationId xmlns:p14="http://schemas.microsoft.com/office/powerpoint/2010/main" val="495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7" y="1563789"/>
            <a:ext cx="6226628" cy="466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159" y="6547759"/>
            <a:ext cx="576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thepoliticsofsystems.net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/category/network-theory/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019" y="3117561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 (in black), and users liking or commenting on those posts</a:t>
            </a:r>
          </a:p>
        </p:txBody>
      </p:sp>
    </p:spTree>
    <p:extLst>
      <p:ext uri="{BB962C8B-B14F-4D97-AF65-F5344CB8AC3E}">
        <p14:creationId xmlns:p14="http://schemas.microsoft.com/office/powerpoint/2010/main" val="34126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1524318"/>
            <a:ext cx="6366329" cy="5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1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15608</TotalTime>
  <Words>2699</Words>
  <Application>Microsoft Macintosh PowerPoint</Application>
  <PresentationFormat>On-screen Show (4:3)</PresentationFormat>
  <Paragraphs>532</Paragraphs>
  <Slides>50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Courier</vt:lpstr>
      <vt:lpstr>Essential</vt:lpstr>
      <vt:lpstr>Introduction to  Data Science</vt:lpstr>
      <vt:lpstr>Discussion:  Final Tutorial</vt:lpstr>
      <vt:lpstr>Discussion: Final Tutorial</vt:lpstr>
      <vt:lpstr>And now!</vt:lpstr>
      <vt:lpstr>Networks? Graphs?</vt:lpstr>
      <vt:lpstr>Graphs</vt:lpstr>
      <vt:lpstr>Graphs</vt:lpstr>
      <vt:lpstr>Graphs and the networks they represent</vt:lpstr>
      <vt:lpstr>Graphs and the networks they represent</vt:lpstr>
      <vt:lpstr>Graphs and the networks they represent</vt:lpstr>
      <vt:lpstr>networkx</vt:lpstr>
      <vt:lpstr>Storing a Graph</vt:lpstr>
      <vt:lpstr>Adjacency Lists</vt:lpstr>
      <vt:lpstr>Adjacency Dictionaries</vt:lpstr>
      <vt:lpstr>Adjacency Matrix</vt:lpstr>
      <vt:lpstr>NetworkX Storage</vt:lpstr>
      <vt:lpstr>Aside: Graph Databases</vt:lpstr>
      <vt:lpstr>Example Graph database</vt:lpstr>
      <vt:lpstr>Example Graph database</vt:lpstr>
      <vt:lpstr>Example Graph database</vt:lpstr>
      <vt:lpstr>Example Graph database</vt:lpstr>
      <vt:lpstr>Example Graph database</vt:lpstr>
      <vt:lpstr>Bulbflow</vt:lpstr>
      <vt:lpstr>The value of a vertex</vt:lpstr>
      <vt:lpstr>Importance of vertices</vt:lpstr>
      <vt:lpstr>Degree Centrality</vt:lpstr>
      <vt:lpstr>Closeness Centrality</vt:lpstr>
      <vt:lpstr>Closeness Centrality</vt:lpstr>
      <vt:lpstr>Betweenness Centrality</vt:lpstr>
      <vt:lpstr>Betweenness CentralitY</vt:lpstr>
      <vt:lpstr>Eigenvector Centrality</vt:lpstr>
      <vt:lpstr>NetworkX: Centrality</vt:lpstr>
      <vt:lpstr>Strength of relationships</vt:lpstr>
      <vt:lpstr>Weak and Strong Ties</vt:lpstr>
      <vt:lpstr>Connections in Social Media</vt:lpstr>
      <vt:lpstr>Learning from Network Topology</vt:lpstr>
      <vt:lpstr>“shortcut” Bridge</vt:lpstr>
      <vt:lpstr>Neighborhood Overlap</vt:lpstr>
      <vt:lpstr>Learning from Profiles and Interactions</vt:lpstr>
      <vt:lpstr>Community detection</vt:lpstr>
      <vt:lpstr>What is a community?</vt:lpstr>
      <vt:lpstr>What is a community?</vt:lpstr>
      <vt:lpstr>Community detection</vt:lpstr>
      <vt:lpstr>Girvan-Newman method</vt:lpstr>
      <vt:lpstr>Girvan-Newman method</vt:lpstr>
      <vt:lpstr>Girvan-Newman method</vt:lpstr>
      <vt:lpstr>Girvan-Newman method</vt:lpstr>
      <vt:lpstr>NetworkX: Viz</vt:lpstr>
      <vt:lpstr>Networkx: Viz</vt:lpstr>
      <vt:lpstr>Networkx: Viz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1996</cp:revision>
  <cp:lastPrinted>2019-09-11T18:15:05Z</cp:lastPrinted>
  <dcterms:created xsi:type="dcterms:W3CDTF">2013-03-05T15:39:19Z</dcterms:created>
  <dcterms:modified xsi:type="dcterms:W3CDTF">2020-09-29T20:51:45Z</dcterms:modified>
</cp:coreProperties>
</file>