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87"/>
  </p:notesMasterIdLst>
  <p:handoutMasterIdLst>
    <p:handoutMasterId r:id="rId88"/>
  </p:handoutMasterIdLst>
  <p:sldIdLst>
    <p:sldId id="256" r:id="rId2"/>
    <p:sldId id="423" r:id="rId3"/>
    <p:sldId id="574" r:id="rId4"/>
    <p:sldId id="536" r:id="rId5"/>
    <p:sldId id="537" r:id="rId6"/>
    <p:sldId id="502" r:id="rId7"/>
    <p:sldId id="538" r:id="rId8"/>
    <p:sldId id="539" r:id="rId9"/>
    <p:sldId id="568" r:id="rId10"/>
    <p:sldId id="540" r:id="rId11"/>
    <p:sldId id="541" r:id="rId12"/>
    <p:sldId id="551" r:id="rId13"/>
    <p:sldId id="542" r:id="rId14"/>
    <p:sldId id="543" r:id="rId15"/>
    <p:sldId id="545" r:id="rId16"/>
    <p:sldId id="546" r:id="rId17"/>
    <p:sldId id="576" r:id="rId18"/>
    <p:sldId id="547" r:id="rId19"/>
    <p:sldId id="548" r:id="rId20"/>
    <p:sldId id="549" r:id="rId21"/>
    <p:sldId id="550" r:id="rId22"/>
    <p:sldId id="578" r:id="rId23"/>
    <p:sldId id="579" r:id="rId24"/>
    <p:sldId id="580" r:id="rId25"/>
    <p:sldId id="581" r:id="rId26"/>
    <p:sldId id="552" r:id="rId27"/>
    <p:sldId id="567" r:id="rId28"/>
    <p:sldId id="569" r:id="rId29"/>
    <p:sldId id="570" r:id="rId30"/>
    <p:sldId id="571" r:id="rId31"/>
    <p:sldId id="415" r:id="rId32"/>
    <p:sldId id="416" r:id="rId33"/>
    <p:sldId id="417" r:id="rId34"/>
    <p:sldId id="418" r:id="rId35"/>
    <p:sldId id="419" r:id="rId36"/>
    <p:sldId id="420" r:id="rId37"/>
    <p:sldId id="421" r:id="rId38"/>
    <p:sldId id="553" r:id="rId39"/>
    <p:sldId id="555" r:id="rId40"/>
    <p:sldId id="556" r:id="rId41"/>
    <p:sldId id="557" r:id="rId42"/>
    <p:sldId id="558" r:id="rId43"/>
    <p:sldId id="559" r:id="rId44"/>
    <p:sldId id="560" r:id="rId45"/>
    <p:sldId id="561" r:id="rId46"/>
    <p:sldId id="562" r:id="rId47"/>
    <p:sldId id="563" r:id="rId48"/>
    <p:sldId id="564" r:id="rId49"/>
    <p:sldId id="565" r:id="rId50"/>
    <p:sldId id="566" r:id="rId51"/>
    <p:sldId id="554" r:id="rId52"/>
    <p:sldId id="503" r:id="rId53"/>
    <p:sldId id="504" r:id="rId54"/>
    <p:sldId id="505" r:id="rId55"/>
    <p:sldId id="425" r:id="rId56"/>
    <p:sldId id="507" r:id="rId57"/>
    <p:sldId id="427" r:id="rId58"/>
    <p:sldId id="428" r:id="rId59"/>
    <p:sldId id="508" r:id="rId60"/>
    <p:sldId id="509" r:id="rId61"/>
    <p:sldId id="510" r:id="rId62"/>
    <p:sldId id="512" r:id="rId63"/>
    <p:sldId id="513" r:id="rId64"/>
    <p:sldId id="514" r:id="rId65"/>
    <p:sldId id="515" r:id="rId66"/>
    <p:sldId id="516" r:id="rId67"/>
    <p:sldId id="517" r:id="rId68"/>
    <p:sldId id="518" r:id="rId69"/>
    <p:sldId id="519" r:id="rId70"/>
    <p:sldId id="521" r:id="rId71"/>
    <p:sldId id="522" r:id="rId72"/>
    <p:sldId id="523" r:id="rId73"/>
    <p:sldId id="524" r:id="rId74"/>
    <p:sldId id="525" r:id="rId75"/>
    <p:sldId id="526" r:id="rId76"/>
    <p:sldId id="527" r:id="rId77"/>
    <p:sldId id="528" r:id="rId78"/>
    <p:sldId id="529" r:id="rId79"/>
    <p:sldId id="530" r:id="rId80"/>
    <p:sldId id="531" r:id="rId81"/>
    <p:sldId id="532" r:id="rId82"/>
    <p:sldId id="533" r:id="rId83"/>
    <p:sldId id="451" r:id="rId84"/>
    <p:sldId id="520" r:id="rId85"/>
    <p:sldId id="422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67" autoAdjust="0"/>
    <p:restoredTop sz="92157" autoAdjust="0"/>
  </p:normalViewPr>
  <p:slideViewPr>
    <p:cSldViewPr snapToGrid="0" snapToObjects="1">
      <p:cViewPr varScale="1">
        <p:scale>
          <a:sx n="97" d="100"/>
          <a:sy n="97" d="100"/>
        </p:scale>
        <p:origin x="12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07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11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55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53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52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61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05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47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0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2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12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67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628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(foo,3) (foo,4) (</a:t>
            </a:r>
            <a:r>
              <a:rPr lang="en-US" dirty="0" err="1"/>
              <a:t>baz</a:t>
            </a:r>
            <a:r>
              <a:rPr lang="en-US" dirty="0"/>
              <a:t>, 2) (</a:t>
            </a:r>
            <a:r>
              <a:rPr lang="en-US" dirty="0" err="1"/>
              <a:t>baz</a:t>
            </a:r>
            <a:r>
              <a:rPr lang="en-US" dirty="0"/>
              <a:t>, 3) (bar, 1) (bar, 2)    --&gt;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856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– joins on ID = 2 and 4, no match for the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48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Union of IDs --- 1, 2, 4, 5, 6, 7   ---&gt;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5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2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81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452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6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60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623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821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213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517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670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532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222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162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we </a:t>
            </a:r>
            <a:r>
              <a:rPr lang="en-US"/>
              <a:t>had treatments </a:t>
            </a:r>
            <a:r>
              <a:rPr lang="en-US" dirty="0"/>
              <a:t>C, D, E, 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64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035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function is useful to massage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DataFrame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into a format where one or more columns are identifier variables (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id_vars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while all other columns, considered measured variables (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value_vars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are “unpivoted” to the row axis, leaving just two non-identifier columns, ‘variable’ and ‘value’.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01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890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892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593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853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96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41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63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66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85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6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794054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883230"/>
            <a:ext cx="38232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#6 – 09/17/2020</a:t>
            </a:r>
          </a:p>
          <a:p>
            <a:r>
              <a:rPr lang="en-US" sz="1600" b="1" dirty="0"/>
              <a:t>Lecture #7 – 9/22/2020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br>
              <a:rPr lang="en-US" sz="1600" b="1" dirty="0"/>
            </a:b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(… or anytime on the Internet)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37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Select/slicing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7620000" cy="750757"/>
          </a:xfrm>
        </p:spPr>
        <p:txBody>
          <a:bodyPr/>
          <a:lstStyle/>
          <a:p>
            <a:r>
              <a:rPr lang="en-US" dirty="0"/>
              <a:t>Select only some of the rows, or some of the columns, or </a:t>
            </a:r>
            <a:r>
              <a:rPr lang="en-US"/>
              <a:t>a combination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4156492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6800194" y="1939861"/>
          <a:ext cx="1990610" cy="193155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95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65916" y="2332731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columns</a:t>
            </a:r>
          </a:p>
          <a:p>
            <a:r>
              <a:rPr lang="en-US" dirty="0"/>
              <a:t>ID and Age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0357" y="4530110"/>
            <a:ext cx="162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rows with </a:t>
            </a:r>
            <a:r>
              <a:rPr lang="en-US" dirty="0" err="1"/>
              <a:t>wgt</a:t>
            </a:r>
            <a:r>
              <a:rPr lang="en-US" dirty="0"/>
              <a:t> &gt; 41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27580" y="437091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Both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41707" y="5385278"/>
          <a:ext cx="4143088" cy="14727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6511359" y="5025369"/>
          <a:ext cx="2071544" cy="170055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113251" y="4519956"/>
            <a:ext cx="0" cy="6666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98199" y="4366528"/>
            <a:ext cx="2313160" cy="8099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267201" y="2713220"/>
            <a:ext cx="2508393" cy="5696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58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2. Aggregate/Reduce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/>
              <a:t>Combine values across a column into a single value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4156492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65916" y="233273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27246" y="4131743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SUM(wgt_kg^2 - </a:t>
            </a:r>
            <a:r>
              <a:rPr lang="en-US" dirty="0" err="1"/>
              <a:t>hgt_cm</a:t>
            </a:r>
            <a:r>
              <a:rPr lang="en-US" dirty="0"/>
              <a:t>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198199" y="4366528"/>
            <a:ext cx="2313160" cy="8099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198199" y="2468668"/>
            <a:ext cx="2007729" cy="5143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950431" y="2021128"/>
          <a:ext cx="3117369" cy="3795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73.9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232.6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640.0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665916" y="3136472"/>
            <a:ext cx="69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198199" y="3540571"/>
            <a:ext cx="2007729" cy="818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026631" y="3192737"/>
          <a:ext cx="3117369" cy="3795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35.1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84.2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185.8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6511359" y="5176441"/>
          <a:ext cx="1298516" cy="3795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98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14167.66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1800" y="5258915"/>
            <a:ext cx="5262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about ID/Index column?</a:t>
            </a:r>
          </a:p>
          <a:p>
            <a:r>
              <a:rPr lang="en-US" dirty="0"/>
              <a:t>	Usually not meaningful to aggregate across it</a:t>
            </a:r>
          </a:p>
          <a:p>
            <a:r>
              <a:rPr lang="en-US" dirty="0"/>
              <a:t>	May need to explicitly add an ID column</a:t>
            </a:r>
          </a:p>
        </p:txBody>
      </p:sp>
    </p:spTree>
    <p:extLst>
      <p:ext uri="{BB962C8B-B14F-4D97-AF65-F5344CB8AC3E}">
        <p14:creationId xmlns:p14="http://schemas.microsoft.com/office/powerpoint/2010/main" val="39340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1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3.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0" y="1703016"/>
            <a:ext cx="5179102" cy="750757"/>
          </a:xfrm>
        </p:spPr>
        <p:txBody>
          <a:bodyPr>
            <a:normAutofit/>
          </a:bodyPr>
          <a:lstStyle/>
          <a:p>
            <a:r>
              <a:rPr lang="en-US" dirty="0"/>
              <a:t>Apply a function to every row, possibly creating more or fewer columns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1800" y="3052198"/>
          <a:ext cx="3705836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32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College Park, MD, 20742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Washington</a:t>
                      </a:r>
                      <a:r>
                        <a:rPr lang="en-US" baseline="0" dirty="0"/>
                        <a:t>, DC, 20001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Silver Spring, MD 20901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580259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Variations that allow one row to generate multiple rows in the output (sometimes called “</a:t>
            </a:r>
            <a:r>
              <a:rPr lang="en-US" sz="2000" b="1" dirty="0" err="1"/>
              <a:t>flatmap</a:t>
            </a:r>
            <a:r>
              <a:rPr lang="en-US" sz="2000" b="1" dirty="0"/>
              <a:t>”)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856046" y="3052198"/>
          <a:ext cx="3883220" cy="203930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50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4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9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Zipcode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College Park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20742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Washington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Silver 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20901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0" name="Straight Arrow Connector 19"/>
          <p:cNvCxnSpPr/>
          <p:nvPr/>
        </p:nvCxnSpPr>
        <p:spPr>
          <a:xfrm>
            <a:off x="4061763" y="4022188"/>
            <a:ext cx="530155" cy="496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1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4. Group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 dirty="0"/>
              <a:t>Group tuples together by column/dimension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657154" y="1524318"/>
          <a:ext cx="1936995" cy="227743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5689652" y="4651055"/>
          <a:ext cx="1936995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5986" y="974361"/>
            <a:ext cx="90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foo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09684" y="4101098"/>
            <a:ext cx="92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bar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14322" y="3731766"/>
            <a:ext cx="112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By ‘A’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47563" y="4101098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46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4. Group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 dirty="0"/>
              <a:t>Group tuples together by column/dimension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614322" y="3731766"/>
            <a:ext cx="112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‘B’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47563" y="4101098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407821" y="760594"/>
          <a:ext cx="2056917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853554" y="27199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374385" y="1985320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441888" y="5719284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407821" y="3731766"/>
          <a:ext cx="2056917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880733" y="327485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3921" y="1553009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088863" y="5250615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</p:spTree>
    <p:extLst>
      <p:ext uri="{BB962C8B-B14F-4D97-AF65-F5344CB8AC3E}">
        <p14:creationId xmlns:p14="http://schemas.microsoft.com/office/powerpoint/2010/main" val="4191079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4. Group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 dirty="0"/>
              <a:t>Group tuples together by column/dimension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368970" y="3617703"/>
            <a:ext cx="179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By ‘A’, ‘B</a:t>
            </a:r>
            <a:r>
              <a:rPr lang="en-US" dirty="0"/>
              <a:t>’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47563" y="4101098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327548" y="522050"/>
          <a:ext cx="133738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235809" y="87324"/>
            <a:ext cx="158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bar, B = 1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374385" y="1985320"/>
          <a:ext cx="1337389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441888" y="5719284"/>
          <a:ext cx="1337389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407821" y="3731766"/>
          <a:ext cx="1337389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204935" y="3330672"/>
            <a:ext cx="158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</a:t>
            </a:r>
            <a:r>
              <a:rPr lang="en-US"/>
              <a:t>= foo, B </a:t>
            </a:r>
            <a:r>
              <a:rPr lang="en-US" dirty="0"/>
              <a:t>=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62469" y="1611408"/>
            <a:ext cx="158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 = bar, B = 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251772" y="5299722"/>
            <a:ext cx="158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foo, B = 4</a:t>
            </a:r>
          </a:p>
        </p:txBody>
      </p:sp>
    </p:spTree>
    <p:extLst>
      <p:ext uri="{BB962C8B-B14F-4D97-AF65-F5344CB8AC3E}">
        <p14:creationId xmlns:p14="http://schemas.microsoft.com/office/powerpoint/2010/main" val="4230094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5. Group By Aggregate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7" y="1501082"/>
            <a:ext cx="5179102" cy="7507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Compute one aggregate</a:t>
            </a:r>
          </a:p>
          <a:p>
            <a:r>
              <a:rPr lang="en-US" dirty="0"/>
              <a:t>Per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838461" y="3777932"/>
            <a:ext cx="179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by ‘B’</a:t>
            </a:r>
          </a:p>
          <a:p>
            <a:r>
              <a:rPr lang="en-US" dirty="0"/>
              <a:t>Sum on C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47759" y="4101099"/>
            <a:ext cx="1549487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4300231" y="641322"/>
          <a:ext cx="2056917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745964" y="15271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4266795" y="1866048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4334298" y="5600012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4300231" y="3612494"/>
          <a:ext cx="2056917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773143" y="315558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66331" y="143373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981273" y="5131343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7517381" y="599433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639741" y="9637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69781" y="3342469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41393" y="173979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847871" y="4785986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7639741" y="3776923"/>
          <a:ext cx="1129445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7639741" y="2149883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7639741" y="5220440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2" name="Straight Arrow Connector 41"/>
          <p:cNvCxnSpPr/>
          <p:nvPr/>
        </p:nvCxnSpPr>
        <p:spPr>
          <a:xfrm>
            <a:off x="6473890" y="1014688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554933" y="2529455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612561" y="4176742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493907" y="5600012"/>
            <a:ext cx="960242" cy="4649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40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32" grpId="0"/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5. Group By Aggregate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7" y="1501082"/>
            <a:ext cx="5179102" cy="7507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Final result usually seen</a:t>
            </a:r>
          </a:p>
          <a:p>
            <a:r>
              <a:rPr lang="en-US" dirty="0"/>
              <a:t>As a table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838461" y="3777932"/>
            <a:ext cx="179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by ‘B’</a:t>
            </a:r>
          </a:p>
          <a:p>
            <a:r>
              <a:rPr lang="en-US" dirty="0"/>
              <a:t>Sum on C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47759" y="4101099"/>
            <a:ext cx="1549487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069255" y="5968872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4245890" y="764075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368250" y="26101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98290" y="3507111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69902" y="190443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576380" y="495062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4368250" y="3941565"/>
          <a:ext cx="1129445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4368250" y="2314525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4368250" y="5385082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6828634" y="2637959"/>
          <a:ext cx="2055946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24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</a:t>
                      </a:r>
                      <a:r>
                        <a:rPr lang="de-DE" baseline="0" dirty="0"/>
                        <a:t>(C 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4" name="Straight Arrow Connector 33"/>
          <p:cNvCxnSpPr/>
          <p:nvPr/>
        </p:nvCxnSpPr>
        <p:spPr>
          <a:xfrm>
            <a:off x="5780189" y="3476399"/>
            <a:ext cx="774744" cy="307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306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881748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6. Union/Intersection/Difference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7" y="1501082"/>
            <a:ext cx="5179102" cy="750757"/>
          </a:xfrm>
        </p:spPr>
        <p:txBody>
          <a:bodyPr>
            <a:normAutofit/>
          </a:bodyPr>
          <a:lstStyle/>
          <a:p>
            <a:r>
              <a:rPr lang="en-US" dirty="0"/>
              <a:t>Set operations </a:t>
            </a:r>
            <a:r>
              <a:rPr lang="mr-IN" dirty="0"/>
              <a:t>–</a:t>
            </a:r>
            <a:r>
              <a:rPr lang="en-US" dirty="0"/>
              <a:t> only if the two tables have identical attributes/columns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2656523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3222502" y="2468668"/>
          <a:ext cx="2656523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04411" y="3061098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U</a:t>
            </a:r>
            <a:endParaRPr lang="en-US" dirty="0"/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6487477" y="1876460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5974263" y="3376703"/>
            <a:ext cx="422853" cy="75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ontent Placeholder 2"/>
          <p:cNvSpPr txBox="1">
            <a:spLocks/>
          </p:cNvSpPr>
          <p:nvPr/>
        </p:nvSpPr>
        <p:spPr>
          <a:xfrm>
            <a:off x="41706" y="4796852"/>
            <a:ext cx="6209191" cy="1929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Similarly Intersection and Set Difference manipulate tables as Sets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IDs may be treated in different ways, resulting in somewhat different behaviors</a:t>
            </a:r>
          </a:p>
        </p:txBody>
      </p:sp>
    </p:spTree>
    <p:extLst>
      <p:ext uri="{BB962C8B-B14F-4D97-AF65-F5344CB8AC3E}">
        <p14:creationId xmlns:p14="http://schemas.microsoft.com/office/powerpoint/2010/main" val="121434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8817480" cy="1371600"/>
          </a:xfrm>
        </p:spPr>
        <p:txBody>
          <a:bodyPr>
            <a:normAutofit/>
          </a:bodyPr>
          <a:lstStyle/>
          <a:p>
            <a:r>
              <a:rPr lang="en-US" dirty="0"/>
              <a:t>7. Merge or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6" y="1501082"/>
            <a:ext cx="7288483" cy="750757"/>
          </a:xfrm>
        </p:spPr>
        <p:txBody>
          <a:bodyPr>
            <a:normAutofit/>
          </a:bodyPr>
          <a:lstStyle/>
          <a:p>
            <a:r>
              <a:rPr lang="en-US" dirty="0"/>
              <a:t>Combine rows/tuples across two tables if they have the same key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1922004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2859722" y="2468668"/>
          <a:ext cx="1337389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5737969" y="2650894"/>
          <a:ext cx="2656523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4332023" y="3582650"/>
            <a:ext cx="12143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36269" y="3177915"/>
            <a:ext cx="66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⨝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1706" y="4718122"/>
            <a:ext cx="7288483" cy="1772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about IDs not present in both tables?</a:t>
            </a:r>
          </a:p>
          <a:p>
            <a:r>
              <a:rPr lang="en-US" dirty="0"/>
              <a:t>	Often need to keep them around</a:t>
            </a:r>
          </a:p>
          <a:p>
            <a:r>
              <a:rPr lang="en-US" dirty="0"/>
              <a:t>	Can “pad” with </a:t>
            </a:r>
            <a:r>
              <a:rPr lang="en-US" dirty="0" err="1"/>
              <a:t>NaN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5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78417" cy="4778829"/>
          </a:xfrm>
        </p:spPr>
        <p:txBody>
          <a:bodyPr>
            <a:normAutofit/>
          </a:bodyPr>
          <a:lstStyle/>
          <a:p>
            <a:r>
              <a:rPr lang="en-US" dirty="0"/>
              <a:t>Register on Piazza: </a:t>
            </a:r>
            <a:r>
              <a:rPr lang="en-US" b="0" dirty="0" err="1">
                <a:latin typeface="Helvetica Neue" charset="0"/>
              </a:rPr>
              <a:t>piazza.com</a:t>
            </a:r>
            <a:r>
              <a:rPr lang="en-US" b="0" dirty="0">
                <a:latin typeface="Helvetica Neue" charset="0"/>
              </a:rPr>
              <a:t>/</a:t>
            </a:r>
            <a:r>
              <a:rPr lang="en-US" b="0" dirty="0" err="1">
                <a:latin typeface="Helvetica Neue" charset="0"/>
              </a:rPr>
              <a:t>umd</a:t>
            </a:r>
            <a:r>
              <a:rPr lang="en-US" b="0" dirty="0">
                <a:latin typeface="Helvetica Neue" charset="0"/>
              </a:rPr>
              <a:t>/fall2020/cmsc320</a:t>
            </a:r>
            <a:endParaRPr lang="en-US" dirty="0"/>
          </a:p>
          <a:p>
            <a:endParaRPr lang="en-US" b="0" dirty="0"/>
          </a:p>
          <a:p>
            <a:r>
              <a:rPr lang="en-US" dirty="0"/>
              <a:t>Office hours are posted!  (Finally!)</a:t>
            </a:r>
          </a:p>
          <a:p>
            <a:endParaRPr lang="en-US" b="0" dirty="0"/>
          </a:p>
          <a:p>
            <a:r>
              <a:rPr lang="en-US" dirty="0"/>
              <a:t>If you were on Piazza, you’d know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Project 1 is out now</a:t>
            </a:r>
            <a:r>
              <a:rPr lang="en-US" b="0" dirty="0"/>
              <a:t>.  </a:t>
            </a:r>
            <a:r>
              <a:rPr lang="en-US" dirty="0"/>
              <a:t>(Worth 10% of grade, as are each of the four projects.)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Link is on course website @ cmsc320.github.io, also ELMS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r>
              <a:rPr lang="en-US" dirty="0"/>
              <a:t>We’ve also linked some </a:t>
            </a:r>
            <a:r>
              <a:rPr lang="en-US" dirty="0">
                <a:solidFill>
                  <a:schemeClr val="tx2"/>
                </a:solidFill>
              </a:rPr>
              <a:t>reading</a:t>
            </a:r>
            <a:r>
              <a:rPr lang="en-US" dirty="0"/>
              <a:t> for the week!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Third </a:t>
            </a:r>
            <a:r>
              <a:rPr lang="en-US" b="0" dirty="0">
                <a:solidFill>
                  <a:schemeClr val="tx2"/>
                </a:solidFill>
              </a:rPr>
              <a:t>quiz</a:t>
            </a:r>
            <a:r>
              <a:rPr lang="en-US" b="0" dirty="0"/>
              <a:t> is due this upcoming Tuesday at noon; on ELMS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8817480" cy="1371600"/>
          </a:xfrm>
        </p:spPr>
        <p:txBody>
          <a:bodyPr>
            <a:normAutofit/>
          </a:bodyPr>
          <a:lstStyle/>
          <a:p>
            <a:r>
              <a:rPr lang="en-US" dirty="0"/>
              <a:t>7. Merge or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6" y="1501082"/>
            <a:ext cx="8817481" cy="1901685"/>
          </a:xfrm>
        </p:spPr>
        <p:txBody>
          <a:bodyPr>
            <a:normAutofit/>
          </a:bodyPr>
          <a:lstStyle/>
          <a:p>
            <a:r>
              <a:rPr lang="en-US" dirty="0"/>
              <a:t>Combine rows/tuples across two tables if they have the same key</a:t>
            </a:r>
          </a:p>
          <a:p>
            <a:r>
              <a:rPr lang="en-US" dirty="0"/>
              <a:t>Outer joins can be used to ”pad” IDs that don’t appear in both tables</a:t>
            </a:r>
          </a:p>
          <a:p>
            <a:r>
              <a:rPr lang="en-US" dirty="0"/>
              <a:t>	Three variants: LEFT, RIGHT, FULL</a:t>
            </a:r>
          </a:p>
          <a:p>
            <a:r>
              <a:rPr lang="en-US" dirty="0"/>
              <a:t>	SQL Terminology -- Pandas has these operations as 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5665" y="4069450"/>
          <a:ext cx="1922004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3123680" y="4069450"/>
          <a:ext cx="1337389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5945231" y="3932368"/>
          <a:ext cx="2656523" cy="227743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4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8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NaN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NaN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NaN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4595981" y="5183432"/>
            <a:ext cx="12143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00227" y="4778697"/>
            <a:ext cx="66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⟗</a:t>
            </a:r>
          </a:p>
        </p:txBody>
      </p:sp>
    </p:spTree>
    <p:extLst>
      <p:ext uri="{BB962C8B-B14F-4D97-AF65-F5344CB8AC3E}">
        <p14:creationId xmlns:p14="http://schemas.microsoft.com/office/powerpoint/2010/main" val="2642339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Tables: A simple, common 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Subsumes a set of “strings” </a:t>
            </a:r>
            <a:r>
              <a:rPr lang="mr-IN" dirty="0"/>
              <a:t>–</a:t>
            </a:r>
            <a:r>
              <a:rPr lang="en-US" dirty="0"/>
              <a:t> a common input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Select, Map, Aggregate, Reduce, Join/Merge, Union/</a:t>
            </a:r>
            <a:r>
              <a:rPr lang="en-US" dirty="0" err="1"/>
              <a:t>Concat</a:t>
            </a:r>
            <a:r>
              <a:rPr lang="en-US" dirty="0"/>
              <a:t>, Group By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In a given system/language, the operations may be named differently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E.g., SQL uses “join”, whereas Pandas uses “merge”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Subtle variations in the definitions, especially for more complex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5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PQuestion"/>
          <p:cNvSpPr>
            <a:spLocks noGrp="1"/>
          </p:cNvSpPr>
          <p:nvPr>
            <p:ph type="title"/>
          </p:nvPr>
        </p:nvSpPr>
        <p:spPr>
          <a:xfrm>
            <a:off x="0" y="3925548"/>
            <a:ext cx="2930577" cy="753256"/>
          </a:xfrm>
        </p:spPr>
        <p:txBody>
          <a:bodyPr>
            <a:normAutofit fontScale="90000"/>
          </a:bodyPr>
          <a:lstStyle/>
          <a:p>
            <a:r>
              <a:rPr lang="en-US" altLang="en-US" sz="2800">
                <a:solidFill>
                  <a:srgbClr val="FF0000"/>
                </a:solidFill>
                <a:ea typeface="MS PGothic" charset="-128"/>
              </a:rPr>
              <a:t>How many tuples in the answer?</a:t>
            </a:r>
            <a:endParaRPr lang="en-US" altLang="en-US" sz="2800" dirty="0">
              <a:solidFill>
                <a:srgbClr val="FF0000"/>
              </a:solidFill>
              <a:ea typeface="MS PGothic" charset="-128"/>
            </a:endParaRPr>
          </a:p>
        </p:txBody>
      </p:sp>
      <p:sp>
        <p:nvSpPr>
          <p:cNvPr id="13314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1599" y="4794171"/>
            <a:ext cx="4114800" cy="2063829"/>
          </a:xfrm>
        </p:spPr>
        <p:txBody>
          <a:bodyPr>
            <a:normAutofit/>
          </a:bodyPr>
          <a:lstStyle/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1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3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5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8</a:t>
            </a:r>
          </a:p>
        </p:txBody>
      </p:sp>
      <p:pic>
        <p:nvPicPr>
          <p:cNvPr id="3" name="TPChart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094" y="4302176"/>
            <a:ext cx="3129405" cy="244152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229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9650" y="1360151"/>
            <a:ext cx="179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Group By ‘A’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39650" y="1937742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7460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PChart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838" y="4542020"/>
            <a:ext cx="2739661" cy="2201680"/>
          </a:xfrm>
          <a:prstGeom prst="rect">
            <a:avLst/>
          </a:prstGeom>
        </p:spPr>
      </p:pic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0" y="3925548"/>
            <a:ext cx="2930577" cy="753256"/>
          </a:xfrm>
        </p:spPr>
        <p:txBody>
          <a:bodyPr>
            <a:normAutofit fontScale="90000"/>
          </a:bodyPr>
          <a:lstStyle/>
          <a:p>
            <a:r>
              <a:rPr lang="en-US" altLang="en-US" sz="2800" dirty="0">
                <a:solidFill>
                  <a:srgbClr val="FF0000"/>
                </a:solidFill>
                <a:ea typeface="MS PGothic" charset="-128"/>
              </a:rPr>
              <a:t>How many groups in the answer?</a:t>
            </a:r>
          </a:p>
        </p:txBody>
      </p:sp>
      <p:sp>
        <p:nvSpPr>
          <p:cNvPr id="8" name="TPAnswers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21599" y="4794171"/>
            <a:ext cx="4114800" cy="2063829"/>
          </a:xfrm>
        </p:spPr>
        <p:txBody>
          <a:bodyPr>
            <a:normAutofit/>
          </a:bodyPr>
          <a:lstStyle/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1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3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4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6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57200" y="229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39650" y="1360151"/>
            <a:ext cx="179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By ‘A’, ‘B’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39650" y="1937742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2843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PChart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00" y="1600200"/>
            <a:ext cx="4572000" cy="5143500"/>
          </a:xfrm>
          <a:prstGeom prst="rect">
            <a:avLst/>
          </a:prstGeom>
        </p:spPr>
      </p:pic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0" y="3925548"/>
            <a:ext cx="2930577" cy="753256"/>
          </a:xfrm>
        </p:spPr>
        <p:txBody>
          <a:bodyPr>
            <a:normAutofit fontScale="90000"/>
          </a:bodyPr>
          <a:lstStyle/>
          <a:p>
            <a:r>
              <a:rPr lang="en-US" altLang="en-US" sz="2800">
                <a:solidFill>
                  <a:srgbClr val="FF0000"/>
                </a:solidFill>
                <a:ea typeface="MS PGothic" charset="-128"/>
              </a:rPr>
              <a:t>How many tuples in the answer?</a:t>
            </a:r>
            <a:endParaRPr lang="en-US" altLang="en-US" sz="2800" dirty="0">
              <a:solidFill>
                <a:srgbClr val="FF0000"/>
              </a:solidFill>
              <a:ea typeface="MS PGothic" charset="-128"/>
            </a:endParaRPr>
          </a:p>
        </p:txBody>
      </p:sp>
      <p:sp>
        <p:nvSpPr>
          <p:cNvPr id="8" name="TPAnswers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21599" y="4794171"/>
            <a:ext cx="4114800" cy="2063829"/>
          </a:xfrm>
        </p:spPr>
        <p:txBody>
          <a:bodyPr>
            <a:normAutofit/>
          </a:bodyPr>
          <a:lstStyle/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1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2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4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6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80995" y="160183"/>
          <a:ext cx="1922004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999010" y="160183"/>
          <a:ext cx="1337389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75557" y="869430"/>
            <a:ext cx="66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059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PChart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00" y="1600200"/>
            <a:ext cx="4572000" cy="5143500"/>
          </a:xfrm>
          <a:prstGeom prst="rect">
            <a:avLst/>
          </a:prstGeom>
        </p:spPr>
      </p:pic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0" y="3925548"/>
            <a:ext cx="2930577" cy="753256"/>
          </a:xfrm>
        </p:spPr>
        <p:txBody>
          <a:bodyPr>
            <a:normAutofit fontScale="90000"/>
          </a:bodyPr>
          <a:lstStyle/>
          <a:p>
            <a:r>
              <a:rPr lang="en-US" altLang="en-US" sz="2800">
                <a:solidFill>
                  <a:srgbClr val="FF0000"/>
                </a:solidFill>
                <a:ea typeface="MS PGothic" charset="-128"/>
              </a:rPr>
              <a:t>How many tuples in the answer?</a:t>
            </a:r>
            <a:endParaRPr lang="en-US" altLang="en-US" sz="2800" dirty="0">
              <a:solidFill>
                <a:srgbClr val="FF0000"/>
              </a:solidFill>
              <a:ea typeface="MS PGothic" charset="-128"/>
            </a:endParaRPr>
          </a:p>
        </p:txBody>
      </p:sp>
      <p:sp>
        <p:nvSpPr>
          <p:cNvPr id="8" name="TPAnswers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21599" y="4794171"/>
            <a:ext cx="4114800" cy="2063829"/>
          </a:xfrm>
        </p:spPr>
        <p:txBody>
          <a:bodyPr>
            <a:normAutofit/>
          </a:bodyPr>
          <a:lstStyle/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1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4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6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8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80995" y="160183"/>
          <a:ext cx="1922004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999010" y="160183"/>
          <a:ext cx="1337389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171047" y="816725"/>
            <a:ext cx="66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⟗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55771" y="2985796"/>
            <a:ext cx="3530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OUTER JOIN</a:t>
            </a:r>
          </a:p>
          <a:p>
            <a:r>
              <a:rPr lang="en-US" dirty="0"/>
              <a:t>     </a:t>
            </a:r>
          </a:p>
          <a:p>
            <a:r>
              <a:rPr lang="en-US" dirty="0"/>
              <a:t>All IDs will be present in the answer</a:t>
            </a:r>
          </a:p>
          <a:p>
            <a:r>
              <a:rPr lang="en-US" dirty="0"/>
              <a:t>With </a:t>
            </a:r>
            <a:r>
              <a:rPr lang="en-US" dirty="0" err="1"/>
              <a:t>NaNs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14000" y="2976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8575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Pandas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Tidy Data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SQL and Relational Databases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77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Pandas: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Written by: Wes McKinney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Started in 2008 to get a high-performance, flexible tool to perform quantitative analysis on financial data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Highly optimized for performance, with critical code paths written in </a:t>
            </a:r>
            <a:r>
              <a:rPr lang="en-US" dirty="0" err="1"/>
              <a:t>Cython</a:t>
            </a:r>
            <a:r>
              <a:rPr lang="en-US" dirty="0"/>
              <a:t> or C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Key constructs: 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Series (like a </a:t>
            </a:r>
            <a:r>
              <a:rPr lang="en-US" dirty="0" err="1"/>
              <a:t>NumPy</a:t>
            </a:r>
            <a:r>
              <a:rPr lang="en-US" dirty="0"/>
              <a:t> Array)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 err="1"/>
              <a:t>DataFrame</a:t>
            </a:r>
            <a:r>
              <a:rPr lang="en-US" dirty="0"/>
              <a:t> (like a Table or Relation, or R </a:t>
            </a:r>
            <a:r>
              <a:rPr lang="en-US" dirty="0" err="1"/>
              <a:t>data.frame</a:t>
            </a:r>
            <a:r>
              <a:rPr lang="en-US" dirty="0"/>
              <a:t>)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Foundation for Data Wrangling and Analysis in Python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6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Pandas: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2433" y="2413416"/>
            <a:ext cx="4790241" cy="4444584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Subclass of </a:t>
            </a:r>
            <a:r>
              <a:rPr lang="en-US" dirty="0" err="1"/>
              <a:t>numpy.ndarray</a:t>
            </a: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Data: any type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Index labels need not be ordered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Duplicates possible but result in reduced functionality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3" y="1795404"/>
            <a:ext cx="2715510" cy="42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4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Pandas: </a:t>
            </a:r>
            <a:r>
              <a:rPr lang="en-US" dirty="0" err="1"/>
              <a:t>DataFrame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2434" y="1876642"/>
            <a:ext cx="4790241" cy="4981358"/>
          </a:xfrm>
        </p:spPr>
        <p:txBody>
          <a:bodyPr bIns="731520">
            <a:normAutofit fontScale="92500" lnSpcReduction="10000"/>
          </a:bodyPr>
          <a:lstStyle/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Each column can have a different type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Row and Column index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Mutable size: insert and delete columns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Note the use of word “index” for what we called “key”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Relational databases use “index” to mean something else</a:t>
            </a:r>
          </a:p>
          <a:p>
            <a:pPr marL="1600200" lvl="2" indent="-457200">
              <a:spcBef>
                <a:spcPts val="0"/>
              </a:spcBef>
              <a:buFont typeface="Wingdings" charset="2"/>
              <a:buChar char="§"/>
            </a:pP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Non-unique index values allowed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May raise an exception for some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2" y="1524318"/>
            <a:ext cx="3817391" cy="400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6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6" cy="1371600"/>
          </a:xfrm>
        </p:spPr>
        <p:txBody>
          <a:bodyPr/>
          <a:lstStyle/>
          <a:p>
            <a:r>
              <a:rPr lang="en-US" dirty="0"/>
              <a:t>Review of Last </a:t>
            </a:r>
            <a:r>
              <a:rPr lang="en-US" dirty="0" err="1"/>
              <a:t>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/>
          <a:lstStyle/>
          <a:p>
            <a:r>
              <a:rPr lang="en-US" dirty="0"/>
              <a:t>Shift thinking from:</a:t>
            </a:r>
          </a:p>
          <a:p>
            <a:r>
              <a:rPr lang="en-US" i="1" dirty="0">
                <a:solidFill>
                  <a:srgbClr val="00B050"/>
                </a:solidFill>
              </a:rPr>
              <a:t>	Imperative code to manipulate data structures</a:t>
            </a:r>
          </a:p>
          <a:p>
            <a:r>
              <a:rPr lang="en-US" dirty="0"/>
              <a:t>to: </a:t>
            </a:r>
          </a:p>
          <a:p>
            <a:r>
              <a:rPr lang="en-US" i="1" dirty="0">
                <a:solidFill>
                  <a:srgbClr val="00B0F0"/>
                </a:solidFill>
              </a:rPr>
              <a:t>	Sequences/pipelines of operations on data</a:t>
            </a:r>
          </a:p>
          <a:p>
            <a:endParaRPr lang="en-US" i="1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Two key questions:</a:t>
            </a:r>
          </a:p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7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Hierarchical Indexes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Sometimes more intuitive organization of the data</a:t>
            </a:r>
          </a:p>
          <a:p>
            <a:r>
              <a:rPr lang="en-US" dirty="0"/>
              <a:t>Makes it easier to understand and analyze higher-dimensional data</a:t>
            </a:r>
          </a:p>
          <a:p>
            <a:r>
              <a:rPr lang="en-US" dirty="0"/>
              <a:t>	</a:t>
            </a:r>
            <a:r>
              <a:rPr lang="en-US" b="0" dirty="0"/>
              <a:t>e.g., instead of 3-D array, may only need a 2-D array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3752"/>
            <a:ext cx="5250563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537" y="4128683"/>
            <a:ext cx="30607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Essential Functionality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Reindexing</a:t>
            </a:r>
            <a:r>
              <a:rPr lang="en-US" dirty="0"/>
              <a:t> to change the index associated with a </a:t>
            </a:r>
            <a:r>
              <a:rPr lang="en-US" dirty="0" err="1"/>
              <a:t>DataFrame</a:t>
            </a:r>
            <a:endParaRPr lang="en-US" dirty="0"/>
          </a:p>
          <a:p>
            <a:pPr lvl="1"/>
            <a:r>
              <a:rPr lang="en-US" b="0" dirty="0"/>
              <a:t>Common usage to interpolate, fill in missing values</a:t>
            </a:r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57" y="3127876"/>
            <a:ext cx="8704126" cy="27756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61830" y="6488668"/>
            <a:ext cx="502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From: Python for Data Analysis; Wes McKinney</a:t>
            </a:r>
          </a:p>
        </p:txBody>
      </p:sp>
    </p:spTree>
    <p:extLst>
      <p:ext uri="{BB962C8B-B14F-4D97-AF65-F5344CB8AC3E}">
        <p14:creationId xmlns:p14="http://schemas.microsoft.com/office/powerpoint/2010/main" val="386726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Essential Functionality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“drop” to delete entire rows or columns</a:t>
            </a:r>
            <a:endParaRPr lang="en-US" b="0" dirty="0"/>
          </a:p>
          <a:p>
            <a:r>
              <a:rPr lang="en-US" dirty="0"/>
              <a:t>Indexing, Selection, Filtering: very similar to </a:t>
            </a:r>
            <a:r>
              <a:rPr lang="en-US" dirty="0" err="1"/>
              <a:t>NumPy</a:t>
            </a:r>
            <a:endParaRPr lang="en-US" dirty="0"/>
          </a:p>
          <a:p>
            <a:r>
              <a:rPr lang="en-US" dirty="0"/>
              <a:t>Arithmetic Operations</a:t>
            </a:r>
          </a:p>
          <a:p>
            <a:pPr lvl="1"/>
            <a:r>
              <a:rPr lang="en-US" b="0" dirty="0"/>
              <a:t>Result index union of the two input indexes</a:t>
            </a:r>
          </a:p>
          <a:p>
            <a:pPr lvl="1"/>
            <a:r>
              <a:rPr lang="en-US" b="0" dirty="0"/>
              <a:t>Options to do “fill” while doing these operations	</a:t>
            </a:r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189113" y="6049806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03" y="4501385"/>
            <a:ext cx="4223510" cy="1613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692" y="5817442"/>
            <a:ext cx="4135520" cy="791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537" y="4525059"/>
            <a:ext cx="3110666" cy="230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3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Function application and Mapping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189113" y="6049806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1052"/>
            <a:ext cx="8480523" cy="2323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87" y="4555166"/>
            <a:ext cx="6631607" cy="17521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16151" y="6550223"/>
            <a:ext cx="3948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From: Python for Data Analysis; Wes McKinney</a:t>
            </a:r>
          </a:p>
        </p:txBody>
      </p:sp>
    </p:spTree>
    <p:extLst>
      <p:ext uri="{BB962C8B-B14F-4D97-AF65-F5344CB8AC3E}">
        <p14:creationId xmlns:p14="http://schemas.microsoft.com/office/powerpoint/2010/main" val="36690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Sorting and Ranking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189113" y="6049806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16151" y="6550223"/>
            <a:ext cx="3948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From: Python for Data Analysis; Wes McKinney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" y="1524317"/>
            <a:ext cx="7016755" cy="19247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68" y="4085906"/>
            <a:ext cx="7508814" cy="26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5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Descriptive and Summary Statistics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189113" y="6049806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16151" y="6550223"/>
            <a:ext cx="3948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From: Python for Data Analysis; Wes McKinney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6" y="1307575"/>
            <a:ext cx="6973971" cy="558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7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38211" cy="1371600"/>
          </a:xfrm>
        </p:spPr>
        <p:txBody>
          <a:bodyPr>
            <a:normAutofit/>
          </a:bodyPr>
          <a:lstStyle/>
          <a:p>
            <a:r>
              <a:rPr lang="en-US" dirty="0"/>
              <a:t>Creating </a:t>
            </a:r>
            <a:r>
              <a:rPr lang="en-US" dirty="0" err="1"/>
              <a:t>Dataframes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Directly from </a:t>
            </a:r>
            <a:r>
              <a:rPr lang="en-US" dirty="0" err="1"/>
              <a:t>Dict</a:t>
            </a:r>
            <a:r>
              <a:rPr lang="en-US" dirty="0"/>
              <a:t> or Series</a:t>
            </a:r>
          </a:p>
          <a:p>
            <a:r>
              <a:rPr lang="en-US" dirty="0"/>
              <a:t>From a Comma-Separated File </a:t>
            </a:r>
            <a:r>
              <a:rPr lang="mr-IN" dirty="0"/>
              <a:t>–</a:t>
            </a:r>
            <a:r>
              <a:rPr lang="en-US" dirty="0"/>
              <a:t> CSV file</a:t>
            </a:r>
          </a:p>
          <a:p>
            <a:pPr lvl="1"/>
            <a:r>
              <a:rPr lang="en-US" b="0" dirty="0" err="1"/>
              <a:t>pandas.read_csv</a:t>
            </a:r>
            <a:r>
              <a:rPr lang="en-US" b="0" dirty="0"/>
              <a:t>()</a:t>
            </a:r>
          </a:p>
          <a:p>
            <a:pPr lvl="1"/>
            <a:r>
              <a:rPr lang="en-US" b="0" dirty="0"/>
              <a:t>Can infer headers/column names if present, otherwise may want to </a:t>
            </a:r>
            <a:r>
              <a:rPr lang="en-US" b="0" dirty="0" err="1"/>
              <a:t>reindex</a:t>
            </a:r>
            <a:endParaRPr lang="en-US" b="0" dirty="0"/>
          </a:p>
          <a:p>
            <a:r>
              <a:rPr lang="en-US" dirty="0"/>
              <a:t>From an Excel File</a:t>
            </a:r>
          </a:p>
          <a:p>
            <a:pPr lvl="1"/>
            <a:r>
              <a:rPr lang="en-US" b="0" dirty="0" err="1"/>
              <a:t>pandas.read_excel</a:t>
            </a:r>
            <a:r>
              <a:rPr lang="en-US" b="0" dirty="0"/>
              <a:t>()</a:t>
            </a:r>
          </a:p>
          <a:p>
            <a:r>
              <a:rPr lang="en-US" dirty="0"/>
              <a:t>From a Database using SQL (see the reading for an example)</a:t>
            </a:r>
          </a:p>
          <a:p>
            <a:r>
              <a:rPr lang="en-US" dirty="0"/>
              <a:t>From Clipboard, URL, Google Analytics,</a:t>
            </a:r>
            <a:r>
              <a:rPr lang="en-US" b="0" dirty="0"/>
              <a:t> </a:t>
            </a:r>
            <a:r>
              <a:rPr lang="mr-IN" b="0" dirty="0"/>
              <a:t>…</a:t>
            </a:r>
            <a:endParaRPr lang="en-US" b="0" dirty="0"/>
          </a:p>
          <a:p>
            <a:r>
              <a:rPr lang="mr-IN" b="0" dirty="0"/>
              <a:t>…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16151" y="6550223"/>
            <a:ext cx="3948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From: Python for Data Analysis; Wes McKinney</a:t>
            </a:r>
          </a:p>
        </p:txBody>
      </p:sp>
    </p:spTree>
    <p:extLst>
      <p:ext uri="{BB962C8B-B14F-4D97-AF65-F5344CB8AC3E}">
        <p14:creationId xmlns:p14="http://schemas.microsoft.com/office/powerpoint/2010/main" val="281401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Unique values, Value counts</a:t>
            </a:r>
          </a:p>
          <a:p>
            <a:r>
              <a:rPr lang="en-US" dirty="0"/>
              <a:t>Correlation and Covariance</a:t>
            </a:r>
          </a:p>
          <a:p>
            <a:r>
              <a:rPr lang="en-US" dirty="0"/>
              <a:t>Functions for handling missing data </a:t>
            </a:r>
            <a:r>
              <a:rPr lang="mr-IN" dirty="0"/>
              <a:t>–</a:t>
            </a:r>
            <a:r>
              <a:rPr lang="en-US" dirty="0"/>
              <a:t> in a few classes</a:t>
            </a:r>
          </a:p>
          <a:p>
            <a:pPr lvl="1"/>
            <a:r>
              <a:rPr lang="en-US" b="0" dirty="0" err="1"/>
              <a:t>dropna</a:t>
            </a:r>
            <a:r>
              <a:rPr lang="en-US" b="0" dirty="0"/>
              <a:t>(), </a:t>
            </a:r>
            <a:r>
              <a:rPr lang="en-US" b="0" dirty="0" err="1"/>
              <a:t>fillna</a:t>
            </a:r>
            <a:r>
              <a:rPr lang="en-US" b="0" dirty="0"/>
              <a:t>()</a:t>
            </a:r>
          </a:p>
          <a:p>
            <a:r>
              <a:rPr lang="en-US" dirty="0"/>
              <a:t>Broadcasting</a:t>
            </a:r>
          </a:p>
          <a:p>
            <a:r>
              <a:rPr lang="en-US" dirty="0"/>
              <a:t>Pivoting</a:t>
            </a:r>
          </a:p>
          <a:p>
            <a:endParaRPr lang="en-US" dirty="0"/>
          </a:p>
          <a:p>
            <a:r>
              <a:rPr lang="en-US" dirty="0"/>
              <a:t>We will see some of these as we discuss data wrangling, cleaning,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1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Pandas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Tidy Data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SQL and Relational Databases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3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96852"/>
            <a:ext cx="7620000" cy="13293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But also: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Names of files/</a:t>
            </a:r>
            <a:r>
              <a:rPr lang="en-US" dirty="0" err="1"/>
              <a:t>DataFrames</a:t>
            </a:r>
            <a:r>
              <a:rPr lang="en-US" dirty="0"/>
              <a:t> = description of </a:t>
            </a:r>
            <a:r>
              <a:rPr lang="en-US" dirty="0">
                <a:solidFill>
                  <a:schemeClr val="tx2"/>
                </a:solidFill>
              </a:rPr>
              <a:t>one </a:t>
            </a:r>
            <a:r>
              <a:rPr lang="en-US" dirty="0"/>
              <a:t>dataset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Enforce one data type per dataset (</a:t>
            </a:r>
            <a:r>
              <a:rPr lang="en-US" dirty="0" err="1"/>
              <a:t>ish</a:t>
            </a:r>
            <a:r>
              <a:rPr lang="en-US" dirty="0"/>
              <a:t>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687578" y="2396311"/>
          <a:ext cx="3015522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5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139252" y="2396311"/>
            <a:ext cx="2263514" cy="369332"/>
            <a:chOff x="239843" y="2581221"/>
            <a:chExt cx="2263514" cy="369332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484026" y="2743200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39843" y="2581221"/>
              <a:ext cx="1139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Labels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4557" y="2970083"/>
            <a:ext cx="2728209" cy="1246682"/>
            <a:chOff x="-224852" y="3154993"/>
            <a:chExt cx="2728209" cy="1246682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484026" y="3154993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-224852" y="3459400"/>
              <a:ext cx="16039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>
                  <a:solidFill>
                    <a:schemeClr val="accent3"/>
                  </a:solidFill>
                </a:rPr>
                <a:t>Observations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484026" y="3570554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484026" y="3986115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484026" y="4401675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062333" y="1524318"/>
            <a:ext cx="2133599" cy="784783"/>
            <a:chOff x="3162924" y="1709228"/>
            <a:chExt cx="2133599" cy="784783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3162924" y="2122165"/>
              <a:ext cx="24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294026" y="2122165"/>
              <a:ext cx="24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228475" y="2122165"/>
              <a:ext cx="24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653851" y="1709228"/>
              <a:ext cx="1139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Variables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89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Review of last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indent="-457200">
              <a:buAutoNum type="arabicPeriod"/>
            </a:pPr>
            <a:r>
              <a:rPr lang="en-US" dirty="0" err="1">
                <a:solidFill>
                  <a:schemeClr val="tx2"/>
                </a:solidFill>
              </a:rPr>
              <a:t>NumPy</a:t>
            </a:r>
            <a:r>
              <a:rPr lang="en-US" dirty="0">
                <a:solidFill>
                  <a:schemeClr val="tx2"/>
                </a:solidFill>
              </a:rPr>
              <a:t>: Python Library for Manipulating </a:t>
            </a:r>
            <a:r>
              <a:rPr lang="en-US" dirty="0" err="1">
                <a:solidFill>
                  <a:schemeClr val="tx2"/>
                </a:solidFill>
              </a:rPr>
              <a:t>nD</a:t>
            </a:r>
            <a:r>
              <a:rPr lang="en-US" dirty="0">
                <a:solidFill>
                  <a:schemeClr val="tx2"/>
                </a:solidFill>
              </a:rPr>
              <a:t> Arrays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 powerful </a:t>
            </a:r>
            <a:r>
              <a:rPr lang="en-US" b="0" i="1" dirty="0"/>
              <a:t>n</a:t>
            </a:r>
            <a:r>
              <a:rPr lang="en-US" b="0" dirty="0"/>
              <a:t>-dimensional array object.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Homogeneous arrays of fixed size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Operations like: indexing, slicing, map, applying filters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Also: Linear Algebra, Vector operations, etc.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 other libraries build on top of </a:t>
            </a:r>
            <a:r>
              <a:rPr lang="en-US" b="0" dirty="0" err="1"/>
              <a:t>NumPy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684489"/>
          </a:xfrm>
        </p:spPr>
        <p:txBody>
          <a:bodyPr/>
          <a:lstStyle/>
          <a:p>
            <a:r>
              <a:rPr lang="en-US" dirty="0"/>
              <a:t>Identifier Variable: measure or attribute: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age, weight, height, sex</a:t>
            </a:r>
          </a:p>
          <a:p>
            <a:r>
              <a:rPr lang="en-US" dirty="0"/>
              <a:t>Value: measurement of attribute</a:t>
            </a:r>
            <a:r>
              <a:rPr lang="en-US" dirty="0">
                <a:sym typeface="Wingdings"/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12.2, 42.3kg, 145.1cm, M/F</a:t>
            </a:r>
          </a:p>
          <a:p>
            <a:r>
              <a:rPr lang="en-US" dirty="0">
                <a:sym typeface="Wingdings"/>
              </a:rPr>
              <a:t>Observation: all measurements for an object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A specific person is [12.2, 42.3, 145.1, F]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9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Tidying Data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69167" y="1802250"/>
          <a:ext cx="6096000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 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John Smith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Jane Doe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Mary Johnson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38269" y="6534436"/>
            <a:ext cx="6019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jeannicholashould.com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/tidy-data-in-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python.html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2984" y="3378876"/>
            <a:ext cx="32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?????????????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65008" y="3937044"/>
          <a:ext cx="8535285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07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7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7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7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</a:t>
                      </a:r>
                      <a:r>
                        <a:rPr lang="en-US" baseline="0" dirty="0">
                          <a:effectLst/>
                        </a:rPr>
                        <a:t> C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</a:t>
                      </a:r>
                      <a:r>
                        <a:rPr lang="en-US" baseline="0" dirty="0">
                          <a:effectLst/>
                        </a:rPr>
                        <a:t> D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John Smith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Jane Doe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Mary Johnson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72984" y="5650093"/>
            <a:ext cx="32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?????????????</a:t>
            </a:r>
          </a:p>
        </p:txBody>
      </p:sp>
    </p:spTree>
    <p:extLst>
      <p:ext uri="{BB962C8B-B14F-4D97-AF65-F5344CB8AC3E}">
        <p14:creationId xmlns:p14="http://schemas.microsoft.com/office/powerpoint/2010/main" val="82844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Tidying Data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1629248"/>
          <a:ext cx="6096000" cy="4820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Jane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Jane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Jane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Jane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5546361" y="838518"/>
            <a:ext cx="2218545" cy="2669180"/>
            <a:chOff x="5546361" y="838518"/>
            <a:chExt cx="2218545" cy="2669180"/>
          </a:xfrm>
        </p:grpSpPr>
        <p:sp>
          <p:nvSpPr>
            <p:cNvPr id="8" name="Oval 7"/>
            <p:cNvSpPr/>
            <p:nvPr/>
          </p:nvSpPr>
          <p:spPr>
            <a:xfrm>
              <a:off x="5546361" y="2773180"/>
              <a:ext cx="359764" cy="734518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>
              <a:stCxn id="8" idx="7"/>
            </p:cNvCxnSpPr>
            <p:nvPr/>
          </p:nvCxnSpPr>
          <p:spPr>
            <a:xfrm flipV="1">
              <a:off x="5853439" y="1019331"/>
              <a:ext cx="547361" cy="1861417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340840" y="838518"/>
              <a:ext cx="1424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In a </a:t>
              </a:r>
              <a:r>
                <a:rPr lang="en-US">
                  <a:solidFill>
                    <a:schemeClr val="tx2"/>
                  </a:solidFill>
                </a:rPr>
                <a:t>few lectures …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27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31702"/>
          </a:xfrm>
        </p:spPr>
        <p:txBody>
          <a:bodyPr/>
          <a:lstStyle/>
          <a:p>
            <a:r>
              <a:rPr lang="en-US" dirty="0"/>
              <a:t>Melting Data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9862" y="917318"/>
          <a:ext cx="8492813" cy="544494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13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3028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religion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&lt;$10k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$10-20k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$20-30k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$30-40k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$40-50k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$50-75k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515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137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515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Buddhist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Catholic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effectLst/>
                        </a:rPr>
                        <a:t>418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732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670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638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1116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87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Dont know/refused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515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Evangelical Prot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575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869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1064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982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881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1486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Hindu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07241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Historically Black Prot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197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787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Jehovahs Witness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Jewish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65554" y="6395158"/>
            <a:ext cx="32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?????????????</a:t>
            </a:r>
          </a:p>
        </p:txBody>
      </p:sp>
    </p:spTree>
    <p:extLst>
      <p:ext uri="{BB962C8B-B14F-4D97-AF65-F5344CB8AC3E}">
        <p14:creationId xmlns:p14="http://schemas.microsoft.com/office/powerpoint/2010/main" val="152411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698"/>
            <a:ext cx="5791200" cy="701721"/>
          </a:xfrm>
        </p:spPr>
        <p:txBody>
          <a:bodyPr/>
          <a:lstStyle/>
          <a:p>
            <a:r>
              <a:rPr lang="en-US" dirty="0"/>
              <a:t>Melting Data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894731"/>
            <a:ext cx="7997252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f_df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pd.melt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["religion"],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var_name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="income",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value_name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freq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f_df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f_df.sort_values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(by=["religion"])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f_df.head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(10)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16570" y="3038324"/>
          <a:ext cx="6096000" cy="3411221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111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religion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income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freq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&lt;$10k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$30-40k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$40-50k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$50-75k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>
                          <a:effectLst/>
                        </a:rPr>
                        <a:t>137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$10-20k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$20-30k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$40-50k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$20-30k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>
                          <a:effectLst/>
                        </a:rPr>
                        <a:t>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$10-20k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$30-40k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 dirty="0">
                          <a:effectLst/>
                        </a:rPr>
                        <a:t>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19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7688"/>
            <a:ext cx="8042223" cy="686731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3213"/>
            <a:ext cx="7620000" cy="1710128"/>
          </a:xfrm>
        </p:spPr>
        <p:txBody>
          <a:bodyPr/>
          <a:lstStyle/>
          <a:p>
            <a:r>
              <a:rPr lang="en-US" dirty="0"/>
              <a:t>Billboard Top 100 data for songs, covering their position on the Top 100 for 75 weeks, with two “messy” bits: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Column headers for each of the 75 weeks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If a song didn’t last 75 weeks, those columns have are null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38269" y="6534436"/>
            <a:ext cx="6019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jeannicholashould.com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/tidy-data-in-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python.html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8660" y="2677241"/>
          <a:ext cx="8679300" cy="32004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65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artist.inverted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track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genre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date.entered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date.peaked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x1st.week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x2nd.week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Destiny's Child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Independent Women Part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3:38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2000-09-23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2000-11-18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 dirty="0">
                          <a:effectLst/>
                        </a:rPr>
                        <a:t>63.0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Santana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Maria, Maria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4:18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2000-02-12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2000-04-08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Savage Garden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I Knew I Loved You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1999-10-23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2000-01-29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48.0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Madonna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Music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3:45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2000-08-12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2000-09-16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23.0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Aguilera, Christina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Come On Over Baby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3:38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2000-08-05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2000-10-14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effectLst/>
                        </a:rPr>
                        <a:t>47.0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Janet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Doesn't Really Matter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4:17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2000-06-17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2000-08-26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52.0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>
            <a:off x="6071016" y="5651293"/>
            <a:ext cx="2631659" cy="7782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Messy columns!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390" y="1277450"/>
            <a:ext cx="1030315" cy="92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4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97252" cy="1371600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5949843"/>
            <a:ext cx="7620000" cy="715964"/>
          </a:xfrm>
        </p:spPr>
        <p:txBody>
          <a:bodyPr/>
          <a:lstStyle/>
          <a:p>
            <a:r>
              <a:rPr lang="en-US" dirty="0"/>
              <a:t>Creates one row per week, per record, with its rank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0"/>
            <a:ext cx="7997252" cy="41569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Keep identifier variables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id_vars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["year",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artist.inverted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"track",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"time",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"genre",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date.entered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date.peaked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"]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Melt the rest into week and rank columns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pd.melt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(frame=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id_vars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id_vars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var_name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="week",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value_name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="rank")</a:t>
            </a:r>
          </a:p>
        </p:txBody>
      </p:sp>
    </p:spTree>
    <p:extLst>
      <p:ext uri="{BB962C8B-B14F-4D97-AF65-F5344CB8AC3E}">
        <p14:creationId xmlns:p14="http://schemas.microsoft.com/office/powerpoint/2010/main" val="283080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97252" cy="1371600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1524318"/>
            <a:ext cx="7997252" cy="14240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Formatting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["week"]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['week'].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str.extract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('(\d+)’,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          expand=False).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astype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["rank"]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["rank"].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astype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3687127"/>
            <a:ext cx="7997252" cy="251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Cleaning out unnecessary rows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df.dropna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Create "date" columns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['date']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pd.to_datetime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['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date.entered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']) +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pd.to_timedelta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['week'], unit='w')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pd.DateOffset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(weeks=1) </a:t>
            </a:r>
            <a:br>
              <a:rPr lang="en-US" dirty="0">
                <a:latin typeface="Courier" charset="0"/>
                <a:ea typeface="Courier" charset="0"/>
                <a:cs typeface="Courier" charset="0"/>
              </a:rPr>
            </a:b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200" y="3043005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…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“x2nd.week”, 63.0] </a:t>
            </a:r>
            <a:r>
              <a:rPr lang="en-US" dirty="0">
                <a:latin typeface="Courier" charset="0"/>
                <a:ea typeface="Courier" charset="0"/>
                <a:cs typeface="Courier" charset="0"/>
                <a:sym typeface="Wingdings"/>
              </a:rPr>
              <a:t> [</a:t>
            </a:r>
            <a:r>
              <a:rPr lang="mr-IN" dirty="0">
                <a:latin typeface="Courier" charset="0"/>
                <a:ea typeface="Courier" charset="0"/>
                <a:cs typeface="Courier" charset="0"/>
                <a:sym typeface="Wingdings"/>
              </a:rPr>
              <a:t>…</a:t>
            </a:r>
            <a:r>
              <a:rPr lang="en-US" dirty="0">
                <a:latin typeface="Courier" charset="0"/>
                <a:ea typeface="Courier" charset="0"/>
                <a:cs typeface="Courier" charset="0"/>
                <a:sym typeface="Wingdings"/>
              </a:rPr>
              <a:t>, 2, 63]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5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82262" cy="1371600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24318"/>
            <a:ext cx="7997252" cy="52016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Ignore now-redundant, messy columns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[["year",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artist.inverted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"track",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"time",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"genre",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"week",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"rank",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"date"]]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df.sort_values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(ascending=True,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by=["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year","artist.inverted","track","week","rank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"])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Keep tidy dataset for future usage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billboard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df.head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98373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97252" cy="1371600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48521" y="1643380"/>
          <a:ext cx="8214610" cy="4424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40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0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9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37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8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27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artist.inverted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track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genre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effectLst/>
                        </a:rPr>
                        <a:t>2 </a:t>
                      </a:r>
                      <a:r>
                        <a:rPr lang="de-DE" sz="1200" dirty="0" err="1">
                          <a:effectLst/>
                        </a:rPr>
                        <a:t>Pac</a:t>
                      </a:r>
                      <a:endParaRPr lang="de-DE" sz="12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2000-02-26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2000-03-04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2000-03-11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>
                          <a:effectLst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2000-03-18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 dirty="0">
                          <a:effectLst/>
                        </a:rPr>
                        <a:t>2000-03-25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2000-04-01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2000-04-08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2Ge+her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The Hardest Part Of Breaking Up (Is Getting Ba...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3:15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>
                          <a:effectLst/>
                        </a:rPr>
                        <a:t>R&amp;B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2000-09-02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2Ge+her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The Hardest Part Of Breaking Up (Is Getting Ba...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3:15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>
                          <a:effectLst/>
                        </a:rPr>
                        <a:t>R&amp;B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2000-09-09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2Ge+her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The Hardest Part Of Breaking Up (Is Getting Ba...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3:15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>
                          <a:effectLst/>
                        </a:rPr>
                        <a:t>R&amp;B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 dirty="0">
                          <a:effectLst/>
                        </a:rPr>
                        <a:t>2000-09-16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4403" y="6187122"/>
            <a:ext cx="32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?????????????</a:t>
            </a:r>
          </a:p>
        </p:txBody>
      </p:sp>
    </p:spTree>
    <p:extLst>
      <p:ext uri="{BB962C8B-B14F-4D97-AF65-F5344CB8AC3E}">
        <p14:creationId xmlns:p14="http://schemas.microsoft.com/office/powerpoint/2010/main" val="323321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dirty="0" err="1"/>
              <a:t>NumPy</a:t>
            </a:r>
            <a:r>
              <a:rPr lang="en-US" dirty="0"/>
              <a:t>: Python Library for Manipulating </a:t>
            </a:r>
            <a:r>
              <a:rPr lang="en-US" dirty="0" err="1"/>
              <a:t>nD</a:t>
            </a:r>
            <a:r>
              <a:rPr lang="en-US" dirty="0"/>
              <a:t> Arrays</a:t>
            </a:r>
          </a:p>
          <a:p>
            <a:pPr lvl="1" indent="0">
              <a:buNone/>
            </a:pPr>
            <a:r>
              <a:rPr lang="en-US" b="0" dirty="0"/>
              <a:t>Multidimensional Arrays, and a variety of operations including Linear Algebra</a:t>
            </a:r>
          </a:p>
          <a:p>
            <a:pPr lvl="1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Pandas: Python Library for Manipulating Tabular Data </a:t>
            </a:r>
          </a:p>
          <a:p>
            <a:pPr lvl="1" indent="0">
              <a:buNone/>
            </a:pPr>
            <a:r>
              <a:rPr lang="en-US" dirty="0">
                <a:solidFill>
                  <a:schemeClr val="tx2"/>
                </a:solidFill>
              </a:rPr>
              <a:t>Series, Tables (also called </a:t>
            </a:r>
            <a:r>
              <a:rPr lang="en-US" b="1" dirty="0" err="1">
                <a:solidFill>
                  <a:schemeClr val="tx2"/>
                </a:solidFill>
              </a:rPr>
              <a:t>DataFrames</a:t>
            </a:r>
            <a:r>
              <a:rPr lang="en-US" dirty="0">
                <a:solidFill>
                  <a:schemeClr val="tx2"/>
                </a:solidFill>
              </a:rPr>
              <a:t>)</a:t>
            </a:r>
          </a:p>
          <a:p>
            <a:pPr lvl="1" indent="0">
              <a:buNone/>
            </a:pPr>
            <a:r>
              <a:rPr lang="en-US" dirty="0">
                <a:solidFill>
                  <a:schemeClr val="tx2"/>
                </a:solidFill>
              </a:rPr>
              <a:t>Many operations to manipulate and combine tables/series</a:t>
            </a:r>
          </a:p>
          <a:p>
            <a:pPr lvl="1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Relational Databases</a:t>
            </a:r>
          </a:p>
          <a:p>
            <a:pPr lvl="1" indent="0">
              <a:buNone/>
            </a:pPr>
            <a:r>
              <a:rPr lang="en-US" dirty="0">
                <a:solidFill>
                  <a:schemeClr val="tx2"/>
                </a:solidFill>
              </a:rPr>
              <a:t>Tables/Relations, and SQL (similar to Pandas operations)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4.    Apache Spark</a:t>
            </a:r>
          </a:p>
          <a:p>
            <a:pPr marL="274320" lvl="1" indent="0">
              <a:buNone/>
            </a:pPr>
            <a:r>
              <a:rPr lang="en-US" dirty="0"/>
              <a:t>   Sets of objects or key-value pairs </a:t>
            </a:r>
          </a:p>
          <a:p>
            <a:pPr marL="274320" lvl="1" indent="0">
              <a:buNone/>
            </a:pPr>
            <a:r>
              <a:rPr lang="en-US" dirty="0"/>
              <a:t>   MapReduce and SQL-like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812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9317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Column headers are values, not variable names?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 to go!</a:t>
            </a:r>
          </a:p>
          <a:p>
            <a:r>
              <a:rPr lang="en-US" dirty="0"/>
              <a:t>Multiple variables are stored in one column?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Maybe (depends on if genre text in raw data was multiple)</a:t>
            </a:r>
          </a:p>
          <a:p>
            <a:r>
              <a:rPr lang="en-US" dirty="0"/>
              <a:t>Variables are stored in both rows and columns?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 to go!</a:t>
            </a:r>
          </a:p>
          <a:p>
            <a:r>
              <a:rPr lang="en-US" dirty="0"/>
              <a:t>Multiple types of observational units in the same table?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 to go!  One row per song’s week on the Top 100.</a:t>
            </a:r>
          </a:p>
          <a:p>
            <a:r>
              <a:rPr lang="en-US" dirty="0"/>
              <a:t>A single observational unit is stored in multiple tables?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Don’t do this!</a:t>
            </a:r>
          </a:p>
          <a:p>
            <a:r>
              <a:rPr lang="en-US" dirty="0"/>
              <a:t>Repetition of data?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Lots!  Artist and song title’s text names.  Which leads us to </a:t>
            </a:r>
            <a:r>
              <a:rPr lang="mr-IN" b="0" dirty="0"/>
              <a:t>…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4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Pandas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Tidy Data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SQL and Relational Databases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060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Lecture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Relational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is a relation, and how do they interact?</a:t>
            </a:r>
          </a:p>
          <a:p>
            <a:r>
              <a:rPr lang="en-US" dirty="0"/>
              <a:t>Querying databases: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SQL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SQLite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How does this relate to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pandas</a:t>
            </a:r>
            <a:r>
              <a:rPr lang="en-US" b="0" dirty="0"/>
              <a:t>?</a:t>
            </a:r>
          </a:p>
          <a:p>
            <a:r>
              <a:rPr lang="en-US" dirty="0"/>
              <a:t>Joins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38269" y="6534436"/>
            <a:ext cx="6019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Zico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Kolter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for some structure for this lecture!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129" y="3342805"/>
            <a:ext cx="1972539" cy="22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802380" cy="4373563"/>
          </a:xfrm>
        </p:spPr>
        <p:txBody>
          <a:bodyPr/>
          <a:lstStyle/>
          <a:p>
            <a:r>
              <a:rPr lang="en-US" dirty="0"/>
              <a:t>Simplest relation: a table aka tabular data full of </a:t>
            </a:r>
            <a:r>
              <a:rPr lang="en-US">
                <a:solidFill>
                  <a:schemeClr val="tx2"/>
                </a:solidFill>
              </a:rPr>
              <a:t>unique</a:t>
            </a:r>
            <a:r>
              <a:rPr lang="en-US"/>
              <a:t> tuples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934111" y="3460612"/>
          <a:ext cx="4143088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629968" y="3652572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85785" y="3490593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Labels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29968" y="4064365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4518" y="4338791"/>
            <a:ext cx="179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3"/>
                </a:solidFill>
              </a:rPr>
              <a:t>Observations</a:t>
            </a:r>
          </a:p>
          <a:p>
            <a:pPr algn="r"/>
            <a:r>
              <a:rPr lang="en-US" dirty="0">
                <a:solidFill>
                  <a:schemeClr val="accent3"/>
                </a:solidFill>
              </a:rPr>
              <a:t>(called tuples)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29968" y="4449945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29968" y="4865506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29968" y="5281066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278886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484044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81465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27635" y="2250929"/>
            <a:ext cx="1956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Variables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(called attributes)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586622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49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61548"/>
            <a:ext cx="7620000" cy="864615"/>
          </a:xfrm>
        </p:spPr>
        <p:txBody>
          <a:bodyPr>
            <a:normAutofit fontScale="92500"/>
          </a:bodyPr>
          <a:lstStyle/>
          <a:p>
            <a:r>
              <a:rPr lang="en-US" dirty="0"/>
              <a:t>The primary key is a unique identifier for every tuple in a relation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Each tuple has exactly one primary key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904950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801192" y="1904950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44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66314" cy="1371600"/>
          </a:xfrm>
        </p:spPr>
        <p:txBody>
          <a:bodyPr/>
          <a:lstStyle/>
          <a:p>
            <a:r>
              <a:rPr lang="en-US" dirty="0"/>
              <a:t>Aren’t these called “indexes”?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1843"/>
            <a:ext cx="7620000" cy="4898571"/>
          </a:xfrm>
        </p:spPr>
        <p:txBody>
          <a:bodyPr>
            <a:normAutofit/>
          </a:bodyPr>
          <a:lstStyle/>
          <a:p>
            <a:r>
              <a:rPr lang="en-US" dirty="0"/>
              <a:t>Yes, in Pandas; but not in the database world</a:t>
            </a:r>
          </a:p>
          <a:p>
            <a:endParaRPr lang="en-US" dirty="0"/>
          </a:p>
          <a:p>
            <a:r>
              <a:rPr lang="en-US" dirty="0"/>
              <a:t>For most databases, an “index” is a data structure used to speed up retrieval of specific tuples</a:t>
            </a:r>
          </a:p>
          <a:p>
            <a:endParaRPr lang="en-US" dirty="0"/>
          </a:p>
          <a:p>
            <a:r>
              <a:rPr lang="en-US" dirty="0"/>
              <a:t>For example, to find all tuples with </a:t>
            </a:r>
            <a:r>
              <a:rPr lang="en-US" dirty="0" err="1"/>
              <a:t>nat_id</a:t>
            </a:r>
            <a:r>
              <a:rPr lang="en-US" dirty="0"/>
              <a:t> = 2:</a:t>
            </a:r>
          </a:p>
          <a:p>
            <a:pPr lvl="1"/>
            <a:r>
              <a:rPr lang="en-US" dirty="0"/>
              <a:t>We can either scan the table </a:t>
            </a:r>
            <a:r>
              <a:rPr lang="mr-IN" dirty="0"/>
              <a:t>–</a:t>
            </a:r>
            <a:r>
              <a:rPr lang="en-US" dirty="0"/>
              <a:t> O(N)</a:t>
            </a:r>
          </a:p>
          <a:p>
            <a:pPr lvl="1"/>
            <a:r>
              <a:rPr lang="en-US" dirty="0"/>
              <a:t>Or use an “index” (e.g., binary tree) </a:t>
            </a:r>
            <a:r>
              <a:rPr lang="mr-IN" dirty="0"/>
              <a:t>–</a:t>
            </a:r>
            <a:r>
              <a:rPr lang="en-US" dirty="0"/>
              <a:t> O(log 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1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61548"/>
            <a:ext cx="7620000" cy="1229193"/>
          </a:xfrm>
        </p:spPr>
        <p:txBody>
          <a:bodyPr>
            <a:normAutofit/>
          </a:bodyPr>
          <a:lstStyle/>
          <a:p>
            <a:r>
              <a:rPr lang="en-US" dirty="0"/>
              <a:t>Foreign keys are attributes (columns) that point to a different table’s primary key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 table can have multiple foreign keys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904950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801192" y="1904950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12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Schema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7620000" cy="1122924"/>
          </a:xfrm>
        </p:spPr>
        <p:txBody>
          <a:bodyPr>
            <a:normAutofit/>
          </a:bodyPr>
          <a:lstStyle/>
          <a:p>
            <a:r>
              <a:rPr lang="en-US" dirty="0"/>
              <a:t>A list of all the attribute names, and their </a:t>
            </a:r>
            <a:r>
              <a:rPr lang="en-US" i="1" dirty="0"/>
              <a:t>domains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4221381"/>
            <a:ext cx="6172200" cy="2636619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90000"/>
              </a:lnSpc>
              <a:spcBef>
                <a:spcPct val="35000"/>
              </a:spcBef>
              <a:buClr>
                <a:srgbClr val="CC3300"/>
              </a:buClr>
              <a:buSzPct val="90000"/>
              <a:tabLst>
                <a:tab pos="1489075" algn="l"/>
                <a:tab pos="1949450" algn="l"/>
                <a:tab pos="3036888" algn="l"/>
              </a:tabLst>
            </a:pPr>
            <a:r>
              <a:rPr kumimoji="1" lang="en-US" sz="2000" b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create table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</a:t>
            </a:r>
            <a:r>
              <a:rPr kumimoji="1" lang="en-US" sz="2000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instructor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(</a:t>
            </a:r>
          </a:p>
          <a:p>
            <a:pPr marL="342900" lvl="0" indent="-342900" algn="l">
              <a:lnSpc>
                <a:spcPct val="90000"/>
              </a:lnSpc>
              <a:spcBef>
                <a:spcPct val="35000"/>
              </a:spcBef>
              <a:buClr>
                <a:srgbClr val="CC3300"/>
              </a:buClr>
              <a:buSzPct val="90000"/>
              <a:tabLst>
                <a:tab pos="1489075" algn="l"/>
                <a:tab pos="1949450" algn="l"/>
                <a:tab pos="3036888" algn="l"/>
              </a:tabLst>
            </a:pPr>
            <a:r>
              <a:rPr kumimoji="1" lang="en-US" sz="2000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	ID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       </a:t>
            </a:r>
            <a:r>
              <a:rPr kumimoji="1" lang="en-US" sz="2000" b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char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(5),</a:t>
            </a:r>
            <a:b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kumimoji="1" lang="en-US" sz="2000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name   </a:t>
            </a:r>
            <a:r>
              <a:rPr kumimoji="1" lang="en-US" sz="2000" b="1" kern="0" baseline="0" dirty="0" err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varchar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(20) </a:t>
            </a:r>
            <a:r>
              <a:rPr kumimoji="1" lang="en-US" sz="2000" b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not null,</a:t>
            </a:r>
            <a:br>
              <a:rPr kumimoji="1" lang="en-US" sz="2000" b="1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kumimoji="1" lang="en-US" sz="2000" i="1" kern="0" baseline="0" dirty="0" err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dept_name</a:t>
            </a:r>
            <a:r>
              <a:rPr kumimoji="1" lang="en-US" sz="2000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 </a:t>
            </a:r>
            <a:r>
              <a:rPr kumimoji="1" lang="en-US" sz="2000" b="1" kern="0" baseline="0" dirty="0" err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varchar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(20),</a:t>
            </a:r>
            <a:b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kumimoji="1" lang="en-US" sz="2000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salary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  </a:t>
            </a:r>
            <a:r>
              <a:rPr kumimoji="1" lang="en-US" sz="2000" b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numeric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(8,2),</a:t>
            </a:r>
          </a:p>
          <a:p>
            <a:pPr marL="342900" lvl="0" indent="-342900" algn="l">
              <a:lnSpc>
                <a:spcPct val="90000"/>
              </a:lnSpc>
              <a:spcBef>
                <a:spcPct val="35000"/>
              </a:spcBef>
              <a:buClr>
                <a:srgbClr val="CC3300"/>
              </a:buClr>
              <a:buSzPct val="90000"/>
              <a:tabLst>
                <a:tab pos="1489075" algn="l"/>
                <a:tab pos="1949450" algn="l"/>
                <a:tab pos="3036888" algn="l"/>
              </a:tabLst>
            </a:pPr>
            <a:r>
              <a:rPr kumimoji="1" lang="en-US" sz="2000" b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    </a:t>
            </a:r>
            <a:r>
              <a:rPr lang="en-US" sz="2000" b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primary key </a:t>
            </a:r>
            <a:r>
              <a:rPr kumimoji="1" lang="en-US" sz="200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</a:t>
            </a:r>
            <a:r>
              <a:rPr lang="en-US" sz="2000" i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ID</a:t>
            </a:r>
            <a:r>
              <a:rPr kumimoji="1" lang="en-US" sz="200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),</a:t>
            </a:r>
            <a:br>
              <a:rPr kumimoji="1" lang="en-US" sz="200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kumimoji="1" lang="en-US" sz="2000" b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foreign key </a:t>
            </a:r>
            <a:r>
              <a:rPr kumimoji="1" lang="en-US" sz="2000" i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</a:t>
            </a:r>
            <a:r>
              <a:rPr kumimoji="1" lang="en-US" sz="2000" i="1" baseline="0" dirty="0" err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dept_name</a:t>
            </a:r>
            <a:r>
              <a:rPr kumimoji="1" lang="en-US" sz="2000" i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)</a:t>
            </a:r>
            <a:r>
              <a:rPr kumimoji="1" lang="en-US" sz="200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</a:t>
            </a:r>
            <a:r>
              <a:rPr kumimoji="1" lang="en-US" sz="2000" b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references </a:t>
            </a:r>
            <a:r>
              <a:rPr kumimoji="1" lang="en-US" sz="2000" i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department</a:t>
            </a:r>
            <a:endParaRPr kumimoji="1" lang="en-US" sz="2000" kern="0" baseline="0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 marL="342900" lvl="0" indent="-342900" algn="l">
              <a:lnSpc>
                <a:spcPct val="90000"/>
              </a:lnSpc>
              <a:spcBef>
                <a:spcPct val="35000"/>
              </a:spcBef>
              <a:buClr>
                <a:srgbClr val="CC3300"/>
              </a:buClr>
              <a:buSzPct val="90000"/>
              <a:tabLst>
                <a:tab pos="1489075" algn="l"/>
                <a:tab pos="1949450" algn="l"/>
                <a:tab pos="3036888" algn="l"/>
              </a:tabLst>
            </a:pP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)</a:t>
            </a:r>
            <a:endParaRPr kumimoji="1" lang="en-US" kern="0" baseline="0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2079850"/>
            <a:ext cx="5638800" cy="1938992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000" b="1" baseline="0" dirty="0">
                <a:latin typeface="Helvetica"/>
                <a:cs typeface="Helvetica"/>
              </a:rPr>
              <a:t>create table </a:t>
            </a:r>
            <a:r>
              <a:rPr lang="en-US" sz="2000" baseline="0" dirty="0">
                <a:latin typeface="Helvetica"/>
                <a:cs typeface="Helvetica"/>
              </a:rPr>
              <a:t>department</a:t>
            </a:r>
          </a:p>
          <a:p>
            <a:pPr algn="l"/>
            <a:r>
              <a:rPr lang="en-US" sz="2000" baseline="0" dirty="0">
                <a:latin typeface="Helvetica"/>
                <a:cs typeface="Helvetica"/>
              </a:rPr>
              <a:t>    (</a:t>
            </a:r>
            <a:r>
              <a:rPr lang="en-US" sz="2000" baseline="0" dirty="0" err="1">
                <a:latin typeface="Helvetica"/>
                <a:cs typeface="Helvetica"/>
              </a:rPr>
              <a:t>dept_name</a:t>
            </a:r>
            <a:r>
              <a:rPr lang="en-US" sz="2000" baseline="0" dirty="0">
                <a:latin typeface="Helvetica"/>
                <a:cs typeface="Helvetica"/>
              </a:rPr>
              <a:t> </a:t>
            </a:r>
            <a:r>
              <a:rPr lang="en-US" sz="2000" b="1" baseline="0" dirty="0" err="1">
                <a:latin typeface="Helvetica"/>
                <a:cs typeface="Helvetica"/>
              </a:rPr>
              <a:t>varchar</a:t>
            </a:r>
            <a:r>
              <a:rPr lang="en-US" sz="2000" baseline="0" dirty="0">
                <a:latin typeface="Helvetica"/>
                <a:cs typeface="Helvetica"/>
              </a:rPr>
              <a:t>(20),</a:t>
            </a:r>
          </a:p>
          <a:p>
            <a:pPr algn="l"/>
            <a:r>
              <a:rPr lang="en-US" sz="2000" baseline="0" dirty="0">
                <a:latin typeface="Helvetica"/>
                <a:cs typeface="Helvetica"/>
              </a:rPr>
              <a:t>     building </a:t>
            </a:r>
            <a:r>
              <a:rPr lang="en-US" sz="2000" b="1" baseline="0" dirty="0" err="1">
                <a:latin typeface="Helvetica"/>
                <a:cs typeface="Helvetica"/>
              </a:rPr>
              <a:t>varchar</a:t>
            </a:r>
            <a:r>
              <a:rPr lang="en-US" sz="2000" baseline="0" dirty="0">
                <a:latin typeface="Helvetica"/>
                <a:cs typeface="Helvetica"/>
              </a:rPr>
              <a:t>(15),</a:t>
            </a:r>
          </a:p>
          <a:p>
            <a:pPr algn="l"/>
            <a:r>
              <a:rPr lang="da-DK" sz="2000" baseline="0" dirty="0">
                <a:latin typeface="Helvetica"/>
                <a:cs typeface="Helvetica"/>
              </a:rPr>
              <a:t>     budget </a:t>
            </a:r>
            <a:r>
              <a:rPr lang="da-DK" sz="2000" b="1" baseline="0" dirty="0" err="1">
                <a:latin typeface="Helvetica"/>
                <a:cs typeface="Helvetica"/>
              </a:rPr>
              <a:t>numeric</a:t>
            </a:r>
            <a:r>
              <a:rPr lang="da-DK" sz="2000" baseline="0" dirty="0">
                <a:latin typeface="Helvetica"/>
                <a:cs typeface="Helvetica"/>
              </a:rPr>
              <a:t>(12,2) check (budget &gt; 0),</a:t>
            </a:r>
          </a:p>
          <a:p>
            <a:pPr algn="l"/>
            <a:r>
              <a:rPr lang="da-DK" sz="2000" baseline="0" dirty="0">
                <a:latin typeface="Helvetica"/>
                <a:cs typeface="Helvetica"/>
              </a:rPr>
              <a:t>     </a:t>
            </a:r>
            <a:r>
              <a:rPr lang="da-DK" sz="2000" b="1" baseline="0" dirty="0" err="1">
                <a:latin typeface="Helvetica"/>
                <a:cs typeface="Helvetica"/>
              </a:rPr>
              <a:t>primary</a:t>
            </a:r>
            <a:r>
              <a:rPr lang="da-DK" sz="2000" b="1" baseline="0" dirty="0">
                <a:latin typeface="Helvetica"/>
                <a:cs typeface="Helvetica"/>
              </a:rPr>
              <a:t> </a:t>
            </a:r>
            <a:r>
              <a:rPr lang="da-DK" sz="2000" b="1" baseline="0" dirty="0" err="1">
                <a:latin typeface="Helvetica"/>
                <a:cs typeface="Helvetica"/>
              </a:rPr>
              <a:t>key</a:t>
            </a:r>
            <a:r>
              <a:rPr lang="da-DK" sz="2000" b="1" baseline="0" dirty="0">
                <a:latin typeface="Helvetica"/>
                <a:cs typeface="Helvetica"/>
              </a:rPr>
              <a:t> </a:t>
            </a:r>
            <a:r>
              <a:rPr lang="da-DK" sz="2000" baseline="0" dirty="0">
                <a:latin typeface="Helvetica"/>
                <a:cs typeface="Helvetica"/>
              </a:rPr>
              <a:t>(</a:t>
            </a:r>
            <a:r>
              <a:rPr lang="da-DK" sz="2000" baseline="0" dirty="0" err="1">
                <a:latin typeface="Helvetica"/>
                <a:cs typeface="Helvetica"/>
              </a:rPr>
              <a:t>dept_name</a:t>
            </a:r>
            <a:r>
              <a:rPr lang="da-DK" sz="2000" baseline="0" dirty="0">
                <a:latin typeface="Helvetica"/>
                <a:cs typeface="Helvetica"/>
              </a:rPr>
              <a:t>)</a:t>
            </a:r>
          </a:p>
          <a:p>
            <a:pPr algn="l"/>
            <a:r>
              <a:rPr lang="da-DK" sz="2000" baseline="0" dirty="0">
                <a:latin typeface="Helvetica"/>
                <a:cs typeface="Helvetica"/>
              </a:rPr>
              <a:t>    );</a:t>
            </a:r>
            <a:endParaRPr lang="da-DK" sz="2400" baseline="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9645" y="2079850"/>
            <a:ext cx="193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SQL Statements </a:t>
            </a:r>
          </a:p>
          <a:p>
            <a:r>
              <a:rPr lang="en-US" i="1" dirty="0">
                <a:solidFill>
                  <a:schemeClr val="tx2"/>
                </a:solidFill>
              </a:rPr>
              <a:t>To create Tables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6120085" y="2403016"/>
            <a:ext cx="649560" cy="244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>
            <a:off x="6498771" y="2403016"/>
            <a:ext cx="270874" cy="1818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61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  <p:bldP spid="10" grpId="0" animBg="1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197"/>
            <a:ext cx="5791200" cy="871175"/>
          </a:xfrm>
        </p:spPr>
        <p:txBody>
          <a:bodyPr/>
          <a:lstStyle/>
          <a:p>
            <a:r>
              <a:rPr lang="en-US" dirty="0"/>
              <a:t>Schema Diagrams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7620000" cy="1122924"/>
          </a:xfrm>
        </p:spPr>
        <p:txBody>
          <a:bodyPr>
            <a:normAutofit/>
          </a:bodyPr>
          <a:lstStyle/>
          <a:p>
            <a:endParaRPr lang="en-US" i="1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pic>
        <p:nvPicPr>
          <p:cNvPr id="12" name="Picture 3" descr="allFigure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914" y="1240970"/>
            <a:ext cx="915091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990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all people with nationality Canada (</a:t>
            </a:r>
            <a:r>
              <a:rPr lang="en-US" dirty="0" err="1"/>
              <a:t>nat_id</a:t>
            </a:r>
            <a:r>
              <a:rPr lang="en-US" dirty="0"/>
              <a:t> = 2):</a:t>
            </a:r>
          </a:p>
          <a:p>
            <a:pPr algn="ctr"/>
            <a:r>
              <a:rPr lang="en-US" dirty="0"/>
              <a:t>???????????????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151088" y="2864321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697573" y="5961423"/>
            <a:ext cx="1903751" cy="764498"/>
            <a:chOff x="3697573" y="5961423"/>
            <a:chExt cx="1903751" cy="764498"/>
          </a:xfrm>
        </p:grpSpPr>
        <p:sp>
          <p:nvSpPr>
            <p:cNvPr id="6" name="TextBox 5"/>
            <p:cNvSpPr txBox="1"/>
            <p:nvPr/>
          </p:nvSpPr>
          <p:spPr>
            <a:xfrm>
              <a:off x="3697573" y="6078236"/>
              <a:ext cx="1139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O(n)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6826" y="5961423"/>
              <a:ext cx="764498" cy="764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79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16663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a hidden sorted map of references to a specific attribute (column) in a table; allows O(log n) lookup instead of O(n)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16887" y="2684439"/>
          <a:ext cx="6071826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11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 err="1"/>
                        <a:t>loc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691675" y="2684439"/>
          <a:ext cx="2193562" cy="17526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96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locs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301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0, 384,</a:t>
                      </a:r>
                      <a:r>
                        <a:rPr lang="en-US" baseline="0" dirty="0"/>
                        <a:t> 640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128,</a:t>
                      </a:r>
                      <a:r>
                        <a:rPr lang="en-US" baseline="0" dirty="0"/>
                        <a:t> 256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4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INdexes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Actually implemented with data structures like B-trees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(Take courses like CMSC424 or CMSC420)</a:t>
            </a:r>
          </a:p>
          <a:p>
            <a:r>
              <a:rPr lang="en-US" dirty="0"/>
              <a:t>But: indexes are not free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Takes memory to store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Takes time to build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Takes time to update (add/delete a row, update the column)</a:t>
            </a:r>
          </a:p>
          <a:p>
            <a:r>
              <a:rPr lang="en-US" dirty="0"/>
              <a:t>But, but: one index is (mostly) free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Index will be built automatically on the </a:t>
            </a:r>
            <a:r>
              <a:rPr lang="en-US" b="0" dirty="0">
                <a:solidFill>
                  <a:schemeClr val="tx2"/>
                </a:solidFill>
              </a:rPr>
              <a:t>primary key</a:t>
            </a:r>
          </a:p>
          <a:p>
            <a:r>
              <a:rPr lang="en-US" dirty="0">
                <a:solidFill>
                  <a:schemeClr val="tx2"/>
                </a:solidFill>
              </a:rPr>
              <a:t>Think before you build/maintain an index on other attributes!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676" y="5649025"/>
            <a:ext cx="2618724" cy="120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4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keys and foreign keys define interactions between different tables aka entities.  Four types: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One-to-one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One-to-one-or-none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One-to-many and many-to-one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Many-to-many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r>
              <a:rPr lang="en-US" dirty="0"/>
              <a:t>Connects (one, many) of the rows in one table to (one, many) of the rows in another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535" y="2390929"/>
            <a:ext cx="2758190" cy="2068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5916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One-to-many &amp; Many-to-one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person can have </a:t>
            </a:r>
            <a:r>
              <a:rPr lang="en-US" dirty="0">
                <a:solidFill>
                  <a:schemeClr val="tx2"/>
                </a:solidFill>
              </a:rPr>
              <a:t>one</a:t>
            </a:r>
            <a:r>
              <a:rPr lang="en-US" dirty="0"/>
              <a:t> nationality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 this example</a:t>
            </a:r>
            <a:r>
              <a:rPr lang="en-US" dirty="0"/>
              <a:t>, but one nationality can include </a:t>
            </a:r>
            <a:r>
              <a:rPr lang="en-US" dirty="0">
                <a:solidFill>
                  <a:schemeClr val="tx2"/>
                </a:solidFill>
              </a:rPr>
              <a:t>many</a:t>
            </a:r>
            <a:r>
              <a:rPr lang="en-US" dirty="0"/>
              <a:t> people.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391" y="5012803"/>
            <a:ext cx="3192905" cy="184519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43082" y="3296538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687074" y="3296538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753849" y="2533337"/>
            <a:ext cx="5455170" cy="524656"/>
            <a:chOff x="1753849" y="2533337"/>
            <a:chExt cx="5455170" cy="524656"/>
          </a:xfrm>
        </p:grpSpPr>
        <p:sp>
          <p:nvSpPr>
            <p:cNvPr id="8" name="Rounded Rectangle 7"/>
            <p:cNvSpPr/>
            <p:nvPr/>
          </p:nvSpPr>
          <p:spPr>
            <a:xfrm>
              <a:off x="1753849" y="2533338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Person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915524" y="2533337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Nationality</a:t>
              </a:r>
            </a:p>
          </p:txBody>
        </p:sp>
        <p:cxnSp>
          <p:nvCxnSpPr>
            <p:cNvPr id="11" name="Straight Connector 10"/>
            <p:cNvCxnSpPr>
              <a:stCxn id="9" idx="1"/>
            </p:cNvCxnSpPr>
            <p:nvPr/>
          </p:nvCxnSpPr>
          <p:spPr>
            <a:xfrm flipH="1" flipV="1">
              <a:off x="4047344" y="2795664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riangle 11"/>
            <p:cNvSpPr/>
            <p:nvPr/>
          </p:nvSpPr>
          <p:spPr>
            <a:xfrm rot="5400000">
              <a:off x="4005277" y="2690733"/>
              <a:ext cx="313982" cy="209863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97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One-to-One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92321" cy="4373563"/>
          </a:xfrm>
        </p:spPr>
        <p:txBody>
          <a:bodyPr/>
          <a:lstStyle/>
          <a:p>
            <a:r>
              <a:rPr lang="en-US" dirty="0"/>
              <a:t>Two tables have a one-to-one relationship if every tuple in the first tables corresponds to </a:t>
            </a:r>
            <a:r>
              <a:rPr lang="en-US" dirty="0">
                <a:solidFill>
                  <a:schemeClr val="tx2"/>
                </a:solidFill>
              </a:rPr>
              <a:t>exactly one</a:t>
            </a:r>
            <a:r>
              <a:rPr lang="en-US" dirty="0"/>
              <a:t> entry in the other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general, you won’t be using these (why not just merge the rows into one table?) unless: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Split a big row between SSD and HDD or distributed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Restrict access to part of a row (some DBMSs allow column-level access control, but not all)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Caching, partitioning, &amp; serious stuff: take CMSC424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753849" y="2653257"/>
            <a:ext cx="5455170" cy="524656"/>
            <a:chOff x="1753849" y="2533337"/>
            <a:chExt cx="5455170" cy="524656"/>
          </a:xfrm>
        </p:grpSpPr>
        <p:sp>
          <p:nvSpPr>
            <p:cNvPr id="6" name="Rounded Rectangle 5"/>
            <p:cNvSpPr/>
            <p:nvPr/>
          </p:nvSpPr>
          <p:spPr>
            <a:xfrm>
              <a:off x="1753849" y="2533338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Person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915524" y="2533337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SSN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4047344" y="2795664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110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One-to-One-Or-None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Say we want to keep track of people’s cats: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People with IDs 2 and 3 do not own cats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, and are not in the table.  </a:t>
            </a:r>
            <a:r>
              <a:rPr lang="en-US" dirty="0">
                <a:solidFill>
                  <a:schemeClr val="tx2"/>
                </a:solidFill>
              </a:rPr>
              <a:t>Each person has at most one entry in the table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this data </a:t>
            </a:r>
            <a:r>
              <a:rPr lang="en-US" dirty="0">
                <a:solidFill>
                  <a:schemeClr val="tx2"/>
                </a:solidFill>
              </a:rPr>
              <a:t>tidy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39187" y="2307236"/>
          <a:ext cx="6056026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7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Person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1840043" y="4885543"/>
            <a:ext cx="5455170" cy="524656"/>
            <a:chOff x="1840043" y="4885543"/>
            <a:chExt cx="5455170" cy="524656"/>
          </a:xfrm>
        </p:grpSpPr>
        <p:sp>
          <p:nvSpPr>
            <p:cNvPr id="7" name="Rounded Rectangle 6"/>
            <p:cNvSpPr/>
            <p:nvPr/>
          </p:nvSpPr>
          <p:spPr>
            <a:xfrm>
              <a:off x="1840043" y="4885544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Person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001718" y="4885543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Cat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4133538" y="5147870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267200" y="4885543"/>
              <a:ext cx="0" cy="5246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4643202" y="5035443"/>
              <a:ext cx="224853" cy="22485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512040" y="6505731"/>
            <a:ext cx="403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*nor do they have hearts, apparently.</a:t>
            </a:r>
          </a:p>
        </p:txBody>
      </p:sp>
    </p:spTree>
    <p:extLst>
      <p:ext uri="{BB962C8B-B14F-4D97-AF65-F5344CB8AC3E}">
        <p14:creationId xmlns:p14="http://schemas.microsoft.com/office/powerpoint/2010/main" val="416643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688" y="4916774"/>
            <a:ext cx="1798489" cy="1941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Many-to-Many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63189"/>
          </a:xfrm>
        </p:spPr>
        <p:txBody>
          <a:bodyPr>
            <a:normAutofit/>
          </a:bodyPr>
          <a:lstStyle/>
          <a:p>
            <a:r>
              <a:rPr lang="en-US" dirty="0"/>
              <a:t>Say we want to keep track of people’s cats’ colorings: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One column per color, too many columns, too many nulls</a:t>
            </a:r>
          </a:p>
          <a:p>
            <a:r>
              <a:rPr lang="en-US" dirty="0"/>
              <a:t>Each cat can have many colors, and each color many cats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94610" y="2371878"/>
          <a:ext cx="3558325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094158" y="2371878"/>
          <a:ext cx="2983042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61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Cat</a:t>
                      </a:r>
                      <a:r>
                        <a:rPr lang="en-US" sz="1600" baseline="0" dirty="0"/>
                        <a:t> 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Color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1130509" y="5988757"/>
            <a:ext cx="5455170" cy="524656"/>
            <a:chOff x="1130509" y="5988757"/>
            <a:chExt cx="5455170" cy="524656"/>
          </a:xfrm>
        </p:grpSpPr>
        <p:sp>
          <p:nvSpPr>
            <p:cNvPr id="9" name="Rounded Rectangle 8"/>
            <p:cNvSpPr/>
            <p:nvPr/>
          </p:nvSpPr>
          <p:spPr>
            <a:xfrm>
              <a:off x="1130509" y="5988758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Cat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92184" y="5988757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Color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 flipV="1">
              <a:off x="3424004" y="6251084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riangle 11"/>
            <p:cNvSpPr/>
            <p:nvPr/>
          </p:nvSpPr>
          <p:spPr>
            <a:xfrm rot="5400000">
              <a:off x="3381937" y="6146153"/>
              <a:ext cx="313982" cy="209863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riangle 12"/>
            <p:cNvSpPr/>
            <p:nvPr/>
          </p:nvSpPr>
          <p:spPr>
            <a:xfrm rot="16200000" flipH="1">
              <a:off x="4020192" y="6146154"/>
              <a:ext cx="313982" cy="209863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031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Associative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12039"/>
            <a:ext cx="7620000" cy="1978701"/>
          </a:xfrm>
        </p:spPr>
        <p:txBody>
          <a:bodyPr>
            <a:normAutofit/>
          </a:bodyPr>
          <a:lstStyle/>
          <a:p>
            <a:r>
              <a:rPr lang="en-US" dirty="0"/>
              <a:t>Primary key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[Cat ID, Color ID] (+ [Color ID, Cat ID], case-dependent)</a:t>
            </a:r>
          </a:p>
          <a:p>
            <a:r>
              <a:rPr lang="en-US" dirty="0"/>
              <a:t>Foreign key(s) 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Cat ID and Color 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65358" y="1772271"/>
          <a:ext cx="2983042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61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Cat</a:t>
                      </a:r>
                      <a:r>
                        <a:rPr lang="en-US" sz="1600" baseline="0" dirty="0"/>
                        <a:t> 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Color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94611" y="1982133"/>
          <a:ext cx="2313481" cy="190031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7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Meowly</a:t>
                      </a:r>
                      <a:r>
                        <a:rPr lang="en-US" sz="1100" baseline="0" dirty="0"/>
                        <a:t> Cyrus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Fuzz</a:t>
                      </a:r>
                      <a:r>
                        <a:rPr lang="en-US" sz="1100" baseline="0" dirty="0"/>
                        <a:t> Aldrin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Chair</a:t>
                      </a:r>
                      <a:r>
                        <a:rPr lang="en-US" sz="1100" baseline="0" dirty="0"/>
                        <a:t>man Meow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Anderson</a:t>
                      </a:r>
                      <a:r>
                        <a:rPr lang="en-US" sz="1100" baseline="0" dirty="0"/>
                        <a:t> Pooper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571756" y="1982133"/>
          <a:ext cx="2313481" cy="190031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7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Black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Brown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White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Neon</a:t>
                      </a:r>
                      <a:r>
                        <a:rPr lang="en-US" sz="1100" baseline="0" dirty="0"/>
                        <a:t> Green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Invisible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4611" y="1587605"/>
            <a:ext cx="2313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Cats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1755" y="1587605"/>
            <a:ext cx="2313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Colors</a:t>
            </a:r>
          </a:p>
        </p:txBody>
      </p:sp>
    </p:spTree>
    <p:extLst>
      <p:ext uri="{BB962C8B-B14F-4D97-AF65-F5344CB8AC3E}">
        <p14:creationId xmlns:p14="http://schemas.microsoft.com/office/powerpoint/2010/main" val="146068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Pandas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757410" cy="4373563"/>
          </a:xfrm>
        </p:spPr>
        <p:txBody>
          <a:bodyPr>
            <a:normAutofit/>
          </a:bodyPr>
          <a:lstStyle/>
          <a:p>
            <a:r>
              <a:rPr lang="en-US" dirty="0"/>
              <a:t>So, this </a:t>
            </a:r>
            <a:r>
              <a:rPr lang="en-US" dirty="0" err="1"/>
              <a:t>kinda</a:t>
            </a:r>
            <a:r>
              <a:rPr lang="en-US" dirty="0"/>
              <a:t> feels like pandas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And pandas </a:t>
            </a:r>
            <a:r>
              <a:rPr lang="en-US" b="0" dirty="0" err="1"/>
              <a:t>kinda</a:t>
            </a:r>
            <a:r>
              <a:rPr lang="en-US" b="0" dirty="0"/>
              <a:t> feels like a relational data system </a:t>
            </a:r>
            <a:r>
              <a:rPr lang="mr-IN" b="0" dirty="0"/>
              <a:t>…</a:t>
            </a:r>
            <a:endParaRPr lang="en-US" b="0" dirty="0"/>
          </a:p>
          <a:p>
            <a:r>
              <a:rPr lang="en-US" dirty="0"/>
              <a:t>Pandas is </a:t>
            </a:r>
            <a:r>
              <a:rPr lang="en-US" dirty="0">
                <a:solidFill>
                  <a:schemeClr val="tx2"/>
                </a:solidFill>
              </a:rPr>
              <a:t>not</a:t>
            </a:r>
            <a:r>
              <a:rPr lang="en-US" dirty="0"/>
              <a:t> strictly a relational data system: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 notion of primary / foreign keys</a:t>
            </a:r>
          </a:p>
          <a:p>
            <a:r>
              <a:rPr lang="en-US" dirty="0"/>
              <a:t>It does have indexes (and multi-column indexes):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pandas.Index</a:t>
            </a:r>
            <a:r>
              <a:rPr lang="en-US" b="0" dirty="0"/>
              <a:t>: ordered, sliceable set storing axis labels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pandas.MultiIndex</a:t>
            </a:r>
            <a:r>
              <a:rPr lang="en-US" b="0" dirty="0"/>
              <a:t>: hierarchical index</a:t>
            </a:r>
          </a:p>
          <a:p>
            <a:r>
              <a:rPr lang="en-US" dirty="0">
                <a:solidFill>
                  <a:schemeClr val="tx2"/>
                </a:solidFill>
              </a:rPr>
              <a:t>Rule of thumb: do heavy, rough lifting at the relational DB level, then fine-grained slicing and dicing and </a:t>
            </a:r>
            <a:r>
              <a:rPr lang="en-US" dirty="0" err="1">
                <a:solidFill>
                  <a:schemeClr val="tx2"/>
                </a:solidFill>
              </a:rPr>
              <a:t>viz</a:t>
            </a:r>
            <a:r>
              <a:rPr lang="en-US" dirty="0">
                <a:solidFill>
                  <a:schemeClr val="tx2"/>
                </a:solidFill>
              </a:rPr>
              <a:t> with pandas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0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On-disk</a:t>
            </a:r>
            <a:r>
              <a:rPr lang="en-US" dirty="0"/>
              <a:t> relational database management system (RDMS)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Applications connect directly to a </a:t>
            </a:r>
            <a:r>
              <a:rPr lang="en-US" b="0" dirty="0">
                <a:solidFill>
                  <a:schemeClr val="tx2"/>
                </a:solidFill>
              </a:rPr>
              <a:t>file</a:t>
            </a:r>
          </a:p>
          <a:p>
            <a:r>
              <a:rPr lang="en-US" dirty="0"/>
              <a:t>Most RDMSs have applications connect to a </a:t>
            </a:r>
            <a:r>
              <a:rPr lang="en-US" dirty="0">
                <a:solidFill>
                  <a:schemeClr val="tx2"/>
                </a:solidFill>
              </a:rPr>
              <a:t>server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Advantages include greater concurrency, less restrictive locking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Disadvantages include, for this class, setup time </a:t>
            </a:r>
            <a:r>
              <a:rPr lang="en-US" b="0" dirty="0">
                <a:sym typeface="Wingdings"/>
              </a:rPr>
              <a:t></a:t>
            </a:r>
          </a:p>
          <a:p>
            <a:r>
              <a:rPr lang="en-US" dirty="0">
                <a:ea typeface="Courier" charset="0"/>
                <a:cs typeface="Courier" charset="0"/>
              </a:rPr>
              <a:t>Installation: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-c anaconda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sqlite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Courier" charset="0"/>
                <a:cs typeface="Courier" charset="0"/>
              </a:rPr>
              <a:t>(Should come preinstalled, I think?)</a:t>
            </a:r>
          </a:p>
          <a:p>
            <a:r>
              <a:rPr lang="en-US" dirty="0">
                <a:ea typeface="Courier" charset="0"/>
                <a:cs typeface="Courier" charset="0"/>
              </a:rPr>
              <a:t>All interactions use Structured Query Language (SQL)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0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Pandas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Tidy Data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SQL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07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82261" cy="1371600"/>
          </a:xfrm>
        </p:spPr>
        <p:txBody>
          <a:bodyPr>
            <a:normAutofit/>
          </a:bodyPr>
          <a:lstStyle/>
          <a:p>
            <a:r>
              <a:rPr lang="en-US" dirty="0"/>
              <a:t>How a </a:t>
            </a:r>
            <a:r>
              <a:rPr lang="en-US"/>
              <a:t>relational DB fits </a:t>
            </a:r>
            <a:r>
              <a:rPr lang="en-US" dirty="0"/>
              <a:t>into your workflow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936103" y="4470497"/>
            <a:ext cx="2503358" cy="12142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SQLite CLI &amp; GUI Frontend</a:t>
            </a:r>
          </a:p>
        </p:txBody>
      </p:sp>
      <p:sp>
        <p:nvSpPr>
          <p:cNvPr id="6" name="Magnetic Disk 5"/>
          <p:cNvSpPr/>
          <p:nvPr/>
        </p:nvSpPr>
        <p:spPr>
          <a:xfrm>
            <a:off x="6115986" y="2503356"/>
            <a:ext cx="2143593" cy="115424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SQLite File</a:t>
            </a:r>
          </a:p>
        </p:txBody>
      </p:sp>
      <p:sp>
        <p:nvSpPr>
          <p:cNvPr id="7" name="Multidocument 6"/>
          <p:cNvSpPr/>
          <p:nvPr/>
        </p:nvSpPr>
        <p:spPr>
          <a:xfrm>
            <a:off x="3087973" y="2398426"/>
            <a:ext cx="2233534" cy="1364105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Python</a:t>
            </a:r>
          </a:p>
        </p:txBody>
      </p:sp>
      <p:sp>
        <p:nvSpPr>
          <p:cNvPr id="8" name="Freeform 7"/>
          <p:cNvSpPr/>
          <p:nvPr/>
        </p:nvSpPr>
        <p:spPr>
          <a:xfrm rot="20521337">
            <a:off x="437000" y="1611443"/>
            <a:ext cx="2061148" cy="1573967"/>
          </a:xfrm>
          <a:custGeom>
            <a:avLst/>
            <a:gdLst>
              <a:gd name="connsiteX0" fmla="*/ 314793 w 1723869"/>
              <a:gd name="connsiteY0" fmla="*/ 539646 h 1214204"/>
              <a:gd name="connsiteX1" fmla="*/ 344773 w 1723869"/>
              <a:gd name="connsiteY1" fmla="*/ 674558 h 1214204"/>
              <a:gd name="connsiteX2" fmla="*/ 359764 w 1723869"/>
              <a:gd name="connsiteY2" fmla="*/ 749508 h 1214204"/>
              <a:gd name="connsiteX3" fmla="*/ 374754 w 1723869"/>
              <a:gd name="connsiteY3" fmla="*/ 794479 h 1214204"/>
              <a:gd name="connsiteX4" fmla="*/ 404734 w 1723869"/>
              <a:gd name="connsiteY4" fmla="*/ 914400 h 1214204"/>
              <a:gd name="connsiteX5" fmla="*/ 419724 w 1723869"/>
              <a:gd name="connsiteY5" fmla="*/ 959371 h 1214204"/>
              <a:gd name="connsiteX6" fmla="*/ 539646 w 1723869"/>
              <a:gd name="connsiteY6" fmla="*/ 1064302 h 1214204"/>
              <a:gd name="connsiteX7" fmla="*/ 569626 w 1723869"/>
              <a:gd name="connsiteY7" fmla="*/ 1109272 h 1214204"/>
              <a:gd name="connsiteX8" fmla="*/ 644577 w 1723869"/>
              <a:gd name="connsiteY8" fmla="*/ 1124263 h 1214204"/>
              <a:gd name="connsiteX9" fmla="*/ 704537 w 1723869"/>
              <a:gd name="connsiteY9" fmla="*/ 1139253 h 1214204"/>
              <a:gd name="connsiteX10" fmla="*/ 824459 w 1723869"/>
              <a:gd name="connsiteY10" fmla="*/ 1184223 h 1214204"/>
              <a:gd name="connsiteX11" fmla="*/ 869429 w 1723869"/>
              <a:gd name="connsiteY11" fmla="*/ 1214204 h 1214204"/>
              <a:gd name="connsiteX12" fmla="*/ 974360 w 1723869"/>
              <a:gd name="connsiteY12" fmla="*/ 1184223 h 1214204"/>
              <a:gd name="connsiteX13" fmla="*/ 1064301 w 1723869"/>
              <a:gd name="connsiteY13" fmla="*/ 1124263 h 1214204"/>
              <a:gd name="connsiteX14" fmla="*/ 1588957 w 1723869"/>
              <a:gd name="connsiteY14" fmla="*/ 1124263 h 1214204"/>
              <a:gd name="connsiteX15" fmla="*/ 1648918 w 1723869"/>
              <a:gd name="connsiteY15" fmla="*/ 1109272 h 1214204"/>
              <a:gd name="connsiteX16" fmla="*/ 1708878 w 1723869"/>
              <a:gd name="connsiteY16" fmla="*/ 974361 h 1214204"/>
              <a:gd name="connsiteX17" fmla="*/ 1723869 w 1723869"/>
              <a:gd name="connsiteY17" fmla="*/ 929390 h 1214204"/>
              <a:gd name="connsiteX18" fmla="*/ 1708878 w 1723869"/>
              <a:gd name="connsiteY18" fmla="*/ 884420 h 1214204"/>
              <a:gd name="connsiteX19" fmla="*/ 1663908 w 1723869"/>
              <a:gd name="connsiteY19" fmla="*/ 854440 h 1214204"/>
              <a:gd name="connsiteX20" fmla="*/ 1499016 w 1723869"/>
              <a:gd name="connsiteY20" fmla="*/ 809469 h 1214204"/>
              <a:gd name="connsiteX21" fmla="*/ 1454046 w 1723869"/>
              <a:gd name="connsiteY21" fmla="*/ 764499 h 1214204"/>
              <a:gd name="connsiteX22" fmla="*/ 1454046 w 1723869"/>
              <a:gd name="connsiteY22" fmla="*/ 674558 h 1214204"/>
              <a:gd name="connsiteX23" fmla="*/ 1484026 w 1723869"/>
              <a:gd name="connsiteY23" fmla="*/ 644577 h 1214204"/>
              <a:gd name="connsiteX24" fmla="*/ 1514006 w 1723869"/>
              <a:gd name="connsiteY24" fmla="*/ 584617 h 1214204"/>
              <a:gd name="connsiteX25" fmla="*/ 1543987 w 1723869"/>
              <a:gd name="connsiteY25" fmla="*/ 479685 h 1214204"/>
              <a:gd name="connsiteX26" fmla="*/ 1558977 w 1723869"/>
              <a:gd name="connsiteY26" fmla="*/ 434715 h 1214204"/>
              <a:gd name="connsiteX27" fmla="*/ 1543987 w 1723869"/>
              <a:gd name="connsiteY27" fmla="*/ 314794 h 1214204"/>
              <a:gd name="connsiteX28" fmla="*/ 1514006 w 1723869"/>
              <a:gd name="connsiteY28" fmla="*/ 284813 h 1214204"/>
              <a:gd name="connsiteX29" fmla="*/ 1259173 w 1723869"/>
              <a:gd name="connsiteY29" fmla="*/ 299804 h 1214204"/>
              <a:gd name="connsiteX30" fmla="*/ 1229193 w 1723869"/>
              <a:gd name="connsiteY30" fmla="*/ 344774 h 1214204"/>
              <a:gd name="connsiteX31" fmla="*/ 1154242 w 1723869"/>
              <a:gd name="connsiteY31" fmla="*/ 419725 h 1214204"/>
              <a:gd name="connsiteX32" fmla="*/ 1019331 w 1723869"/>
              <a:gd name="connsiteY32" fmla="*/ 344774 h 1214204"/>
              <a:gd name="connsiteX33" fmla="*/ 974360 w 1723869"/>
              <a:gd name="connsiteY33" fmla="*/ 314794 h 1214204"/>
              <a:gd name="connsiteX34" fmla="*/ 944380 w 1723869"/>
              <a:gd name="connsiteY34" fmla="*/ 284813 h 1214204"/>
              <a:gd name="connsiteX35" fmla="*/ 899410 w 1723869"/>
              <a:gd name="connsiteY35" fmla="*/ 254833 h 1214204"/>
              <a:gd name="connsiteX36" fmla="*/ 839449 w 1723869"/>
              <a:gd name="connsiteY36" fmla="*/ 194872 h 1214204"/>
              <a:gd name="connsiteX37" fmla="*/ 794478 w 1723869"/>
              <a:gd name="connsiteY37" fmla="*/ 164892 h 1214204"/>
              <a:gd name="connsiteX38" fmla="*/ 629587 w 1723869"/>
              <a:gd name="connsiteY38" fmla="*/ 29981 h 1214204"/>
              <a:gd name="connsiteX39" fmla="*/ 524655 w 1723869"/>
              <a:gd name="connsiteY39" fmla="*/ 0 h 1214204"/>
              <a:gd name="connsiteX40" fmla="*/ 224852 w 1723869"/>
              <a:gd name="connsiteY40" fmla="*/ 29981 h 1214204"/>
              <a:gd name="connsiteX41" fmla="*/ 134911 w 1723869"/>
              <a:gd name="connsiteY41" fmla="*/ 59961 h 1214204"/>
              <a:gd name="connsiteX42" fmla="*/ 89941 w 1723869"/>
              <a:gd name="connsiteY42" fmla="*/ 74951 h 1214204"/>
              <a:gd name="connsiteX43" fmla="*/ 44970 w 1723869"/>
              <a:gd name="connsiteY43" fmla="*/ 149902 h 1214204"/>
              <a:gd name="connsiteX44" fmla="*/ 0 w 1723869"/>
              <a:gd name="connsiteY44" fmla="*/ 254833 h 1214204"/>
              <a:gd name="connsiteX45" fmla="*/ 14990 w 1723869"/>
              <a:gd name="connsiteY45" fmla="*/ 464695 h 1214204"/>
              <a:gd name="connsiteX46" fmla="*/ 59960 w 1723869"/>
              <a:gd name="connsiteY46" fmla="*/ 479685 h 1214204"/>
              <a:gd name="connsiteX47" fmla="*/ 89941 w 1723869"/>
              <a:gd name="connsiteY47" fmla="*/ 509666 h 1214204"/>
              <a:gd name="connsiteX48" fmla="*/ 269823 w 1723869"/>
              <a:gd name="connsiteY48" fmla="*/ 524656 h 1214204"/>
              <a:gd name="connsiteX49" fmla="*/ 314793 w 1723869"/>
              <a:gd name="connsiteY49" fmla="*/ 539646 h 121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723869" h="1214204">
                <a:moveTo>
                  <a:pt x="314793" y="539646"/>
                </a:moveTo>
                <a:cubicBezTo>
                  <a:pt x="327285" y="564629"/>
                  <a:pt x="302450" y="484109"/>
                  <a:pt x="344773" y="674558"/>
                </a:cubicBezTo>
                <a:cubicBezTo>
                  <a:pt x="350300" y="699429"/>
                  <a:pt x="353584" y="724791"/>
                  <a:pt x="359764" y="749508"/>
                </a:cubicBezTo>
                <a:cubicBezTo>
                  <a:pt x="363596" y="764837"/>
                  <a:pt x="370596" y="779235"/>
                  <a:pt x="374754" y="794479"/>
                </a:cubicBezTo>
                <a:cubicBezTo>
                  <a:pt x="385595" y="834231"/>
                  <a:pt x="391704" y="875310"/>
                  <a:pt x="404734" y="914400"/>
                </a:cubicBezTo>
                <a:cubicBezTo>
                  <a:pt x="409731" y="929390"/>
                  <a:pt x="410243" y="946730"/>
                  <a:pt x="419724" y="959371"/>
                </a:cubicBezTo>
                <a:cubicBezTo>
                  <a:pt x="463570" y="1017832"/>
                  <a:pt x="487633" y="1029628"/>
                  <a:pt x="539646" y="1064302"/>
                </a:cubicBezTo>
                <a:cubicBezTo>
                  <a:pt x="549639" y="1079292"/>
                  <a:pt x="553984" y="1100334"/>
                  <a:pt x="569626" y="1109272"/>
                </a:cubicBezTo>
                <a:cubicBezTo>
                  <a:pt x="591747" y="1121913"/>
                  <a:pt x="619705" y="1118736"/>
                  <a:pt x="644577" y="1124263"/>
                </a:cubicBezTo>
                <a:cubicBezTo>
                  <a:pt x="664688" y="1128732"/>
                  <a:pt x="684550" y="1134256"/>
                  <a:pt x="704537" y="1139253"/>
                </a:cubicBezTo>
                <a:cubicBezTo>
                  <a:pt x="810006" y="1209564"/>
                  <a:pt x="676265" y="1128650"/>
                  <a:pt x="824459" y="1184223"/>
                </a:cubicBezTo>
                <a:cubicBezTo>
                  <a:pt x="841328" y="1190549"/>
                  <a:pt x="854439" y="1204210"/>
                  <a:pt x="869429" y="1214204"/>
                </a:cubicBezTo>
                <a:cubicBezTo>
                  <a:pt x="883539" y="1210676"/>
                  <a:pt x="956767" y="1193997"/>
                  <a:pt x="974360" y="1184223"/>
                </a:cubicBezTo>
                <a:cubicBezTo>
                  <a:pt x="1005857" y="1166725"/>
                  <a:pt x="1064301" y="1124263"/>
                  <a:pt x="1064301" y="1124263"/>
                </a:cubicBezTo>
                <a:cubicBezTo>
                  <a:pt x="1330702" y="1136372"/>
                  <a:pt x="1360424" y="1151150"/>
                  <a:pt x="1588957" y="1124263"/>
                </a:cubicBezTo>
                <a:cubicBezTo>
                  <a:pt x="1609418" y="1121856"/>
                  <a:pt x="1628931" y="1114269"/>
                  <a:pt x="1648918" y="1109272"/>
                </a:cubicBezTo>
                <a:cubicBezTo>
                  <a:pt x="1696428" y="1038006"/>
                  <a:pt x="1673200" y="1081395"/>
                  <a:pt x="1708878" y="974361"/>
                </a:cubicBezTo>
                <a:lnTo>
                  <a:pt x="1723869" y="929390"/>
                </a:lnTo>
                <a:cubicBezTo>
                  <a:pt x="1718872" y="914400"/>
                  <a:pt x="1718749" y="896758"/>
                  <a:pt x="1708878" y="884420"/>
                </a:cubicBezTo>
                <a:cubicBezTo>
                  <a:pt x="1697624" y="870352"/>
                  <a:pt x="1680371" y="861757"/>
                  <a:pt x="1663908" y="854440"/>
                </a:cubicBezTo>
                <a:cubicBezTo>
                  <a:pt x="1601662" y="826775"/>
                  <a:pt x="1563140" y="822294"/>
                  <a:pt x="1499016" y="809469"/>
                </a:cubicBezTo>
                <a:cubicBezTo>
                  <a:pt x="1484026" y="794479"/>
                  <a:pt x="1465805" y="782138"/>
                  <a:pt x="1454046" y="764499"/>
                </a:cubicBezTo>
                <a:cubicBezTo>
                  <a:pt x="1433006" y="732939"/>
                  <a:pt x="1435110" y="706118"/>
                  <a:pt x="1454046" y="674558"/>
                </a:cubicBezTo>
                <a:cubicBezTo>
                  <a:pt x="1461317" y="662439"/>
                  <a:pt x="1476187" y="656336"/>
                  <a:pt x="1484026" y="644577"/>
                </a:cubicBezTo>
                <a:cubicBezTo>
                  <a:pt x="1496421" y="625984"/>
                  <a:pt x="1505204" y="605156"/>
                  <a:pt x="1514006" y="584617"/>
                </a:cubicBezTo>
                <a:cubicBezTo>
                  <a:pt x="1529407" y="548681"/>
                  <a:pt x="1533122" y="517711"/>
                  <a:pt x="1543987" y="479685"/>
                </a:cubicBezTo>
                <a:cubicBezTo>
                  <a:pt x="1548328" y="464492"/>
                  <a:pt x="1553980" y="449705"/>
                  <a:pt x="1558977" y="434715"/>
                </a:cubicBezTo>
                <a:cubicBezTo>
                  <a:pt x="1553980" y="394741"/>
                  <a:pt x="1555563" y="353380"/>
                  <a:pt x="1543987" y="314794"/>
                </a:cubicBezTo>
                <a:cubicBezTo>
                  <a:pt x="1539926" y="301257"/>
                  <a:pt x="1528120" y="285556"/>
                  <a:pt x="1514006" y="284813"/>
                </a:cubicBezTo>
                <a:lnTo>
                  <a:pt x="1259173" y="299804"/>
                </a:lnTo>
                <a:cubicBezTo>
                  <a:pt x="1249180" y="314794"/>
                  <a:pt x="1241056" y="331216"/>
                  <a:pt x="1229193" y="344774"/>
                </a:cubicBezTo>
                <a:cubicBezTo>
                  <a:pt x="1205927" y="371364"/>
                  <a:pt x="1154242" y="419725"/>
                  <a:pt x="1154242" y="419725"/>
                </a:cubicBezTo>
                <a:cubicBezTo>
                  <a:pt x="1075088" y="393340"/>
                  <a:pt x="1122421" y="413500"/>
                  <a:pt x="1019331" y="344774"/>
                </a:cubicBezTo>
                <a:cubicBezTo>
                  <a:pt x="1004341" y="334781"/>
                  <a:pt x="987099" y="327533"/>
                  <a:pt x="974360" y="314794"/>
                </a:cubicBezTo>
                <a:cubicBezTo>
                  <a:pt x="964367" y="304800"/>
                  <a:pt x="955416" y="293642"/>
                  <a:pt x="944380" y="284813"/>
                </a:cubicBezTo>
                <a:cubicBezTo>
                  <a:pt x="930312" y="273559"/>
                  <a:pt x="913089" y="266557"/>
                  <a:pt x="899410" y="254833"/>
                </a:cubicBezTo>
                <a:cubicBezTo>
                  <a:pt x="877949" y="236438"/>
                  <a:pt x="862968" y="210551"/>
                  <a:pt x="839449" y="194872"/>
                </a:cubicBezTo>
                <a:cubicBezTo>
                  <a:pt x="824459" y="184879"/>
                  <a:pt x="808036" y="176756"/>
                  <a:pt x="794478" y="164892"/>
                </a:cubicBezTo>
                <a:cubicBezTo>
                  <a:pt x="742882" y="119745"/>
                  <a:pt x="699127" y="53162"/>
                  <a:pt x="629587" y="29981"/>
                </a:cubicBezTo>
                <a:cubicBezTo>
                  <a:pt x="565071" y="8475"/>
                  <a:pt x="599945" y="18822"/>
                  <a:pt x="524655" y="0"/>
                </a:cubicBezTo>
                <a:cubicBezTo>
                  <a:pt x="428998" y="6377"/>
                  <a:pt x="321017" y="3754"/>
                  <a:pt x="224852" y="29981"/>
                </a:cubicBezTo>
                <a:cubicBezTo>
                  <a:pt x="194364" y="38296"/>
                  <a:pt x="164891" y="49968"/>
                  <a:pt x="134911" y="59961"/>
                </a:cubicBezTo>
                <a:lnTo>
                  <a:pt x="89941" y="74951"/>
                </a:lnTo>
                <a:cubicBezTo>
                  <a:pt x="55145" y="179343"/>
                  <a:pt x="99842" y="67594"/>
                  <a:pt x="44970" y="149902"/>
                </a:cubicBezTo>
                <a:cubicBezTo>
                  <a:pt x="20273" y="186947"/>
                  <a:pt x="13324" y="214861"/>
                  <a:pt x="0" y="254833"/>
                </a:cubicBezTo>
                <a:cubicBezTo>
                  <a:pt x="4997" y="324787"/>
                  <a:pt x="-3080" y="396931"/>
                  <a:pt x="14990" y="464695"/>
                </a:cubicBezTo>
                <a:cubicBezTo>
                  <a:pt x="19061" y="479962"/>
                  <a:pt x="46411" y="471555"/>
                  <a:pt x="59960" y="479685"/>
                </a:cubicBezTo>
                <a:cubicBezTo>
                  <a:pt x="72079" y="486957"/>
                  <a:pt x="76122" y="506705"/>
                  <a:pt x="89941" y="509666"/>
                </a:cubicBezTo>
                <a:cubicBezTo>
                  <a:pt x="148774" y="522273"/>
                  <a:pt x="209862" y="519659"/>
                  <a:pt x="269823" y="524656"/>
                </a:cubicBezTo>
                <a:cubicBezTo>
                  <a:pt x="325393" y="543179"/>
                  <a:pt x="302301" y="514663"/>
                  <a:pt x="314793" y="539646"/>
                </a:cubicBez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Raw Input</a:t>
            </a:r>
          </a:p>
        </p:txBody>
      </p:sp>
      <p:cxnSp>
        <p:nvCxnSpPr>
          <p:cNvPr id="10" name="Straight Arrow Connector 9"/>
          <p:cNvCxnSpPr>
            <a:stCxn id="8" idx="15"/>
            <a:endCxn id="7" idx="1"/>
          </p:cNvCxnSpPr>
          <p:nvPr/>
        </p:nvCxnSpPr>
        <p:spPr>
          <a:xfrm>
            <a:off x="2563509" y="2727181"/>
            <a:ext cx="524464" cy="3532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  <a:endCxn id="6" idx="2"/>
          </p:cNvCxnSpPr>
          <p:nvPr/>
        </p:nvCxnSpPr>
        <p:spPr>
          <a:xfrm flipV="1">
            <a:off x="5321507" y="3080478"/>
            <a:ext cx="794479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0"/>
            <a:endCxn id="6" idx="3"/>
          </p:cNvCxnSpPr>
          <p:nvPr/>
        </p:nvCxnSpPr>
        <p:spPr>
          <a:xfrm flipV="1">
            <a:off x="7187782" y="3657599"/>
            <a:ext cx="1" cy="8128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Magnetic Disk 17"/>
          <p:cNvSpPr/>
          <p:nvPr/>
        </p:nvSpPr>
        <p:spPr>
          <a:xfrm>
            <a:off x="1798914" y="4339179"/>
            <a:ext cx="2578117" cy="2386742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Structured output (trained classifiers, JSON for D3</a:t>
            </a:r>
            <a:r>
              <a:rPr lang="en-US"/>
              <a:t>, visualizations)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7" idx="2"/>
            <a:endCxn id="18" idx="1"/>
          </p:cNvCxnSpPr>
          <p:nvPr/>
        </p:nvCxnSpPr>
        <p:spPr>
          <a:xfrm flipH="1">
            <a:off x="3087973" y="3710872"/>
            <a:ext cx="961454" cy="6283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26439" y="2740096"/>
            <a:ext cx="65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SQL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6673331" y="3824730"/>
            <a:ext cx="65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SQL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48126" y="1362047"/>
            <a:ext cx="8039311" cy="4322654"/>
            <a:chOff x="348126" y="1362047"/>
            <a:chExt cx="8039311" cy="4322654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7412636" y="1666805"/>
              <a:ext cx="307299" cy="6895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044932" y="1362047"/>
              <a:ext cx="1342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Persists!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023130" y="5345625"/>
              <a:ext cx="667501" cy="3390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48126" y="5040867"/>
              <a:ext cx="1342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Persists!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638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8" grpId="0" animBg="1"/>
      <p:bldP spid="23" grpId="0"/>
      <p:bldP spid="24" grpId="0"/>
      <p:bldP spid="24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12037"/>
            <a:ext cx="7620000" cy="182398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Cursor</a:t>
            </a:r>
            <a:r>
              <a:rPr lang="en-US" dirty="0"/>
              <a:t>: temporary work area in system memory for manipulating SQL statements and return values</a:t>
            </a:r>
          </a:p>
          <a:p>
            <a:r>
              <a:rPr lang="en-US" dirty="0"/>
              <a:t>If you do not close the connection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conn.close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  <a:r>
              <a:rPr lang="en-US" dirty="0"/>
              <a:t>), any outstanding transaction is rolled back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(More on this in a bit.)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779151"/>
            <a:ext cx="7997252" cy="252302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import sqlite3</a:t>
            </a:r>
          </a:p>
          <a:p>
            <a:endParaRPr lang="en-US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Create a database and connect to it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conn = sqlite3.connect(“cmsc320.db”)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cursor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conn.cursor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BBB59"/>
                </a:solidFill>
                <a:latin typeface="Courier" charset="0"/>
                <a:ea typeface="Courier" charset="0"/>
                <a:cs typeface="Courier" charset="0"/>
              </a:rPr>
              <a:t># do cool stuff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conn.close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69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5274410"/>
            <a:ext cx="7620000" cy="1451511"/>
          </a:xfrm>
        </p:spPr>
        <p:txBody>
          <a:bodyPr/>
          <a:lstStyle/>
          <a:p>
            <a:r>
              <a:rPr lang="en-US" dirty="0"/>
              <a:t>Capitalization doesn’t matter for SQL reserved words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SELECT = select = </a:t>
            </a:r>
            <a:r>
              <a:rPr lang="en-US" dirty="0" err="1"/>
              <a:t>SeLeCt</a:t>
            </a:r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Rule of thumb: capitalize keywords for readability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1"/>
            <a:ext cx="7997252" cy="214827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Make a table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(“””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CREATE TABLE cats (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id INTEGER PRIMARY KEY,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name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)”””)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0701" y="3882454"/>
            <a:ext cx="350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?????????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46550" y="4469151"/>
          <a:ext cx="6096000" cy="3657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42675" y="4803720"/>
            <a:ext cx="190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56410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5" grpId="0" animBg="1"/>
      <p:bldP spid="6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1"/>
            <a:ext cx="7997252" cy="132381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Insert into the table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(“INSERT INTO cats VALUE (1, ’Megabyte’)”)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(“INSERT INTO cats VALUE (2, ‘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Meowly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Cyrus’)”)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(“INSERT INTO cats VALUE (3, ‘Fuzz Aldrin’)”)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conn.commit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488037" y="3072987"/>
          <a:ext cx="3558325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457200" y="4535568"/>
            <a:ext cx="7997252" cy="87463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Delete row(s) from the table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(“DELETE FROM cats WHERE id == 2”);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conn.commit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488036" y="5494653"/>
          <a:ext cx="3558325" cy="100699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344" y="4700117"/>
            <a:ext cx="1965169" cy="1965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551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61941"/>
            <a:ext cx="7620000" cy="1464222"/>
          </a:xfrm>
        </p:spPr>
        <p:txBody>
          <a:bodyPr/>
          <a:lstStyle/>
          <a:p>
            <a:r>
              <a:rPr lang="en-US" dirty="0" err="1"/>
              <a:t>index_col</a:t>
            </a:r>
            <a:r>
              <a:rPr lang="en-US" dirty="0"/>
              <a:t>=“id”: treat column with label “id” as an index</a:t>
            </a:r>
          </a:p>
          <a:p>
            <a:r>
              <a:rPr lang="en-US" dirty="0" err="1"/>
              <a:t>index_col</a:t>
            </a:r>
            <a:r>
              <a:rPr lang="en-US" dirty="0"/>
              <a:t>=1: treat column #1 (i.e., “name”) as an index</a:t>
            </a:r>
          </a:p>
          <a:p>
            <a:r>
              <a:rPr lang="en-US" dirty="0"/>
              <a:t>(Can also do multi-indexing.)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2"/>
            <a:ext cx="7997252" cy="9790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Read all rows from a table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for row in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(”SELECT * FROM cats”):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print(row)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2713224"/>
            <a:ext cx="7997252" cy="6745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Read all rows into pandas </a:t>
            </a:r>
            <a:r>
              <a:rPr lang="en-US" sz="1600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DataFrame</a:t>
            </a:r>
            <a:endParaRPr lang="en-US" sz="1600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(“SELECT * FROM cats”, conn,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index_col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=”id”)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488037" y="3521363"/>
          <a:ext cx="3558325" cy="100699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62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join</a:t>
            </a:r>
            <a:r>
              <a:rPr lang="en-US" dirty="0"/>
              <a:t> operation merges two or more tables into a single relation.  Different ways of doing this: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Inner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Left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Right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Full Outer</a:t>
            </a:r>
          </a:p>
          <a:p>
            <a:endParaRPr lang="en-US" dirty="0"/>
          </a:p>
          <a:p>
            <a:r>
              <a:rPr lang="en-US" dirty="0"/>
              <a:t>Join operations are done </a:t>
            </a:r>
            <a:r>
              <a:rPr lang="en-US" dirty="0">
                <a:solidFill>
                  <a:schemeClr val="tx2"/>
                </a:solidFill>
              </a:rPr>
              <a:t>on</a:t>
            </a:r>
            <a:r>
              <a:rPr lang="en-US" dirty="0"/>
              <a:t> columns that explicitly link the tables together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4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Joins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7051"/>
            <a:ext cx="7620000" cy="1419252"/>
          </a:xfrm>
        </p:spPr>
        <p:txBody>
          <a:bodyPr/>
          <a:lstStyle/>
          <a:p>
            <a:r>
              <a:rPr lang="en-US" dirty="0"/>
              <a:t>Inner join returns merged rows that share the </a:t>
            </a:r>
            <a:r>
              <a:rPr lang="en-US" dirty="0">
                <a:solidFill>
                  <a:schemeClr val="tx2"/>
                </a:solidFill>
              </a:rPr>
              <a:t>same</a:t>
            </a:r>
            <a:r>
              <a:rPr lang="en-US" dirty="0"/>
              <a:t> value in the column they are being joined on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/>
              <a:t> and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1727301"/>
          <a:ext cx="3558325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16905" y="1727301"/>
          <a:ext cx="3558325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err="1"/>
                        <a:t>cat_id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733" y="5732858"/>
            <a:ext cx="1585992" cy="1024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076949"/>
            <a:ext cx="355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905" y="3069957"/>
            <a:ext cx="355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83567" y="5295745"/>
          <a:ext cx="5463916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07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8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46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Joins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99271"/>
            <a:ext cx="7997252" cy="16386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Inner join in pandas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(“SELECT * from cats”, conn)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(“SELECT * from visits”, conn)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“inner”,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3490528"/>
            <a:ext cx="7997252" cy="289528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Inner join in SQL / SQLite via Python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(“””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SELECT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*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FROM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cats, visits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WHERE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cats.id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visits.cat_id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”””)</a:t>
            </a:r>
          </a:p>
        </p:txBody>
      </p:sp>
    </p:spTree>
    <p:extLst>
      <p:ext uri="{BB962C8B-B14F-4D97-AF65-F5344CB8AC3E}">
        <p14:creationId xmlns:p14="http://schemas.microsoft.com/office/powerpoint/2010/main" val="241236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Joins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Inner joins are the most common type of joins (get results that appear in </a:t>
            </a:r>
            <a:r>
              <a:rPr lang="en-US" dirty="0">
                <a:solidFill>
                  <a:schemeClr val="tx2"/>
                </a:solidFill>
              </a:rPr>
              <a:t>both</a:t>
            </a:r>
            <a:r>
              <a:rPr lang="en-US" dirty="0"/>
              <a:t> tables)</a:t>
            </a:r>
          </a:p>
          <a:p>
            <a:r>
              <a:rPr lang="en-US" dirty="0"/>
              <a:t>Left joins: all the results from the left table, only </a:t>
            </a:r>
            <a:r>
              <a:rPr lang="en-US" dirty="0">
                <a:solidFill>
                  <a:schemeClr val="tx2"/>
                </a:solidFill>
              </a:rPr>
              <a:t>some</a:t>
            </a:r>
            <a:r>
              <a:rPr lang="en-US" dirty="0"/>
              <a:t> matching results from the right table</a:t>
            </a:r>
          </a:p>
          <a:p>
            <a:r>
              <a:rPr lang="en-US" dirty="0"/>
              <a:t>Left join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  <a:r>
              <a:rPr lang="en-US" dirty="0"/>
              <a:t>,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  <a:r>
              <a:rPr lang="en-US" dirty="0"/>
              <a:t>) on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/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/>
              <a:t>)  ???????????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25380" y="3939381"/>
          <a:ext cx="5883639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5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17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Joins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a guess!</a:t>
            </a:r>
          </a:p>
          <a:p>
            <a:r>
              <a:rPr lang="en-US" dirty="0">
                <a:solidFill>
                  <a:schemeClr val="tx2"/>
                </a:solidFill>
              </a:rPr>
              <a:t>Right</a:t>
            </a:r>
            <a:r>
              <a:rPr lang="en-US" dirty="0"/>
              <a:t> join</a:t>
            </a:r>
            <a:br>
              <a:rPr lang="en-US" dirty="0"/>
            </a:br>
            <a:r>
              <a:rPr lang="en-US" dirty="0"/>
              <a:t>   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  <a:r>
              <a:rPr lang="en-US" dirty="0"/>
              <a:t>,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on</a:t>
            </a:r>
            <a:br>
              <a:rPr lang="en-US" dirty="0"/>
            </a:br>
            <a:r>
              <a:rPr lang="en-US" dirty="0"/>
              <a:t>   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/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???????????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406365" y="1657980"/>
          <a:ext cx="2552222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1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401126" y="1654551"/>
          <a:ext cx="2403423" cy="201398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09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err="1"/>
                        <a:t>cat_id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02-21-2017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06365" y="4007628"/>
            <a:ext cx="255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1127" y="3668535"/>
            <a:ext cx="240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849171" y="4577478"/>
          <a:ext cx="5666609" cy="201398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4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dirty="0"/>
                        <a:t> Cyrus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02-21-2017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73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Tables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934111" y="3460612"/>
          <a:ext cx="4143088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457199" y="4064365"/>
            <a:ext cx="3192100" cy="1216701"/>
            <a:chOff x="457199" y="4064365"/>
            <a:chExt cx="3192100" cy="121670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2629968" y="4064365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57199" y="4173900"/>
              <a:ext cx="17905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3"/>
                  </a:solidFill>
                </a:rPr>
                <a:t>Observations,</a:t>
              </a:r>
            </a:p>
            <a:p>
              <a:pPr algn="r"/>
              <a:r>
                <a:rPr lang="en-US" dirty="0">
                  <a:solidFill>
                    <a:schemeClr val="accent3"/>
                  </a:solidFill>
                </a:rPr>
                <a:t>Rows, or </a:t>
              </a:r>
            </a:p>
            <a:p>
              <a:pPr algn="r"/>
              <a:r>
                <a:rPr lang="en-US" dirty="0">
                  <a:solidFill>
                    <a:schemeClr val="accent3"/>
                  </a:solidFill>
                </a:rPr>
                <a:t>Tuples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2629968" y="4449945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629968" y="4865506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629968" y="5281066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961743" y="1871011"/>
            <a:ext cx="3115455" cy="1487402"/>
            <a:chOff x="4961743" y="1871011"/>
            <a:chExt cx="3115455" cy="1487402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6484044" y="2986567"/>
              <a:ext cx="30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381465" y="2986567"/>
              <a:ext cx="30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961743" y="1871011"/>
              <a:ext cx="31154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Variables</a:t>
              </a:r>
            </a:p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(also called Attributes, or Columns, or Labels)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7586622" y="2986567"/>
              <a:ext cx="30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199214" y="1871011"/>
            <a:ext cx="3762530" cy="1509592"/>
            <a:chOff x="1199214" y="1871011"/>
            <a:chExt cx="3762530" cy="150959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3649299" y="2794341"/>
              <a:ext cx="446361" cy="586262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199214" y="1871011"/>
              <a:ext cx="3762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30A0"/>
                  </a:solidFill>
                </a:rPr>
                <a:t>Special Column, called “Index”, or “ID”, or “Key”</a:t>
              </a:r>
            </a:p>
            <a:p>
              <a:pPr algn="ctr"/>
              <a:r>
                <a:rPr lang="en-US" dirty="0">
                  <a:solidFill>
                    <a:srgbClr val="7030A0"/>
                  </a:solidFill>
                </a:rPr>
                <a:t>Usually, no duplicates Allowed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776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Left/Right Joins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99271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Left join in pandas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“left”,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4311240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Right join in pandas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“right”,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2863123"/>
            <a:ext cx="7997252" cy="106477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Left join in SQL / SQLite via Python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(“SELECT * FROM cats LEFT JOIN visits ON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cats.id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visits.cat_id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578541"/>
            <a:ext cx="7997252" cy="6873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Right join in SQL / SQLite via Python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  <a:sym typeface="Wingdings"/>
              </a:rPr>
              <a:t>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1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Outer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480934"/>
          </a:xfrm>
        </p:spPr>
        <p:txBody>
          <a:bodyPr/>
          <a:lstStyle/>
          <a:p>
            <a:r>
              <a:rPr lang="en-US" dirty="0"/>
              <a:t>Combines the left and the right join          ???????????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33895" y="2233535"/>
          <a:ext cx="5666609" cy="302097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4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dirty="0"/>
                        <a:t> Cyrus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 Aldrin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Chairman Meow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02-21-2017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10648" y="5410199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Outer join in pandas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“outer”,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7419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00505" cy="1371600"/>
          </a:xfrm>
        </p:spPr>
        <p:txBody>
          <a:bodyPr>
            <a:normAutofit/>
          </a:bodyPr>
          <a:lstStyle/>
          <a:p>
            <a:r>
              <a:rPr lang="en-US" dirty="0"/>
              <a:t>Google Image Search One Slide SQL Join Visual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987820"/>
            <a:ext cx="5588000" cy="406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9134" y="6534436"/>
            <a:ext cx="7338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 credit: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www.dofactory.com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sql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/join</a:t>
            </a:r>
          </a:p>
        </p:txBody>
      </p:sp>
    </p:spTree>
    <p:extLst>
      <p:ext uri="{BB962C8B-B14F-4D97-AF65-F5344CB8AC3E}">
        <p14:creationId xmlns:p14="http://schemas.microsoft.com/office/powerpoint/2010/main" val="36643530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22168" cy="1371600"/>
          </a:xfrm>
        </p:spPr>
        <p:txBody>
          <a:bodyPr/>
          <a:lstStyle/>
          <a:p>
            <a:r>
              <a:rPr lang="en-US" dirty="0"/>
              <a:t>Group by Aggregates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83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84485" y="3248411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57200" y="2016851"/>
            <a:ext cx="5561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SELECT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nat_id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AVG(age) as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average_age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persons GROUP BY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nat_id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018338" y="3778647"/>
          <a:ext cx="2515006" cy="191549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57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average_age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136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SQL in Pandas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“think in SQL” already, you’ll be fine with pandas: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-c anaconda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pandasql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Info: </a:t>
            </a:r>
            <a:r>
              <a:rPr lang="en-US" sz="1600" b="0" dirty="0"/>
              <a:t>http://</a:t>
            </a:r>
            <a:r>
              <a:rPr lang="en-US" sz="1600" b="0" dirty="0" err="1"/>
              <a:t>pandas.pydata.org</a:t>
            </a:r>
            <a:r>
              <a:rPr lang="en-US" sz="1600" b="0" dirty="0"/>
              <a:t>/pandas-docs/stable/</a:t>
            </a:r>
            <a:r>
              <a:rPr lang="en-US" sz="1600" b="0" dirty="0" err="1"/>
              <a:t>comparison_with_sql.html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338128"/>
            <a:ext cx="7997252" cy="321257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Write the query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q = ”””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SELECT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*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FROM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cats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LIMIT 10;”””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Store in a </a:t>
            </a:r>
            <a:r>
              <a:rPr lang="en-US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DataFrame</a:t>
            </a:r>
            <a:endParaRPr lang="en-US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sqldf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(q, locals())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015" y="295622"/>
            <a:ext cx="2895600" cy="11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8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102727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br>
              <a:rPr lang="en-US" dirty="0"/>
            </a:br>
            <a:r>
              <a:rPr lang="en-US" dirty="0"/>
              <a:t>Exploratory Analysis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922" y="4077324"/>
            <a:ext cx="2411610" cy="235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98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Tables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199" y="1991575"/>
          <a:ext cx="4143088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4996839" y="627114"/>
          <a:ext cx="3705836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32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College Park, MD, 20742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Washington</a:t>
                      </a:r>
                      <a:r>
                        <a:rPr lang="en-US" baseline="0" dirty="0"/>
                        <a:t>, DC, 20001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Silver Spring, MD 20901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59057" y="4675893"/>
          <a:ext cx="7682460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82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effectLst/>
                        </a:rPr>
                        <a:t>199.72.81.55 - - [01/Jul/1995:00:00:01 -0400] "GET /history/</a:t>
                      </a:r>
                      <a:r>
                        <a:rPr lang="en-US" sz="1600" kern="1200" dirty="0" err="1">
                          <a:effectLst/>
                        </a:rPr>
                        <a:t>apollo</a:t>
                      </a:r>
                      <a:r>
                        <a:rPr lang="en-US" sz="1600" kern="1200" dirty="0">
                          <a:effectLst/>
                        </a:rPr>
                        <a:t>/ HTTP/1.0" 200 6245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</a:rPr>
                        <a:t>unicomp6.unicomp.net - - [01/Jul/1995:00:00:06 -0400] "GET /shuttle/countdown/ HTTP/1.0" 200 3985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</a:rPr>
                        <a:t>199.120.110.21 - - [01/Jul/1995:00:00:09 -0400] "GET /shuttle/missions/sts-73/mission-sts-73.html HTTP/1.0" 200 4085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02047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630A6B6112F47089B5AF93C89E28F29"/>
  <p:tag name="AUTOOPENPOLL" val="False"/>
  <p:tag name="TYPE" val="MultiChoiceSlide"/>
  <p:tag name="TPSLIDEBULLETSTYLE" val="2"/>
  <p:tag name="HASRESULTS" val="False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4F17CC709CD34F11B12CE3056C5D9F55&lt;/guid&gt;&lt;date&gt;9/11/2017 02:46:18 P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4630A6B6112F47089B5AF93C89E28F29&lt;/guid&gt;&lt;repollguid&gt;3C153C781AF74C2FBA96F1CD91C6EB65&lt;/repollguid&gt;&lt;sourceid&gt;3B64466063244CB1A4B3A6AE7604E8F3&lt;/sourceid&gt;&lt;questiontext&gt;How many tuples in the answer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D2B237A25FCD4A27BFB3ADF1DA930C37&lt;/guid&gt;&lt;answertext&gt;1&lt;/answertext&gt;&lt;valuetype&gt;0&lt;/valuetype&gt;&lt;/answer&gt;&lt;answer&gt;&lt;guid&gt;B6555DA2F6EF49529FB600C6D6688119&lt;/guid&gt;&lt;answertext&gt;3&lt;/answertext&gt;&lt;valuetype&gt;0&lt;/valuetype&gt;&lt;/answer&gt;&lt;answer&gt;&lt;guid&gt;EFF2AB6B818B40ECA89BCC724E3BC3A6&lt;/guid&gt;&lt;answertext&gt;5&lt;/answertext&gt;&lt;valuetype&gt;0&lt;/valuetype&gt;&lt;/answer&gt;&lt;answer&gt;&lt;guid&gt;8654CC709A6F4F4DACE340F66E64408B&lt;/guid&gt;&lt;answertext&gt;8&lt;/answertext&gt;&lt;valuetype&gt;0&lt;/valuetype&gt;&lt;/answer&gt;&lt;/answers&gt;&lt;/multichoice&gt;&lt;/questions&gt;&lt;/questionlist&gt;"/>
  <p:tag name="LIVECHARTING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B5FAEE8A59D4346BF1F23EA854CB450"/>
  <p:tag name="AUTOOPENPOLL" val="False"/>
  <p:tag name="TYPE" val="MultiChoiceSlide"/>
  <p:tag name="TPSLIDEBULLETSTYLE" val="2"/>
  <p:tag name="HASRESULTS" val="False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7022F673EE494EE68426F8B4FD37F1F5&lt;/guid&gt;&lt;date&gt;9/11/2017 02:46:18 P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CB5FAEE8A59D4346BF1F23EA854CB450&lt;/guid&gt;&lt;repollguid&gt;CC420BF2D9D846C4A002943A79280D66&lt;/repollguid&gt;&lt;sourceid&gt;8F708D5ABCAD4265A70C18CA518BFE0B&lt;/sourceid&gt;&lt;questiontext&gt;How many tuples in the answer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2A3B25BA6DD74FADB50FA2407901CF96&lt;/guid&gt;&lt;answertext&gt;1&lt;/answertext&gt;&lt;valuetype&gt;0&lt;/valuetype&gt;&lt;/answer&gt;&lt;answer&gt;&lt;guid&gt;D4A83CE6DDB7438293B0D2832D1667F4&lt;/guid&gt;&lt;answertext&gt;4&lt;/answertext&gt;&lt;valuetype&gt;0&lt;/valuetype&gt;&lt;/answer&gt;&lt;answer&gt;&lt;guid&gt;BC17A36BE80B46F68F17B2659D33A3D8&lt;/guid&gt;&lt;answertext&gt;6&lt;/answertext&gt;&lt;valuetype&gt;0&lt;/valuetype&gt;&lt;/answer&gt;&lt;answer&gt;&lt;guid&gt;84FAD89B07474E3CA730CF8DBC8D4A02&lt;/guid&gt;&lt;answertext&gt;8&lt;/answertext&gt;&lt;valuetype&gt;0&lt;/valuetype&gt;&lt;/answer&gt;&lt;/answers&gt;&lt;/multichoice&gt;&lt;/questions&gt;&lt;/questionlist&gt;"/>
  <p:tag name="LIVECHARTING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74B0FA59294424EB2B83C330803BF86"/>
  <p:tag name="AUTOOPENPOLL" val="False"/>
  <p:tag name="TYPE" val="MultiChoiceSlide"/>
  <p:tag name="TPSLIDEBULLETSTYLE" val="2"/>
  <p:tag name="HASRESULTS" val="False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4FF9567EDA314AEE9DF6C4161097C04D&lt;/guid&gt;&lt;date&gt;9/11/2017 02:46:18 P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774B0FA59294424EB2B83C330803BF86&lt;/guid&gt;&lt;repollguid&gt;43EB6B2E7D1C4C78B55EE1AC753A60D5&lt;/repollguid&gt;&lt;sourceid&gt;FD2101D86B1A4DD082C071F020D96DAD&lt;/sourceid&gt;&lt;questiontext&gt;How many tuples in the answer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A4DCE564FF564398B964F855EE8C9F01&lt;/guid&gt;&lt;answertext&gt;1&lt;/answertext&gt;&lt;valuetype&gt;0&lt;/valuetype&gt;&lt;/answer&gt;&lt;answer&gt;&lt;guid&gt;CA2260C693094781990709E338DE34EF&lt;/guid&gt;&lt;answertext&gt;3&lt;/answertext&gt;&lt;valuetype&gt;0&lt;/valuetype&gt;&lt;/answer&gt;&lt;answer&gt;&lt;guid&gt;F44370C0CBF04C488CC441A264488319&lt;/guid&gt;&lt;answertext&gt;4&lt;/answertext&gt;&lt;valuetype&gt;0&lt;/valuetype&gt;&lt;/answer&gt;&lt;answer&gt;&lt;guid&gt;698AAD95627743679CD1D5C9CEC4D75D&lt;/guid&gt;&lt;answertext&gt;6&lt;/answertext&gt;&lt;valuetype&gt;0&lt;/valuetype&gt;&lt;/answer&gt;&lt;/answers&gt;&lt;/multichoice&gt;&lt;/questions&gt;&lt;/questionlist&gt;"/>
  <p:tag name="LIVECHARTING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7D50B9BA8DE4DEBA76458ACD154501A"/>
  <p:tag name="AUTOOPENPOLL" val="False"/>
  <p:tag name="TYPE" val="MultiChoiceSlide"/>
  <p:tag name="TPSLIDEBULLETSTYLE" val="2"/>
  <p:tag name="HASRESULTS" val="False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0DDCF38A074B414BB648E9C596B8E333&lt;/guid&gt;&lt;date&gt;9/11/2017 02:46:18 P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A7D50B9BA8DE4DEBA76458ACD154501A&lt;/guid&gt;&lt;repollguid&gt;2853B0440511446B973ABA41024A56E2&lt;/repollguid&gt;&lt;sourceid&gt;C6100A28CB4E4A0E9C7053BDE319DEBB&lt;/sourceid&gt;&lt;questiontext&gt;How many tuples in the answer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4E830EEE826F4B8BA84055F97DD13744&lt;/guid&gt;&lt;answertext&gt;1&lt;/answertext&gt;&lt;valuetype&gt;0&lt;/valuetype&gt;&lt;/answer&gt;&lt;answer&gt;&lt;guid&gt;E603A75E2BB2408490847EADC55763F7&lt;/guid&gt;&lt;answertext&gt;2&lt;/answertext&gt;&lt;valuetype&gt;0&lt;/valuetype&gt;&lt;/answer&gt;&lt;answer&gt;&lt;guid&gt;38808892C2AB4BCEA0F06A0E619157AF&lt;/guid&gt;&lt;answertext&gt;4&lt;/answertext&gt;&lt;valuetype&gt;0&lt;/valuetype&gt;&lt;/answer&gt;&lt;answer&gt;&lt;guid&gt;452DC13F770F44D7B466B5F719F45E35&lt;/guid&gt;&lt;answertext&gt;6&lt;/answertext&gt;&lt;valuetype&gt;0&lt;/valuetype&gt;&lt;/answer&gt;&lt;/answers&gt;&lt;/multichoice&gt;&lt;/questions&gt;&lt;/questionlist&gt;"/>
  <p:tag name="LIVECHARTING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15234</TotalTime>
  <Words>6226</Words>
  <Application>Microsoft Macintosh PowerPoint</Application>
  <PresentationFormat>On-screen Show (4:3)</PresentationFormat>
  <Paragraphs>2431</Paragraphs>
  <Slides>85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3" baseType="lpstr">
      <vt:lpstr>Arial</vt:lpstr>
      <vt:lpstr>Arial Black</vt:lpstr>
      <vt:lpstr>Calibri</vt:lpstr>
      <vt:lpstr>Courier</vt:lpstr>
      <vt:lpstr>Helvetica</vt:lpstr>
      <vt:lpstr>Helvetica Neue</vt:lpstr>
      <vt:lpstr>Wingdings</vt:lpstr>
      <vt:lpstr>Essential</vt:lpstr>
      <vt:lpstr>Introduction to  Data Science</vt:lpstr>
      <vt:lpstr>Announcements</vt:lpstr>
      <vt:lpstr>Review of Last LEctures</vt:lpstr>
      <vt:lpstr>Review of last class</vt:lpstr>
      <vt:lpstr>Today/Next Class</vt:lpstr>
      <vt:lpstr>Today’s Lecture</vt:lpstr>
      <vt:lpstr>Today/Next Class</vt:lpstr>
      <vt:lpstr>Tables </vt:lpstr>
      <vt:lpstr>Tables </vt:lpstr>
      <vt:lpstr>1. Select/slicing</vt:lpstr>
      <vt:lpstr>2. Aggregate/Reduce</vt:lpstr>
      <vt:lpstr>3. Map</vt:lpstr>
      <vt:lpstr>4. Group By</vt:lpstr>
      <vt:lpstr>4. Group By</vt:lpstr>
      <vt:lpstr>4. Group By</vt:lpstr>
      <vt:lpstr>5. Group By Aggregate</vt:lpstr>
      <vt:lpstr>5. Group By Aggregate</vt:lpstr>
      <vt:lpstr>6. Union/Intersection/Difference</vt:lpstr>
      <vt:lpstr>7. Merge or Join</vt:lpstr>
      <vt:lpstr>7. Merge or Join</vt:lpstr>
      <vt:lpstr>Summary</vt:lpstr>
      <vt:lpstr>How many tuples in the answer?</vt:lpstr>
      <vt:lpstr>How many groups in the answer?</vt:lpstr>
      <vt:lpstr>How many tuples in the answer?</vt:lpstr>
      <vt:lpstr>How many tuples in the answer?</vt:lpstr>
      <vt:lpstr>Today/Next Class</vt:lpstr>
      <vt:lpstr>Pandas: History</vt:lpstr>
      <vt:lpstr>Pandas: series</vt:lpstr>
      <vt:lpstr>Pandas: DataFrame</vt:lpstr>
      <vt:lpstr>Hierarchical Indexes</vt:lpstr>
      <vt:lpstr>Essential Functionality</vt:lpstr>
      <vt:lpstr>Essential Functionality</vt:lpstr>
      <vt:lpstr>Function application and Mapping</vt:lpstr>
      <vt:lpstr>Sorting and Ranking</vt:lpstr>
      <vt:lpstr>Descriptive and Summary Statistics</vt:lpstr>
      <vt:lpstr>Creating Dataframes</vt:lpstr>
      <vt:lpstr>More…</vt:lpstr>
      <vt:lpstr>Today/Next Class</vt:lpstr>
      <vt:lpstr>Tidy Data</vt:lpstr>
      <vt:lpstr>Example</vt:lpstr>
      <vt:lpstr>Tidying Data I</vt:lpstr>
      <vt:lpstr>Tidying Data II</vt:lpstr>
      <vt:lpstr>Melting Data I</vt:lpstr>
      <vt:lpstr>Melting Data II</vt:lpstr>
      <vt:lpstr>More complicated example</vt:lpstr>
      <vt:lpstr>More complicated example</vt:lpstr>
      <vt:lpstr>More complicated example</vt:lpstr>
      <vt:lpstr>More complicated example</vt:lpstr>
      <vt:lpstr>More complicated example</vt:lpstr>
      <vt:lpstr>More to do?</vt:lpstr>
      <vt:lpstr>Today/Next Class</vt:lpstr>
      <vt:lpstr>Today’s Lecture</vt:lpstr>
      <vt:lpstr>Relation</vt:lpstr>
      <vt:lpstr>Primary keys</vt:lpstr>
      <vt:lpstr>Aren’t these called “indexes”?</vt:lpstr>
      <vt:lpstr>Foreign keys</vt:lpstr>
      <vt:lpstr>Relation Schema</vt:lpstr>
      <vt:lpstr>Schema Diagrams</vt:lpstr>
      <vt:lpstr>Searching for elements</vt:lpstr>
      <vt:lpstr>Indexes</vt:lpstr>
      <vt:lpstr>INdexes</vt:lpstr>
      <vt:lpstr>Relationships</vt:lpstr>
      <vt:lpstr>One-to-many &amp; Many-to-one</vt:lpstr>
      <vt:lpstr>One-to-One</vt:lpstr>
      <vt:lpstr>One-to-One-Or-None</vt:lpstr>
      <vt:lpstr>Many-to-Many</vt:lpstr>
      <vt:lpstr>Associative tables</vt:lpstr>
      <vt:lpstr>Aside: Pandas</vt:lpstr>
      <vt:lpstr>SQLite</vt:lpstr>
      <vt:lpstr>How a relational DB fits into your workflow</vt:lpstr>
      <vt:lpstr>Crash Course in SQL (in python)</vt:lpstr>
      <vt:lpstr>Crash Course in SQL (in python)</vt:lpstr>
      <vt:lpstr>Crash Course in SQL (in python)</vt:lpstr>
      <vt:lpstr>Crash Course in SQL (in python)</vt:lpstr>
      <vt:lpstr>Joining data</vt:lpstr>
      <vt:lpstr>Inner Joins</vt:lpstr>
      <vt:lpstr>Inner Joins</vt:lpstr>
      <vt:lpstr>Left Joins</vt:lpstr>
      <vt:lpstr>Right Joins</vt:lpstr>
      <vt:lpstr>Left/Right Joins</vt:lpstr>
      <vt:lpstr>Full Outer Join</vt:lpstr>
      <vt:lpstr>Google Image Search One Slide SQL Join Visual</vt:lpstr>
      <vt:lpstr>Group by Aggregates</vt:lpstr>
      <vt:lpstr>Raw SQL in Pandas</vt:lpstr>
      <vt:lpstr>Next Class: Exploratory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1901</cp:revision>
  <cp:lastPrinted>2019-09-02T19:28:14Z</cp:lastPrinted>
  <dcterms:created xsi:type="dcterms:W3CDTF">2013-03-05T15:39:19Z</dcterms:created>
  <dcterms:modified xsi:type="dcterms:W3CDTF">2020-09-24T20:48:02Z</dcterms:modified>
</cp:coreProperties>
</file>