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68"/>
  </p:notesMasterIdLst>
  <p:handoutMasterIdLst>
    <p:handoutMasterId r:id="rId69"/>
  </p:handoutMasterIdLst>
  <p:sldIdLst>
    <p:sldId id="256" r:id="rId2"/>
    <p:sldId id="423" r:id="rId3"/>
    <p:sldId id="533" r:id="rId4"/>
    <p:sldId id="430" r:id="rId5"/>
    <p:sldId id="446" r:id="rId6"/>
    <p:sldId id="447" r:id="rId7"/>
    <p:sldId id="448" r:id="rId8"/>
    <p:sldId id="451" r:id="rId9"/>
    <p:sldId id="452" r:id="rId10"/>
    <p:sldId id="449" r:id="rId11"/>
    <p:sldId id="450" r:id="rId12"/>
    <p:sldId id="374" r:id="rId13"/>
    <p:sldId id="453" r:id="rId14"/>
    <p:sldId id="454" r:id="rId15"/>
    <p:sldId id="455" r:id="rId16"/>
    <p:sldId id="456" r:id="rId17"/>
    <p:sldId id="457" r:id="rId18"/>
    <p:sldId id="458" r:id="rId19"/>
    <p:sldId id="514" r:id="rId20"/>
    <p:sldId id="420" r:id="rId21"/>
    <p:sldId id="459" r:id="rId22"/>
    <p:sldId id="460" r:id="rId23"/>
    <p:sldId id="461" r:id="rId24"/>
    <p:sldId id="462" r:id="rId25"/>
    <p:sldId id="543" r:id="rId26"/>
    <p:sldId id="463" r:id="rId27"/>
    <p:sldId id="465" r:id="rId28"/>
    <p:sldId id="466" r:id="rId29"/>
    <p:sldId id="472" r:id="rId30"/>
    <p:sldId id="523" r:id="rId31"/>
    <p:sldId id="503" r:id="rId32"/>
    <p:sldId id="504" r:id="rId33"/>
    <p:sldId id="469" r:id="rId34"/>
    <p:sldId id="467" r:id="rId35"/>
    <p:sldId id="468" r:id="rId36"/>
    <p:sldId id="470" r:id="rId37"/>
    <p:sldId id="422" r:id="rId38"/>
    <p:sldId id="524" r:id="rId39"/>
    <p:sldId id="522" r:id="rId40"/>
    <p:sldId id="512" r:id="rId41"/>
    <p:sldId id="474" r:id="rId42"/>
    <p:sldId id="506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1" r:id="rId60"/>
    <p:sldId id="492" r:id="rId61"/>
    <p:sldId id="495" r:id="rId62"/>
    <p:sldId id="526" r:id="rId63"/>
    <p:sldId id="497" r:id="rId64"/>
    <p:sldId id="499" r:id="rId65"/>
    <p:sldId id="500" r:id="rId66"/>
    <p:sldId id="52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77" autoAdjust="0"/>
    <p:restoredTop sz="92157" autoAdjust="0"/>
  </p:normalViewPr>
  <p:slideViewPr>
    <p:cSldViewPr snapToGrid="0" snapToObjects="1">
      <p:cViewPr varScale="1">
        <p:scale>
          <a:sx n="97" d="100"/>
          <a:sy n="97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= low-level</a:t>
            </a:r>
            <a:r>
              <a:rPr lang="en-US" baseline="0" dirty="0"/>
              <a:t> </a:t>
            </a:r>
            <a:r>
              <a:rPr lang="en-US" baseline="0" dirty="0" err="1"/>
              <a:t>LinAlg</a:t>
            </a:r>
            <a:r>
              <a:rPr lang="en-US" baseline="0" dirty="0"/>
              <a:t> storage and manipulation</a:t>
            </a:r>
          </a:p>
          <a:p>
            <a:r>
              <a:rPr lang="en-US" baseline="0" dirty="0" err="1"/>
              <a:t>SciPy</a:t>
            </a:r>
            <a:r>
              <a:rPr lang="en-US" baseline="0" dirty="0"/>
              <a:t> = scientific computing &amp; stats algorithms built on top of </a:t>
            </a:r>
            <a:r>
              <a:rPr lang="en-US" baseline="0" dirty="0" err="1"/>
              <a:t>NumPy</a:t>
            </a:r>
            <a:endParaRPr lang="en-US" baseline="0" dirty="0"/>
          </a:p>
          <a:p>
            <a:r>
              <a:rPr lang="en-US" baseline="0" dirty="0"/>
              <a:t>Pandas = friendlier version of </a:t>
            </a:r>
            <a:r>
              <a:rPr lang="en-US" baseline="0" dirty="0" err="1"/>
              <a:t>NumPy</a:t>
            </a:r>
            <a:r>
              <a:rPr lang="en-US" baseline="0" dirty="0"/>
              <a:t> backed by raw </a:t>
            </a:r>
            <a:r>
              <a:rPr lang="en-US" baseline="0" dirty="0" err="1"/>
              <a:t>NumPy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5E08-0426-4D0A-9EAC-56F0F108DA3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”Wherefore” means “why”,</a:t>
            </a:r>
            <a:r>
              <a:rPr lang="en-US" baseline="0" dirty="0"/>
              <a:t> not “where”!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Data Science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794054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3823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#4 – 09/10/2020</a:t>
            </a:r>
          </a:p>
          <a:p>
            <a:endParaRPr lang="en-US" sz="1600" b="1" dirty="0"/>
          </a:p>
          <a:p>
            <a:r>
              <a:rPr lang="en-US" sz="1600" b="1" dirty="0"/>
              <a:t>CMSC320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5:00pm – 6:15pm</a:t>
            </a:r>
            <a:br>
              <a:rPr lang="en-US" sz="1600" b="1" dirty="0"/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(… or anytime on the Internet)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OAuth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and busted: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hotness: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What if I wanted to grant an app access to, e.g., my Facebook account </a:t>
            </a:r>
            <a:r>
              <a:rPr lang="en-US" b="0" dirty="0">
                <a:solidFill>
                  <a:schemeClr val="tx2"/>
                </a:solidFill>
              </a:rPr>
              <a:t>without</a:t>
            </a:r>
            <a:r>
              <a:rPr lang="en-US" b="0" dirty="0"/>
              <a:t> giving that app my password?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OAuth: grants </a:t>
            </a:r>
            <a:r>
              <a:rPr lang="en-US" b="0" dirty="0">
                <a:solidFill>
                  <a:schemeClr val="tx2"/>
                </a:solidFill>
              </a:rPr>
              <a:t>access tokens </a:t>
            </a:r>
            <a:r>
              <a:rPr lang="en-US" b="0" dirty="0"/>
              <a:t>that give (possibly incomplete) access to a user or app without exposing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7219" y="2232269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/user”,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JohnDickerson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ILoveKittens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</p:spTree>
    <p:extLst>
      <p:ext uri="{BB962C8B-B14F-4D97-AF65-F5344CB8AC3E}">
        <p14:creationId xmlns:p14="http://schemas.microsoft.com/office/powerpoint/2010/main" val="16706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mr-IN" dirty="0"/>
              <a:t>…</a:t>
            </a:r>
            <a:r>
              <a:rPr lang="en-US" dirty="0"/>
              <a:t> I will return information in a structured format.”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we’ve queried a server using a well-formed GET request via 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requests</a:t>
            </a:r>
            <a:r>
              <a:rPr lang="en-US" dirty="0"/>
              <a:t> Python module.  What comes back?</a:t>
            </a:r>
          </a:p>
          <a:p>
            <a:r>
              <a:rPr lang="en-US" dirty="0"/>
              <a:t>General structured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C</a:t>
            </a:r>
            <a:r>
              <a:rPr lang="en-US" b="0" dirty="0"/>
              <a:t>omma-</a:t>
            </a:r>
            <a:r>
              <a:rPr lang="en-US" b="0" dirty="0">
                <a:solidFill>
                  <a:schemeClr val="tx2"/>
                </a:solidFill>
              </a:rPr>
              <a:t>S</a:t>
            </a:r>
            <a:r>
              <a:rPr lang="en-US" b="0" dirty="0"/>
              <a:t>eparated </a:t>
            </a:r>
            <a:r>
              <a:rPr lang="en-US" b="0" dirty="0">
                <a:solidFill>
                  <a:schemeClr val="tx2"/>
                </a:solidFill>
              </a:rPr>
              <a:t>V</a:t>
            </a:r>
            <a:r>
              <a:rPr lang="en-US" b="0" dirty="0"/>
              <a:t>alue (CSV) files &amp; strings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solidFill>
                  <a:schemeClr val="tx2"/>
                </a:solidFill>
              </a:rPr>
              <a:t>J</a:t>
            </a:r>
            <a:r>
              <a:rPr lang="en-US" b="0" dirty="0" err="1"/>
              <a:t>ava</a:t>
            </a:r>
            <a:r>
              <a:rPr lang="en-US" b="0" dirty="0" err="1">
                <a:solidFill>
                  <a:schemeClr val="tx2"/>
                </a:solidFill>
              </a:rPr>
              <a:t>s</a:t>
            </a:r>
            <a:r>
              <a:rPr lang="en-US" b="0" dirty="0" err="1"/>
              <a:t>cript</a:t>
            </a:r>
            <a:r>
              <a:rPr lang="en-US" b="0" dirty="0"/>
              <a:t> </a:t>
            </a:r>
            <a:r>
              <a:rPr lang="en-US" b="0" dirty="0">
                <a:solidFill>
                  <a:schemeClr val="tx2"/>
                </a:solidFill>
              </a:rPr>
              <a:t>O</a:t>
            </a:r>
            <a:r>
              <a:rPr lang="en-US" b="0" dirty="0"/>
              <a:t>bject </a:t>
            </a:r>
            <a:r>
              <a:rPr lang="en-US" b="0" dirty="0">
                <a:solidFill>
                  <a:schemeClr val="tx2"/>
                </a:solidFill>
              </a:rPr>
              <a:t>N</a:t>
            </a:r>
            <a:r>
              <a:rPr lang="en-US" b="0" dirty="0"/>
              <a:t>otation (JSON) files &amp; strings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HTML, XHTML, XML files &amp; strings</a:t>
            </a:r>
          </a:p>
          <a:p>
            <a:r>
              <a:rPr lang="en-US" dirty="0"/>
              <a:t>Domain-specific structured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Shapefiles: geospatial vector data (</a:t>
            </a:r>
            <a:r>
              <a:rPr lang="en-US" b="0" dirty="0" err="1"/>
              <a:t>OpenStreetMap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RVT files: architectural planning (Autodesk Revit)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can make up your own!  </a:t>
            </a:r>
            <a:r>
              <a:rPr lang="en-US" b="0" dirty="0">
                <a:solidFill>
                  <a:schemeClr val="tx2"/>
                </a:solidFill>
              </a:rPr>
              <a:t>Always document it.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err="1"/>
              <a:t>GraphQL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to REST and ad-hoc </a:t>
            </a:r>
            <a:r>
              <a:rPr lang="en-US" dirty="0" err="1"/>
              <a:t>webservice</a:t>
            </a:r>
            <a:r>
              <a:rPr lang="en-US" dirty="0"/>
              <a:t> architectures</a:t>
            </a:r>
          </a:p>
          <a:p>
            <a:pPr lvl="1"/>
            <a:r>
              <a:rPr lang="en-US" dirty="0"/>
              <a:t>Developed internally by Facebook and released publicly</a:t>
            </a:r>
          </a:p>
          <a:p>
            <a:r>
              <a:rPr lang="en-US" dirty="0"/>
              <a:t>Unlike REST, the requester specifies the format of the response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6401" y="6468633"/>
            <a:ext cx="6083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https://dev-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blog.apollodata.com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/graphql-vs-rest-5d425123e34b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DEA2F-B7E2-8C42-A1C1-B023BC81382D}"/>
              </a:ext>
            </a:extLst>
          </p:cNvPr>
          <p:cNvGrpSpPr/>
          <p:nvPr/>
        </p:nvGrpSpPr>
        <p:grpSpPr>
          <a:xfrm>
            <a:off x="457200" y="3117954"/>
            <a:ext cx="8746404" cy="2698230"/>
            <a:chOff x="457200" y="3117954"/>
            <a:chExt cx="8746404" cy="26982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05F150-8687-D84F-AC22-089811944B1C}"/>
                </a:ext>
              </a:extLst>
            </p:cNvPr>
            <p:cNvGrpSpPr/>
            <p:nvPr/>
          </p:nvGrpSpPr>
          <p:grpSpPr>
            <a:xfrm>
              <a:off x="457200" y="3222885"/>
              <a:ext cx="2940128" cy="2593299"/>
              <a:chOff x="457200" y="3222885"/>
              <a:chExt cx="2940128" cy="259329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3533476"/>
                <a:ext cx="2940128" cy="2282708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1783830" y="3222885"/>
                <a:ext cx="143434" cy="3105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B26F8C-9ACE-614F-B780-B2A8FF0F1F96}"/>
                </a:ext>
              </a:extLst>
            </p:cNvPr>
            <p:cNvGrpSpPr/>
            <p:nvPr/>
          </p:nvGrpSpPr>
          <p:grpSpPr>
            <a:xfrm>
              <a:off x="3625928" y="3117954"/>
              <a:ext cx="5577676" cy="2313489"/>
              <a:chOff x="3625928" y="3117954"/>
              <a:chExt cx="5577676" cy="231348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928" y="3780651"/>
                <a:ext cx="5577676" cy="1650792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6041036" y="3117954"/>
                <a:ext cx="29980" cy="6626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772400" cy="4973321"/>
          </a:xfrm>
        </p:spPr>
        <p:txBody>
          <a:bodyPr>
            <a:normAutofit/>
          </a:bodyPr>
          <a:lstStyle/>
          <a:p>
            <a:r>
              <a:rPr lang="en-US" dirty="0"/>
              <a:t>Any CSV reader worth anything can parse files with any delimiter, not just a comma (e.g., “TSV” for tab-separated)</a:t>
            </a:r>
          </a:p>
          <a:p>
            <a:r>
              <a:rPr lang="en-US" sz="1600" b="0" dirty="0"/>
              <a:t>1,26-Jan,Introduction,—,"pdf, </a:t>
            </a:r>
            <a:r>
              <a:rPr lang="en-US" sz="1600" b="0" dirty="0" err="1"/>
              <a:t>pptx</a:t>
            </a:r>
            <a:r>
              <a:rPr lang="en-US" sz="1600" b="0" dirty="0"/>
              <a:t>",Dickerson,</a:t>
            </a:r>
            <a:br>
              <a:rPr lang="en-US" sz="1600" b="0" dirty="0"/>
            </a:br>
            <a:r>
              <a:rPr lang="en-US" sz="1600" b="0" dirty="0"/>
              <a:t>2,31-Jan,Scraping Data with </a:t>
            </a:r>
            <a:r>
              <a:rPr lang="en-US" sz="1600" b="0" dirty="0" err="1"/>
              <a:t>Python,Anaconda's</a:t>
            </a:r>
            <a:r>
              <a:rPr lang="en-US" sz="1600" b="0" dirty="0"/>
              <a:t> Test </a:t>
            </a:r>
            <a:r>
              <a:rPr lang="en-US" sz="1600" b="0" dirty="0" err="1"/>
              <a:t>Drive.,,Dickerson</a:t>
            </a:r>
            <a:r>
              <a:rPr lang="en-US" sz="1600" b="0" dirty="0"/>
              <a:t>,</a:t>
            </a:r>
            <a:br>
              <a:rPr lang="en-US" sz="1600" b="0" dirty="0"/>
            </a:br>
            <a:r>
              <a:rPr lang="en-US" sz="1600" b="0" dirty="0"/>
              <a:t>3,2-Feb,"Vectors, Matrices, and </a:t>
            </a:r>
            <a:r>
              <a:rPr lang="en-US" sz="1600" b="0" dirty="0" err="1"/>
              <a:t>Dataframes</a:t>
            </a:r>
            <a:r>
              <a:rPr lang="en-US" sz="1600" b="0" dirty="0"/>
              <a:t>",Introduction to </a:t>
            </a:r>
            <a:r>
              <a:rPr lang="en-US" sz="1600" b="0" dirty="0" err="1"/>
              <a:t>pandas.,,Dickerson</a:t>
            </a:r>
            <a:r>
              <a:rPr lang="en-US" sz="1600" b="0" dirty="0"/>
              <a:t>,</a:t>
            </a:r>
            <a:br>
              <a:rPr lang="en-US" sz="1600" b="0" dirty="0"/>
            </a:br>
            <a:r>
              <a:rPr lang="en-US" sz="1600" b="0" dirty="0"/>
              <a:t>4,7-Feb,Jupyter notebook </a:t>
            </a:r>
            <a:r>
              <a:rPr lang="en-US" sz="1600" b="0" dirty="0" err="1"/>
              <a:t>lab,,,"Denis</a:t>
            </a:r>
            <a:r>
              <a:rPr lang="en-US" sz="1600" b="0" dirty="0"/>
              <a:t>, </a:t>
            </a:r>
            <a:r>
              <a:rPr lang="en-US" sz="1600" b="0" dirty="0" err="1"/>
              <a:t>Anant</a:t>
            </a:r>
            <a:r>
              <a:rPr lang="en-US" sz="1600" b="0" dirty="0"/>
              <a:t>, &amp; Neil",</a:t>
            </a:r>
            <a:br>
              <a:rPr lang="en-US" sz="1600" b="0" dirty="0"/>
            </a:br>
            <a:r>
              <a:rPr lang="en-US" sz="1600" b="0" dirty="0"/>
              <a:t>5,9-Feb,Best Practices for Data Science </a:t>
            </a:r>
            <a:r>
              <a:rPr lang="en-US" sz="1600" b="0" dirty="0" err="1"/>
              <a:t>Projects,,,Dickerson</a:t>
            </a:r>
            <a:r>
              <a:rPr lang="en-US" sz="1600" b="0" dirty="0"/>
              <a:t>,</a:t>
            </a:r>
            <a:endParaRPr lang="en-US" b="0" dirty="0"/>
          </a:p>
          <a:p>
            <a:r>
              <a:rPr lang="en-US" dirty="0"/>
              <a:t>Don’t write your own CSV or JSON parser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(We’ll use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pandas</a:t>
            </a:r>
            <a:r>
              <a:rPr lang="en-US" dirty="0"/>
              <a:t> to do this much more easily and efficiently)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98230" y="2353456"/>
            <a:ext cx="1124262" cy="6145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90669" y="3090472"/>
            <a:ext cx="1124262" cy="6145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305924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csv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with open(“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schedule.csv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 as f: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reader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csv.reader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(f, delimiter=“,”,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quotechar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=’”’)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for row in reader: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print(row)</a:t>
            </a:r>
          </a:p>
        </p:txBody>
      </p:sp>
    </p:spTree>
    <p:extLst>
      <p:ext uri="{BB962C8B-B14F-4D97-AF65-F5344CB8AC3E}">
        <p14:creationId xmlns:p14="http://schemas.microsoft.com/office/powerpoint/2010/main" val="677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378315" cy="1371600"/>
          </a:xfrm>
        </p:spPr>
        <p:txBody>
          <a:bodyPr/>
          <a:lstStyle/>
          <a:p>
            <a:r>
              <a:rPr lang="en-US" dirty="0"/>
              <a:t>JSON Files &amp;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a method for </a:t>
            </a:r>
            <a:r>
              <a:rPr lang="en-US" dirty="0">
                <a:solidFill>
                  <a:schemeClr val="tx2"/>
                </a:solidFill>
              </a:rPr>
              <a:t>serializing</a:t>
            </a:r>
            <a:r>
              <a:rPr lang="en-US" dirty="0"/>
              <a:t> objects: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Convert an object into a string (done in Java in 131/132?)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Deserialization</a:t>
            </a:r>
            <a:r>
              <a:rPr lang="en-US" b="0" dirty="0"/>
              <a:t> converts a string back to an object</a:t>
            </a:r>
          </a:p>
          <a:p>
            <a:r>
              <a:rPr lang="en-US" dirty="0"/>
              <a:t>Easy for humans to read (and sanity check, edit)</a:t>
            </a:r>
          </a:p>
          <a:p>
            <a:r>
              <a:rPr lang="en-US" dirty="0"/>
              <a:t>Defined by three universal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83" y="3954372"/>
            <a:ext cx="4464154" cy="843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Images from: 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www.json.org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3" y="4784603"/>
            <a:ext cx="4462272" cy="843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35" y="4797933"/>
            <a:ext cx="0" cy="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83" y="5503884"/>
            <a:ext cx="4462272" cy="20744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88987" y="4114542"/>
            <a:ext cx="24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dictionary, Java Map, hash table,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8987" y="4944595"/>
            <a:ext cx="24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list, Java array, vector,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8987" y="5805624"/>
            <a:ext cx="2443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string, float, </a:t>
            </a:r>
            <a:r>
              <a:rPr lang="en-US" sz="1400" dirty="0" err="1"/>
              <a:t>int</a:t>
            </a:r>
            <a:r>
              <a:rPr lang="en-US" sz="1400" dirty="0"/>
              <a:t>, </a:t>
            </a:r>
            <a:r>
              <a:rPr lang="en-US" sz="1400" dirty="0" err="1"/>
              <a:t>boolean</a:t>
            </a:r>
            <a:r>
              <a:rPr lang="en-US" sz="1400" dirty="0"/>
              <a:t>, JSON object, JSON array,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812383" y="6126163"/>
            <a:ext cx="4462272" cy="14521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built-in types: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“Strings”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1.0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False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None</a:t>
            </a:r>
          </a:p>
          <a:p>
            <a:r>
              <a:rPr lang="en-US" dirty="0"/>
              <a:t>Lists: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[“Goodbye”, “Cruel”, “World”]</a:t>
            </a:r>
          </a:p>
          <a:p>
            <a:r>
              <a:rPr lang="en-US" dirty="0"/>
              <a:t>Dictionaries: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{“hello”: “bonjour”, “goodbye”, “au revoir”}</a:t>
            </a:r>
          </a:p>
          <a:p>
            <a:r>
              <a:rPr lang="en-US" dirty="0"/>
              <a:t>Dictionaries within lists within dictionaries within lists:</a:t>
            </a:r>
          </a:p>
          <a:p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[1, 2, {“Help”:[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“I’m”, {“trapped”: “in”}, 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“CMSC320”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]}]</a:t>
            </a:r>
            <a:endParaRPr lang="en-US" b="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09" y="4244897"/>
            <a:ext cx="1881266" cy="18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From Twitter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318"/>
            <a:ext cx="7997252" cy="12038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GET https://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api.twitter.com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/1.1/friends/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list.json?cursor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=-1&amp;screen_name=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twitterapi&amp;skip_status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true&amp;include_user_entities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=false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895918"/>
            <a:ext cx="7997252" cy="3459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"</a:t>
            </a:r>
            <a:r>
              <a:rPr lang="en-US" sz="1600" dirty="0" err="1"/>
              <a:t>previous_cursor</a:t>
            </a:r>
            <a:r>
              <a:rPr lang="en-US" sz="1600" dirty="0"/>
              <a:t>": 0,</a:t>
            </a:r>
          </a:p>
          <a:p>
            <a:r>
              <a:rPr lang="en-US" sz="1600" dirty="0"/>
              <a:t>	"</a:t>
            </a:r>
            <a:r>
              <a:rPr lang="en-US" sz="1600" dirty="0" err="1"/>
              <a:t>previous_cursor_str</a:t>
            </a:r>
            <a:r>
              <a:rPr lang="en-US" sz="1600" dirty="0"/>
              <a:t>": "0",</a:t>
            </a:r>
          </a:p>
          <a:p>
            <a:r>
              <a:rPr lang="en-US" sz="1600" dirty="0"/>
              <a:t>	"</a:t>
            </a:r>
            <a:r>
              <a:rPr lang="en-US" sz="1600" dirty="0" err="1"/>
              <a:t>next_cursor</a:t>
            </a:r>
            <a:r>
              <a:rPr lang="en-US" sz="1600" dirty="0"/>
              <a:t>": 1333504313713126852,</a:t>
            </a:r>
          </a:p>
          <a:p>
            <a:r>
              <a:rPr lang="en-US" sz="1600" dirty="0"/>
              <a:t>	"users": [{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profile_sidebar_fill_color</a:t>
            </a:r>
            <a:r>
              <a:rPr lang="en-US" sz="1600" dirty="0"/>
              <a:t>": "252429",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profile_sidebar_border_color</a:t>
            </a:r>
            <a:r>
              <a:rPr lang="en-US" sz="1600" dirty="0"/>
              <a:t>": "181A1E",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profile_background_tile</a:t>
            </a:r>
            <a:r>
              <a:rPr lang="en-US" sz="1600" dirty="0"/>
              <a:t>": false,</a:t>
            </a:r>
          </a:p>
          <a:p>
            <a:r>
              <a:rPr lang="en-US" sz="1600" dirty="0"/>
              <a:t>		"name": "Sylvain Carle",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profile_image_url</a:t>
            </a:r>
            <a:r>
              <a:rPr lang="en-US" sz="1600" dirty="0"/>
              <a:t>": "http://a0.twimg.com/</a:t>
            </a:r>
            <a:r>
              <a:rPr lang="en-US" sz="1600" dirty="0" err="1"/>
              <a:t>profile_images</a:t>
            </a:r>
            <a:r>
              <a:rPr lang="en-US" sz="1600" dirty="0"/>
              <a:t>/2838630046/4b82e286a659fae310012520f4f756bb_normal.png",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created_at</a:t>
            </a:r>
            <a:r>
              <a:rPr lang="en-US" sz="1600" dirty="0"/>
              <a:t>": "Thu Jan 18 00:10:45 +0000 2007", </a:t>
            </a:r>
            <a:r>
              <a:rPr lang="mr-IN" sz="1600" dirty="0"/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JSON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 </a:t>
            </a:r>
            <a:r>
              <a:rPr lang="en-US" dirty="0">
                <a:solidFill>
                  <a:schemeClr val="tx2"/>
                </a:solidFill>
              </a:rPr>
              <a:t>don’t</a:t>
            </a:r>
            <a:r>
              <a:rPr lang="en-US" dirty="0"/>
              <a:t> write your own CSV or JSON parser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news.ycombinator.com</a:t>
            </a:r>
            <a:r>
              <a:rPr lang="en-US" b="0" dirty="0"/>
              <a:t>/</a:t>
            </a:r>
            <a:r>
              <a:rPr lang="en-US" b="0" dirty="0" err="1"/>
              <a:t>item?id</a:t>
            </a:r>
            <a:r>
              <a:rPr lang="en-US" b="0" dirty="0"/>
              <a:t>=7796268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rsdy.github.io</a:t>
            </a:r>
            <a:r>
              <a:rPr lang="en-US" b="0" dirty="0"/>
              <a:t>/posts/</a:t>
            </a:r>
            <a:r>
              <a:rPr lang="en-US" b="0" dirty="0" err="1"/>
              <a:t>dont_write_your_json_parser_plz.html</a:t>
            </a:r>
            <a:endParaRPr lang="en-US" b="0" dirty="0"/>
          </a:p>
          <a:p>
            <a:r>
              <a:rPr lang="en-US" dirty="0"/>
              <a:t>Python comes with a fine JSON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511447"/>
            <a:ext cx="7997252" cy="19599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api.twitter.com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/1.1/statuses/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user_timeline.json?screen_name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JohnPDickerson&amp;count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=100”,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data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json.loads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645227"/>
            <a:ext cx="7997252" cy="9618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json.load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some_file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loads JSON from a file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json.dump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json_obj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some_file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writes JSON to file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json.dumps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json_obj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returns JSON string</a:t>
            </a:r>
          </a:p>
        </p:txBody>
      </p:sp>
    </p:spTree>
    <p:extLst>
      <p:ext uri="{BB962C8B-B14F-4D97-AF65-F5344CB8AC3E}">
        <p14:creationId xmlns:p14="http://schemas.microsoft.com/office/powerpoint/2010/main" val="12392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XML, XHTML, HTML files and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Still hugely popular online, but JSON has essentially replaced XML for: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Asynchronous browser </a:t>
            </a:r>
            <a:r>
              <a:rPr lang="en-US" b="0" dirty="0">
                <a:sym typeface="Wingdings"/>
              </a:rPr>
              <a:t> </a:t>
            </a:r>
            <a:r>
              <a:rPr lang="en-US" b="0" dirty="0"/>
              <a:t>server calls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Many (most?) newer web APIs</a:t>
            </a:r>
          </a:p>
          <a:p>
            <a:r>
              <a:rPr lang="en-US" dirty="0"/>
              <a:t>XML is a hierarchical markup language:</a:t>
            </a:r>
          </a:p>
          <a:p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&lt;tag attribute=“value1”&gt;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subtag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	Some content goes here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&lt;/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subtag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openclosetag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 attribute=“value2” /&gt;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&lt;/tag&gt;</a:t>
            </a:r>
            <a:endParaRPr lang="en-US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You probably won’t see much XML, but you will see plenty of HTML, its substantially less well-behaved cousin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 XML from: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A761-2B1D-C24B-BE75-EC10FB83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 (DOM)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8A9AF-0689-0348-AFFC-341B243B5C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XML encodes Document-Object Models (“the DOM”)</a:t>
            </a:r>
          </a:p>
          <a:p>
            <a:endParaRPr lang="en-US" sz="2000" dirty="0"/>
          </a:p>
          <a:p>
            <a:r>
              <a:rPr lang="en-US" sz="2000" dirty="0"/>
              <a:t>The DOM is tree-structured.</a:t>
            </a:r>
          </a:p>
          <a:p>
            <a:endParaRPr lang="en-US" sz="2000" dirty="0"/>
          </a:p>
          <a:p>
            <a:r>
              <a:rPr lang="en-US" sz="2000" dirty="0"/>
              <a:t>Easy to work with!  Everything is encoded via links.</a:t>
            </a:r>
          </a:p>
          <a:p>
            <a:endParaRPr lang="en-US" sz="2000" dirty="0"/>
          </a:p>
          <a:p>
            <a:r>
              <a:rPr lang="en-US" sz="2000" dirty="0"/>
              <a:t>Can be </a:t>
            </a:r>
            <a:r>
              <a:rPr lang="en-US" sz="2000" dirty="0">
                <a:solidFill>
                  <a:schemeClr val="tx2"/>
                </a:solidFill>
              </a:rPr>
              <a:t>huge</a:t>
            </a:r>
            <a:r>
              <a:rPr lang="en-US" sz="2000" dirty="0"/>
              <a:t>, &amp; mostly full of stuff you don’t need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31599-E002-0A43-9151-E61D8B51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7C5E0-78BF-114A-8BA9-B6E70E56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0" y="1739899"/>
            <a:ext cx="4273550" cy="44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8829"/>
          </a:xfrm>
        </p:spPr>
        <p:txBody>
          <a:bodyPr>
            <a:normAutofit/>
          </a:bodyPr>
          <a:lstStyle/>
          <a:p>
            <a:r>
              <a:rPr lang="en-US" dirty="0"/>
              <a:t>Register on Piazza: </a:t>
            </a:r>
            <a:r>
              <a:rPr lang="en-US" b="0" dirty="0" err="1">
                <a:latin typeface="Helvetica Neue" charset="0"/>
              </a:rPr>
              <a:t>piazza.com</a:t>
            </a:r>
            <a:r>
              <a:rPr lang="en-US" b="0" dirty="0">
                <a:latin typeface="Helvetica Neue" charset="0"/>
              </a:rPr>
              <a:t>/</a:t>
            </a:r>
            <a:r>
              <a:rPr lang="en-US" b="0" dirty="0" err="1">
                <a:latin typeface="Helvetica Neue" charset="0"/>
              </a:rPr>
              <a:t>umd</a:t>
            </a:r>
            <a:r>
              <a:rPr lang="en-US" b="0" dirty="0">
                <a:latin typeface="Helvetica Neue" charset="0"/>
              </a:rPr>
              <a:t>/fall2020/cmsc320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249 have registered already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~1 has not registered yet</a:t>
            </a:r>
          </a:p>
          <a:p>
            <a:endParaRPr lang="en-US" b="0" dirty="0"/>
          </a:p>
          <a:p>
            <a:r>
              <a:rPr lang="en-US" dirty="0"/>
              <a:t>If you were on Piazza, you’d know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Project 1 will be out shortly</a:t>
            </a:r>
            <a:r>
              <a:rPr lang="en-US" b="0" dirty="0"/>
              <a:t>.  </a:t>
            </a:r>
            <a:r>
              <a:rPr lang="en-US" dirty="0"/>
              <a:t>(Worth 10% of grade, as are each of the four projects.)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Link will be on course website @ cmsc320.github.io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r>
              <a:rPr lang="en-US" dirty="0"/>
              <a:t>We’ve also linked some </a:t>
            </a:r>
            <a:r>
              <a:rPr lang="en-US" dirty="0">
                <a:solidFill>
                  <a:schemeClr val="tx2"/>
                </a:solidFill>
              </a:rPr>
              <a:t>reading</a:t>
            </a:r>
            <a:r>
              <a:rPr lang="en-US" dirty="0"/>
              <a:t> for the week!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Second </a:t>
            </a:r>
            <a:r>
              <a:rPr lang="en-US" b="0" dirty="0">
                <a:solidFill>
                  <a:schemeClr val="tx2"/>
                </a:solidFill>
              </a:rPr>
              <a:t>quiz</a:t>
            </a:r>
            <a:r>
              <a:rPr lang="en-US" b="0" dirty="0"/>
              <a:t> is due Tuesday at noon; on ELMS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0314" y="2183502"/>
            <a:ext cx="314873" cy="286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332" y="2560344"/>
            <a:ext cx="370837" cy="3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SAX (Simple API for XML) is an alternative “lightweight” way to process XML. </a:t>
            </a:r>
          </a:p>
          <a:p>
            <a:endParaRPr lang="en-US" dirty="0"/>
          </a:p>
          <a:p>
            <a:r>
              <a:rPr lang="en-US" dirty="0"/>
              <a:t>A SAX parser generates a stream of events as it parses the XML file. The programmer registers handlers for each one. </a:t>
            </a:r>
          </a:p>
          <a:p>
            <a:endParaRPr lang="en-US" dirty="0"/>
          </a:p>
          <a:p>
            <a:r>
              <a:rPr lang="en-US" dirty="0"/>
              <a:t>It allows a programmer to handle only parts of the data structure.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06562-BDEE-6A41-9445-7E2802852321}"/>
              </a:ext>
            </a:extLst>
          </p:cNvPr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 from John Canny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D4296-0308-E949-80B3-D752DA2B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HTML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mr-IN" dirty="0"/>
              <a:t>–</a:t>
            </a:r>
            <a:r>
              <a:rPr lang="en-US" dirty="0"/>
              <a:t> the specification </a:t>
            </a:r>
            <a:r>
              <a:rPr lang="mr-IN" dirty="0"/>
              <a:t>–</a:t>
            </a:r>
            <a:r>
              <a:rPr lang="en-US" dirty="0"/>
              <a:t> is fairly pure</a:t>
            </a:r>
          </a:p>
          <a:p>
            <a:r>
              <a:rPr lang="en-US" dirty="0"/>
              <a:t>HTML </a:t>
            </a:r>
            <a:r>
              <a:rPr lang="mr-IN" dirty="0"/>
              <a:t>–</a:t>
            </a:r>
            <a:r>
              <a:rPr lang="en-US" dirty="0"/>
              <a:t> what you find on the web </a:t>
            </a:r>
            <a:r>
              <a:rPr lang="mr-IN" dirty="0"/>
              <a:t>–</a:t>
            </a:r>
            <a:r>
              <a:rPr lang="en-US" dirty="0"/>
              <a:t> is horrifying</a:t>
            </a:r>
          </a:p>
          <a:p>
            <a:r>
              <a:rPr lang="en-US" dirty="0"/>
              <a:t>We’ll use </a:t>
            </a:r>
            <a:r>
              <a:rPr lang="en-US" dirty="0" err="1"/>
              <a:t>BeautifulSoup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conda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install -c 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asmeurer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beautiful-soup=4.3.2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66" y="1404937"/>
            <a:ext cx="1630154" cy="16301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511446"/>
            <a:ext cx="7997252" cy="32144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requests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“https://cmsc320.github.io” 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root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root.find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(“div”, id=“schedule”)\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.find(“table”)\              # find all schedule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tbody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(“a”)  # links for CMSC320</a:t>
            </a:r>
          </a:p>
        </p:txBody>
      </p:sp>
    </p:spTree>
    <p:extLst>
      <p:ext uri="{BB962C8B-B14F-4D97-AF65-F5344CB8AC3E}">
        <p14:creationId xmlns:p14="http://schemas.microsoft.com/office/powerpoint/2010/main" val="13598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web scraper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620000" cy="49733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Totally not hypothetical situation: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really want to learn about data science, so you choose to download all of last semester’s CMSC320 lecture slides to wallpaper your room </a:t>
            </a:r>
            <a:r>
              <a:rPr lang="mr-IN" b="0" dirty="0"/>
              <a:t>…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mr-IN" b="0" dirty="0"/>
              <a:t>…</a:t>
            </a:r>
            <a:r>
              <a:rPr lang="en-US" b="0" dirty="0"/>
              <a:t> but you now have carpal tunnel syndrome from clicking refresh on Piazza last night, and can no longer click on the PDF and PPTX links.</a:t>
            </a:r>
          </a:p>
          <a:p>
            <a:r>
              <a:rPr lang="en-US" dirty="0"/>
              <a:t>Hopeless?  No!  Earlier, you built a scraper to do this!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Sort of.  You only want PDF and PPTX files, not links to other websites or files.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452077"/>
            <a:ext cx="7997252" cy="11842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lnks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root.find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(“div”, id=“schedule”)\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.find(“table”)\              # find all schedule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tbody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(“a”)  # links for CMSC320</a:t>
            </a:r>
          </a:p>
        </p:txBody>
      </p:sp>
    </p:spTree>
    <p:extLst>
      <p:ext uri="{BB962C8B-B14F-4D97-AF65-F5344CB8AC3E}">
        <p14:creationId xmlns:p14="http://schemas.microsoft.com/office/powerpoint/2010/main" val="2364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57410" cy="4373563"/>
          </a:xfrm>
        </p:spPr>
        <p:txBody>
          <a:bodyPr/>
          <a:lstStyle/>
          <a:p>
            <a:r>
              <a:rPr lang="en-US" dirty="0"/>
              <a:t>Given a list of URLs (strings), how do I find only those strings that end in *.pdf or *.</a:t>
            </a:r>
            <a:r>
              <a:rPr lang="en-US" dirty="0" err="1"/>
              <a:t>pptx</a:t>
            </a:r>
            <a:r>
              <a:rPr lang="en-US" dirty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Regular expressions!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(Actually Python strings come with a built-in 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b="0" dirty="0"/>
              <a:t> function.)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What about .</a:t>
            </a:r>
            <a:r>
              <a:rPr lang="en-US" dirty="0" err="1"/>
              <a:t>pDf</a:t>
            </a:r>
            <a:r>
              <a:rPr lang="en-US" dirty="0"/>
              <a:t> or .</a:t>
            </a:r>
            <a:r>
              <a:rPr lang="en-US" dirty="0" err="1"/>
              <a:t>pPTx</a:t>
            </a:r>
            <a:r>
              <a:rPr lang="en-US" dirty="0"/>
              <a:t>, still legal extensions for PDF/PPTX?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Regular expressions!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(Or cheat the system again: built-in string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lower</a:t>
            </a:r>
            <a:r>
              <a:rPr lang="en-US" b="0" dirty="0"/>
              <a:t> function.)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3672589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“this_is_a_filename.pdf”.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((“.pdf”, “.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pptx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592577"/>
            <a:ext cx="7997252" cy="8831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“tHiS_IS_a_FileNAme.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pDF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”.lower().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				   (“.pdf”, “.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pptx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</p:spTree>
    <p:extLst>
      <p:ext uri="{BB962C8B-B14F-4D97-AF65-F5344CB8AC3E}">
        <p14:creationId xmlns:p14="http://schemas.microsoft.com/office/powerpoint/2010/main" val="7175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1" y="44970"/>
            <a:ext cx="5766841" cy="3923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55" y="4057393"/>
            <a:ext cx="6959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2558"/>
            <a:ext cx="6723089" cy="926574"/>
          </a:xfrm>
        </p:spPr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50"/>
            <a:ext cx="7997252" cy="5037940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tx2"/>
                </a:solidFill>
              </a:rPr>
              <a:t>search</a:t>
            </a:r>
            <a:r>
              <a:rPr lang="en-US" dirty="0"/>
              <a:t> for specific elements, or groups of elements, that match a pattern</a:t>
            </a:r>
          </a:p>
          <a:p>
            <a:endParaRPr lang="en-US" dirty="0"/>
          </a:p>
          <a:p>
            <a:r>
              <a:rPr lang="en-US" dirty="0"/>
              <a:t>Indispensable for data munging and wrangling</a:t>
            </a:r>
          </a:p>
          <a:p>
            <a:endParaRPr lang="en-US" dirty="0"/>
          </a:p>
          <a:p>
            <a:r>
              <a:rPr lang="en-US" dirty="0"/>
              <a:t>Many constructs to search a variety of different patterns</a:t>
            </a:r>
          </a:p>
          <a:p>
            <a:endParaRPr lang="en-US" dirty="0"/>
          </a:p>
          <a:p>
            <a:r>
              <a:rPr lang="en-US" dirty="0"/>
              <a:t>Many languages/libraries (including Python) allow “compiling”</a:t>
            </a:r>
          </a:p>
          <a:p>
            <a:r>
              <a:rPr lang="en-US" b="0" dirty="0"/>
              <a:t>	Much faster for repeated applications of the regex pattern</a:t>
            </a:r>
          </a:p>
          <a:p>
            <a:r>
              <a:rPr lang="en-US" b="0" dirty="0"/>
              <a:t>	https://</a:t>
            </a:r>
            <a:r>
              <a:rPr lang="en-US" b="0" dirty="0" err="1"/>
              <a:t>blog.codinghorror.com</a:t>
            </a:r>
            <a:r>
              <a:rPr lang="en-US" b="0" dirty="0"/>
              <a:t>/to-compile-or-not-to-compile/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2558"/>
            <a:ext cx="6723089" cy="926574"/>
          </a:xfrm>
        </p:spPr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50"/>
            <a:ext cx="7620000" cy="4373563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tx2"/>
                </a:solidFill>
              </a:rPr>
              <a:t>search</a:t>
            </a:r>
            <a:r>
              <a:rPr lang="en-US" dirty="0"/>
              <a:t> for specific elements, or groups of elements, that match a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113617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re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Find the index of the 1st occurrence of “cmsc320”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match.start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626375"/>
            <a:ext cx="7997252" cy="7207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Does start of text match “cmsc320”?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re.match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464579"/>
            <a:ext cx="7997252" cy="12868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Iterate over all matches for “cmsc320” in text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for match in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re.finditer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match.start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868839"/>
            <a:ext cx="7997252" cy="7207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Return all matches of “cmsc320” in the text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</p:txBody>
      </p:sp>
    </p:spTree>
    <p:extLst>
      <p:ext uri="{BB962C8B-B14F-4D97-AF65-F5344CB8AC3E}">
        <p14:creationId xmlns:p14="http://schemas.microsoft.com/office/powerpoint/2010/main" val="18864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Multiple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match sets of characters, or multiple and more elaborate sets and sequences of characters: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the character ‘a’: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the character ‘a’, ‘b’, or ‘c’: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b="0" dirty="0"/>
              <a:t>]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character except ‘a’, ‘b’, or ‘c’: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[^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digit: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\d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[0123456789]</a:t>
            </a:r>
            <a:r>
              <a:rPr lang="en-US" b="0" dirty="0"/>
              <a:t> or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[0-9]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alphanumeric: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\w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[a-zA-Z0-9_]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whitespace: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 \t\n\r\f\v]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character: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dirty="0"/>
              <a:t>Special characters must be escaped: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.^$*+?{}\[]|()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Matching sequences and </a:t>
            </a:r>
            <a:r>
              <a:rPr lang="en-US"/>
              <a:t>repeated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few common modifiers (available in Python and most other high-level languages; +, {n}, {n,} </a:t>
            </a:r>
            <a:r>
              <a:rPr lang="en-US" i="1" dirty="0"/>
              <a:t>may</a:t>
            </a:r>
            <a:r>
              <a:rPr lang="en-US" dirty="0"/>
              <a:t> not):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exactly once: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zero or once: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zero or more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a*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one or more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a+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exactly </a:t>
            </a:r>
            <a:r>
              <a:rPr lang="en-US" b="0" i="1" dirty="0"/>
              <a:t>n</a:t>
            </a:r>
            <a:r>
              <a:rPr lang="en-US" b="0" dirty="0"/>
              <a:t>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a{n}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Courier" charset="0"/>
                <a:cs typeface="Courier" charset="0"/>
              </a:rPr>
              <a:t>Match character ‘a’ at least n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a{n,}</a:t>
            </a:r>
          </a:p>
          <a:p>
            <a:r>
              <a:rPr lang="en-US" b="0" dirty="0"/>
              <a:t>Example: match all instances of “University of &lt;somewhere&gt;” where &lt;somewhere&gt; is an alphanumeric string with at least 3 characters: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\s*University\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sof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\s\w{3,}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know more than just “did we find a match” or “where is the first match” </a:t>
            </a:r>
            <a:r>
              <a:rPr lang="mr-IN" dirty="0"/>
              <a:t>…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Grouping</a:t>
            </a:r>
            <a:r>
              <a:rPr lang="en-US" dirty="0"/>
              <a:t> asks the regex matcher to keep track of certain portions </a:t>
            </a:r>
            <a:r>
              <a:rPr lang="mr-IN" dirty="0"/>
              <a:t>–</a:t>
            </a:r>
            <a:r>
              <a:rPr lang="en-US" dirty="0"/>
              <a:t> surrounded by (parentheses) </a:t>
            </a:r>
            <a:r>
              <a:rPr lang="mr-IN" dirty="0"/>
              <a:t>–</a:t>
            </a:r>
            <a:r>
              <a:rPr lang="en-US" dirty="0"/>
              <a:t> of the match</a:t>
            </a:r>
          </a:p>
          <a:p>
            <a:pPr algn="ctr"/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*([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Uu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niversity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)\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([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Oo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f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)\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(\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{3,})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392122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r”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*([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Uu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niversity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([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Oo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(\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w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{3,})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regex, “university Of Maryland” 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m.groups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892564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('university', 'Of', 'Maryland')</a:t>
            </a:r>
          </a:p>
        </p:txBody>
      </p:sp>
    </p:spTree>
    <p:extLst>
      <p:ext uri="{BB962C8B-B14F-4D97-AF65-F5344CB8AC3E}">
        <p14:creationId xmlns:p14="http://schemas.microsoft.com/office/powerpoint/2010/main" val="18946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69444" cy="1371600"/>
          </a:xfrm>
        </p:spPr>
        <p:txBody>
          <a:bodyPr>
            <a:normAutofit/>
          </a:bodyPr>
          <a:lstStyle/>
          <a:p>
            <a:r>
              <a:rPr lang="en-US" dirty="0"/>
              <a:t>Today’s Lecture (Continuation of </a:t>
            </a:r>
            <a:r>
              <a:rPr lang="en-US" dirty="0" err="1"/>
              <a:t>Lec</a:t>
            </a:r>
            <a:r>
              <a:rPr lang="en-US" dirty="0"/>
              <a:t> #3)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Down Arrow 2"/>
          <p:cNvSpPr/>
          <p:nvPr/>
        </p:nvSpPr>
        <p:spPr>
          <a:xfrm rot="7906186">
            <a:off x="2020921" y="3620013"/>
            <a:ext cx="959371" cy="23225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0035" y="5375369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on to the “collection” part of things …</a:t>
            </a:r>
          </a:p>
        </p:txBody>
      </p:sp>
    </p:spTree>
    <p:extLst>
      <p:ext uri="{BB962C8B-B14F-4D97-AF65-F5344CB8AC3E}">
        <p14:creationId xmlns:p14="http://schemas.microsoft.com/office/powerpoint/2010/main" val="351305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Simple Example: Parse an Email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])*(?:(?:(?:[^()&lt;&gt;@,;:\\".\[\]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 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 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 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 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])*(?:@(?:[^()&lt;&gt;@,;:\\".\[\] \000-\031]+(?:(?:(?:\ 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 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 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 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\000-\031 ]+(?:(?:(?:\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 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 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 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])*)|(?:[^()&lt;&gt;@,;:\\".\[\] \000-\031]+(?:(? 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 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])*(?:(?:(?:[^()&lt;&gt;@,;:\\".\[\]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 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 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 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 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 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])*))*|(?:[^()&lt;&gt;@,;:\\".\[\] \000- 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 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 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 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 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 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 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 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 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])*)?(?:[^()&lt;&gt;@,;:\\".\[\] \0 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 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 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 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 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 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 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 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])*)(?:,\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*( 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 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 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 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 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 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 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 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 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 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 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 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 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 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])*))*)?;\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*)</a:t>
            </a:r>
            <a:endParaRPr lang="en-US" sz="700" b="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Mail::RFC822::Address Perl module for RFC 822</a:t>
            </a:r>
          </a:p>
        </p:txBody>
      </p:sp>
    </p:spTree>
    <p:extLst>
      <p:ext uri="{BB962C8B-B14F-4D97-AF65-F5344CB8AC3E}">
        <p14:creationId xmlns:p14="http://schemas.microsoft.com/office/powerpoint/2010/main" val="11988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grouping is useful for one-off exploratory analysis, but may get confusing with longer regexes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Much scarier regexes than that email one exist in the wild </a:t>
            </a:r>
            <a:r>
              <a:rPr lang="mr-IN" b="0" dirty="0"/>
              <a:t>…</a:t>
            </a:r>
            <a:endParaRPr lang="en-US" b="0" dirty="0"/>
          </a:p>
          <a:p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Named groups</a:t>
            </a:r>
            <a:r>
              <a:rPr lang="en-US" dirty="0"/>
              <a:t> let you attach position-independent identifiers to groups in a regex</a:t>
            </a:r>
          </a:p>
          <a:p>
            <a:pPr algn="ctr"/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(?P&lt;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some_name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&gt; 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…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</a:t>
            </a:r>
            <a:endParaRPr lang="en-US" b="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586992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"\s*[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Uu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niversity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\s[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]f\s(?P&lt;school&gt;(\w{3,}))"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regex, “University of Maryland” 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m.group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(‘school’)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6087434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'Maryland'</a:t>
            </a:r>
          </a:p>
        </p:txBody>
      </p:sp>
    </p:spTree>
    <p:extLst>
      <p:ext uri="{BB962C8B-B14F-4D97-AF65-F5344CB8AC3E}">
        <p14:creationId xmlns:p14="http://schemas.microsoft.com/office/powerpoint/2010/main" val="35287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dirty="0"/>
              <a:t> module contains basic functionality for find-and-replace within strings: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more complicated stuff, use regexes: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incorporate groups into the matching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458395"/>
            <a:ext cx="7997252" cy="411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abcabcabc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”.replace(“a”, ”X”)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54498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‘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XbcXbcXbc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`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759387"/>
            <a:ext cx="7997252" cy="892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text = “I love Introduction to Data Science”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r”Data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Science”,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r”Schmada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Schmience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text)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735171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‘I love Introduction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Schmada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Schmience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`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5571193"/>
            <a:ext cx="7997252" cy="411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(r”(\w+)\s([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cience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r”\1 \2hmience”, text) </a:t>
            </a:r>
          </a:p>
        </p:txBody>
      </p:sp>
    </p:spTree>
    <p:extLst>
      <p:ext uri="{BB962C8B-B14F-4D97-AF65-F5344CB8AC3E}">
        <p14:creationId xmlns:p14="http://schemas.microsoft.com/office/powerpoint/2010/main" val="23658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Compiled Regexes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83111"/>
          </a:xfrm>
        </p:spPr>
        <p:txBody>
          <a:bodyPr/>
          <a:lstStyle/>
          <a:p>
            <a:r>
              <a:rPr lang="en-US" dirty="0"/>
              <a:t>If you’re going to reuse the same regex many times, or if you aren’t but things are going slowly for some reason, try </a:t>
            </a:r>
            <a:r>
              <a:rPr lang="en-US" dirty="0">
                <a:solidFill>
                  <a:schemeClr val="tx2"/>
                </a:solidFill>
              </a:rPr>
              <a:t>compiling</a:t>
            </a:r>
            <a:r>
              <a:rPr lang="en-US" dirty="0"/>
              <a:t> the regular expression.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blog.codinghorror.com</a:t>
            </a:r>
            <a:r>
              <a:rPr lang="en-US" b="0" dirty="0"/>
              <a:t>/to-compile-or-not-to-compile/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Interested?  CMSC330, CMSC430, CMSC452,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357801"/>
            <a:ext cx="7997252" cy="24733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Compile the regular expression “cmsc320”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re.compile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Use it repeatedly to search for matches in text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regex.match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  # does start of text match?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 # find the first match or None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# find all matches</a:t>
            </a:r>
          </a:p>
        </p:txBody>
      </p:sp>
    </p:spTree>
    <p:extLst>
      <p:ext uri="{BB962C8B-B14F-4D97-AF65-F5344CB8AC3E}">
        <p14:creationId xmlns:p14="http://schemas.microsoft.com/office/powerpoint/2010/main" val="2727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bunch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214205"/>
            <a:ext cx="7997252" cy="2473378"/>
            <a:chOff x="457200" y="1349115"/>
            <a:chExt cx="7997252" cy="2473378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693890"/>
              <a:ext cx="7997252" cy="212860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import re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import requests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from bs4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try: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	from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urllib.parse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except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ImportError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	from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6164" y="1349115"/>
              <a:ext cx="232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Import the modules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3742653"/>
            <a:ext cx="7997252" cy="2912979"/>
            <a:chOff x="457200" y="3742653"/>
            <a:chExt cx="7997252" cy="2912979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4096995"/>
              <a:ext cx="7997252" cy="255863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HTTP GET request sent to the URL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r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requests.get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)</a:t>
              </a:r>
            </a:p>
            <a:p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Use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to parse the GET response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root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r.content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)</a:t>
              </a:r>
            </a:p>
            <a:p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lnks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root.find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("div", id="schedule")\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.find("table")\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.find("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tbody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").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findAll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("a")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1528" y="3742653"/>
              <a:ext cx="2878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Get some HTML via HTTP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8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bunch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214205"/>
            <a:ext cx="7997252" cy="2683240"/>
            <a:chOff x="457200" y="1214205"/>
            <a:chExt cx="7997252" cy="268324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573971"/>
              <a:ext cx="7997252" cy="23234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Cycle through the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for each anchor, checking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to see if it's a PDF/PPTX link or not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for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in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lnks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['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']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# If it's a PDF/PPTX link, queue a download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if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href.lower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().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endswith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(('.pdf', '.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pptx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')):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6696" y="1214205"/>
              <a:ext cx="313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Parse exactly what you want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012476"/>
            <a:ext cx="7997252" cy="2677816"/>
            <a:chOff x="457200" y="4012476"/>
            <a:chExt cx="7997252" cy="2677816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4366818"/>
              <a:ext cx="7997252" cy="23234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urlparse.urljoin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requests.get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stream=True)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# Write the downloaded PDF to a file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outfile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path.join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outbase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with open(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outfile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'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wb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') as f: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f.write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rd.content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1449" y="4012476"/>
              <a:ext cx="275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Get some more data?!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7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51690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4716"/>
            <a:ext cx="8989454" cy="123763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Next Up:</a:t>
            </a:r>
            <a:br>
              <a:rPr lang="en-US" dirty="0"/>
            </a:br>
            <a:r>
              <a:rPr lang="en-US" dirty="0"/>
              <a:t>NumPy, </a:t>
            </a:r>
            <a:r>
              <a:rPr lang="en-US" dirty="0" err="1"/>
              <a:t>Scipy</a:t>
            </a:r>
            <a:r>
              <a:rPr lang="en-US" dirty="0"/>
              <a:t>, And </a:t>
            </a:r>
            <a:r>
              <a:rPr lang="en-US" dirty="0" err="1"/>
              <a:t>DataFrames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16" y="454343"/>
            <a:ext cx="2714222" cy="185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27" y="4924528"/>
            <a:ext cx="762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8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>
            <a:normAutofit/>
          </a:bodyPr>
          <a:lstStyle/>
          <a:p>
            <a:r>
              <a:rPr lang="en-US" dirty="0"/>
              <a:t>Next Few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817371" cy="5105400"/>
          </a:xfrm>
        </p:spPr>
        <p:txBody>
          <a:bodyPr bIns="731520"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/>
              <a:t>NumPy</a:t>
            </a:r>
            <a:r>
              <a:rPr lang="en-US" dirty="0"/>
              <a:t>: Python Library for Manipulating </a:t>
            </a:r>
            <a:r>
              <a:rPr lang="en-US" dirty="0" err="1"/>
              <a:t>nD</a:t>
            </a:r>
            <a:r>
              <a:rPr lang="en-US" dirty="0"/>
              <a:t> Arrays</a:t>
            </a:r>
          </a:p>
          <a:p>
            <a:pPr lvl="1" indent="0">
              <a:buNone/>
            </a:pPr>
            <a:r>
              <a:rPr lang="en-US" b="0" dirty="0"/>
              <a:t>Multidimensional Arrays, and a variety of operations including Linear Algebra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Pandas: Python Library for Manipulating Tabular Data </a:t>
            </a:r>
          </a:p>
          <a:p>
            <a:pPr lvl="1" indent="0">
              <a:buNone/>
            </a:pPr>
            <a:r>
              <a:rPr lang="en-US" dirty="0"/>
              <a:t>Series, Tables (also called </a:t>
            </a:r>
            <a:r>
              <a:rPr lang="en-US" b="1" dirty="0" err="1"/>
              <a:t>DataFrames</a:t>
            </a:r>
            <a:r>
              <a:rPr lang="en-US" dirty="0"/>
              <a:t>)</a:t>
            </a:r>
          </a:p>
          <a:p>
            <a:pPr lvl="1" indent="0">
              <a:buNone/>
            </a:pPr>
            <a:r>
              <a:rPr lang="en-US" dirty="0"/>
              <a:t>Many operations to manipulate and combine tables/series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Relational Databases</a:t>
            </a:r>
          </a:p>
          <a:p>
            <a:pPr lvl="1" indent="0">
              <a:buNone/>
            </a:pPr>
            <a:r>
              <a:rPr lang="en-US" dirty="0"/>
              <a:t>Tables/Relations, and SQL (similar to Pandas operations)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4.    Apache Spark</a:t>
            </a:r>
          </a:p>
          <a:p>
            <a:pPr marL="274320" lvl="1" indent="0">
              <a:buNone/>
            </a:pPr>
            <a:r>
              <a:rPr lang="en-US" dirty="0"/>
              <a:t>   Sets of objects or key-value pairs </a:t>
            </a:r>
          </a:p>
          <a:p>
            <a:pPr marL="274320" lvl="1" indent="0">
              <a:buNone/>
            </a:pPr>
            <a:r>
              <a:rPr lang="en-US" dirty="0"/>
              <a:t>   MapReduce and SQL-like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9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>
            <a:normAutofit/>
          </a:bodyPr>
          <a:lstStyle/>
          <a:p>
            <a:r>
              <a:rPr lang="en-US" dirty="0"/>
              <a:t>Next Few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817371" cy="5105400"/>
          </a:xfrm>
        </p:spPr>
        <p:txBody>
          <a:bodyPr bIns="731520"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NumPy</a:t>
            </a:r>
            <a:r>
              <a:rPr lang="en-US" dirty="0">
                <a:solidFill>
                  <a:schemeClr val="tx2"/>
                </a:solidFill>
              </a:rPr>
              <a:t>: Python Library for Manipulating </a:t>
            </a:r>
            <a:r>
              <a:rPr lang="en-US" dirty="0" err="1">
                <a:solidFill>
                  <a:schemeClr val="tx2"/>
                </a:solidFill>
              </a:rPr>
              <a:t>nD</a:t>
            </a:r>
            <a:r>
              <a:rPr lang="en-US" dirty="0">
                <a:solidFill>
                  <a:schemeClr val="tx2"/>
                </a:solidFill>
              </a:rPr>
              <a:t> Arrays</a:t>
            </a:r>
          </a:p>
          <a:p>
            <a:pPr lvl="1" indent="0">
              <a:buNone/>
            </a:pPr>
            <a:r>
              <a:rPr lang="en-US" b="0" dirty="0">
                <a:solidFill>
                  <a:schemeClr val="tx2"/>
                </a:solidFill>
              </a:rPr>
              <a:t>Multidimensional Arrays, and a variety of operations including Linear Algebra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Pandas: Python Library for Manipulating Tabular Data </a:t>
            </a:r>
          </a:p>
          <a:p>
            <a:pPr lvl="1" indent="0">
              <a:buNone/>
            </a:pPr>
            <a:r>
              <a:rPr lang="en-US" dirty="0"/>
              <a:t>Series, Tables (also called </a:t>
            </a:r>
            <a:r>
              <a:rPr lang="en-US" b="1" dirty="0" err="1"/>
              <a:t>DataFrames</a:t>
            </a:r>
            <a:r>
              <a:rPr lang="en-US" dirty="0"/>
              <a:t>)</a:t>
            </a:r>
          </a:p>
          <a:p>
            <a:pPr lvl="1" indent="0">
              <a:buNone/>
            </a:pPr>
            <a:r>
              <a:rPr lang="en-US" dirty="0"/>
              <a:t>Many operations to manipulate and combine tables/series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Relational Databases</a:t>
            </a:r>
          </a:p>
          <a:p>
            <a:pPr lvl="1" indent="0">
              <a:buNone/>
            </a:pPr>
            <a:r>
              <a:rPr lang="en-US" dirty="0"/>
              <a:t>Tables/Relations, and SQL (similar to Pandas operations)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4.    Apache Spark</a:t>
            </a:r>
          </a:p>
          <a:p>
            <a:pPr marL="274320" lvl="1" indent="0">
              <a:buNone/>
            </a:pPr>
            <a:r>
              <a:rPr lang="en-US" dirty="0"/>
              <a:t>   Sets of objects or key-value pairs </a:t>
            </a:r>
          </a:p>
          <a:p>
            <a:pPr marL="274320" lvl="1" indent="0">
              <a:buNone/>
            </a:pPr>
            <a:r>
              <a:rPr lang="en-US" dirty="0"/>
              <a:t>   MapReduce and SQL-like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5823679" cy="1371600"/>
          </a:xfrm>
        </p:spPr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Catch ‘</a:t>
            </a:r>
            <a:r>
              <a:rPr lang="en-US" dirty="0" err="1"/>
              <a:t>Em</a:t>
            </a:r>
            <a:r>
              <a:rPr lang="en-US" dirty="0"/>
              <a:t>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ways to get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Direct download and load from local storage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Generate locally via downloaded code (e.g., simulation)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Query data from a database (covered in a few lectures)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Query an API from the intra/internet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Scrape data from a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79" y="464693"/>
            <a:ext cx="1657246" cy="16572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51491" y="3582649"/>
            <a:ext cx="2938070" cy="749508"/>
            <a:chOff x="5351491" y="3582649"/>
            <a:chExt cx="2938070" cy="749508"/>
          </a:xfrm>
        </p:grpSpPr>
        <p:sp>
          <p:nvSpPr>
            <p:cNvPr id="6" name="Right Brace 5"/>
            <p:cNvSpPr/>
            <p:nvPr/>
          </p:nvSpPr>
          <p:spPr>
            <a:xfrm>
              <a:off x="5351491" y="3582649"/>
              <a:ext cx="329784" cy="749508"/>
            </a:xfrm>
            <a:prstGeom prst="righ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1253" y="3762532"/>
              <a:ext cx="257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Covered today.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3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>
            <a:normAutofit/>
          </a:bodyPr>
          <a:lstStyle/>
          <a:p>
            <a:r>
              <a:rPr lang="en-US" dirty="0"/>
              <a:t>Numeric &amp; scientific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third-party packages available for numerical and scientific computing</a:t>
            </a:r>
          </a:p>
          <a:p>
            <a:r>
              <a:rPr lang="en-US" dirty="0"/>
              <a:t>These include: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/</a:t>
            </a:r>
            <a:r>
              <a:rPr lang="en-US" b="0" dirty="0" err="1"/>
              <a:t>SciPy</a:t>
            </a:r>
            <a:r>
              <a:rPr lang="en-US" b="0" dirty="0"/>
              <a:t> – numerical and scientific function libraries.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numba</a:t>
            </a:r>
            <a:r>
              <a:rPr lang="en-US" b="0" dirty="0"/>
              <a:t> – Python compiler that support JIT compilation.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ALGLIB – numerical analysis library.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pandas – high-performance data structures and data analysis tools.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pyGSL</a:t>
            </a:r>
            <a:r>
              <a:rPr lang="en-US" b="0" dirty="0"/>
              <a:t> – Python interface for GNU Scientific Library.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ScientificPython</a:t>
            </a:r>
            <a:r>
              <a:rPr lang="en-US" b="0" dirty="0"/>
              <a:t> – collection of scientific computing modules.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Many, many thanks to: FSU CIS4930</a:t>
            </a:r>
          </a:p>
        </p:txBody>
      </p:sp>
    </p:spTree>
    <p:extLst>
      <p:ext uri="{BB962C8B-B14F-4D97-AF65-F5344CB8AC3E}">
        <p14:creationId xmlns:p14="http://schemas.microsoft.com/office/powerpoint/2010/main" val="10020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and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far, the most commonly used packages are those in the </a:t>
            </a:r>
            <a:r>
              <a:rPr lang="en-US" dirty="0" err="1"/>
              <a:t>NumPy</a:t>
            </a:r>
            <a:r>
              <a:rPr lang="en-US" dirty="0"/>
              <a:t> stack.  These packages include: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: similar functionality as </a:t>
            </a:r>
            <a:r>
              <a:rPr lang="en-US" b="0" dirty="0" err="1"/>
              <a:t>Matlab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SciPy</a:t>
            </a:r>
            <a:r>
              <a:rPr lang="en-US" b="0" dirty="0"/>
              <a:t>: integrates many other packages like </a:t>
            </a:r>
            <a:r>
              <a:rPr lang="en-US" b="0" dirty="0" err="1"/>
              <a:t>NumPy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Matplotlib</a:t>
            </a:r>
            <a:r>
              <a:rPr lang="en-US" b="0" dirty="0"/>
              <a:t> &amp; </a:t>
            </a:r>
            <a:r>
              <a:rPr lang="en-US" b="0" dirty="0" err="1"/>
              <a:t>Seaborn</a:t>
            </a:r>
            <a:r>
              <a:rPr lang="en-US" b="0" dirty="0"/>
              <a:t> – plotting libraries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iPython</a:t>
            </a:r>
            <a:r>
              <a:rPr lang="en-US" b="0" dirty="0"/>
              <a:t> via </a:t>
            </a:r>
            <a:r>
              <a:rPr lang="en-US" b="0" dirty="0" err="1"/>
              <a:t>Jupyter</a:t>
            </a:r>
            <a:r>
              <a:rPr lang="en-US" b="0" dirty="0"/>
              <a:t> – interactive computing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Pandas – data analysis library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SymPy</a:t>
            </a:r>
            <a:r>
              <a:rPr lang="en-US" b="0" dirty="0"/>
              <a:t> – symbolic computation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372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Numpy</a:t>
            </a:r>
            <a:r>
              <a:rPr lang="en-US" dirty="0"/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00" y="2034381"/>
            <a:ext cx="7264400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2313" y="4706911"/>
            <a:ext cx="3385071" cy="1720840"/>
            <a:chOff x="602313" y="4706911"/>
            <a:chExt cx="3385071" cy="17208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364105" y="4706911"/>
              <a:ext cx="629587" cy="13041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558977" y="4706911"/>
              <a:ext cx="2428407" cy="13041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798820" y="5410199"/>
              <a:ext cx="2188564" cy="6008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2313" y="5966086"/>
              <a:ext cx="2569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Today/next class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from Continuum Analytics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59000" y="4706911"/>
            <a:ext cx="1943308" cy="1565835"/>
            <a:chOff x="4859000" y="4706911"/>
            <a:chExt cx="1943308" cy="1565835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809417" y="4706911"/>
              <a:ext cx="438983" cy="1137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59000" y="5811081"/>
              <a:ext cx="194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Later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98820" y="3266092"/>
            <a:ext cx="7081520" cy="1200329"/>
            <a:chOff x="1798820" y="3266092"/>
            <a:chExt cx="7081520" cy="1200329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5188289" y="3567659"/>
              <a:ext cx="2177438" cy="6291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162300" y="3266092"/>
              <a:ext cx="1718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Mid- &amp; Late-semester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3352800" y="3482039"/>
              <a:ext cx="4012927" cy="7148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798820" y="3387797"/>
              <a:ext cx="5566907" cy="79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5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other things, </a:t>
            </a:r>
            <a:r>
              <a:rPr lang="en-US" dirty="0" err="1"/>
              <a:t>NumPy</a:t>
            </a:r>
            <a:r>
              <a:rPr lang="en-US" dirty="0"/>
              <a:t> contains: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/>
              <a:t>A powerful </a:t>
            </a:r>
            <a:r>
              <a:rPr lang="en-US" b="0" i="1" dirty="0"/>
              <a:t>n</a:t>
            </a:r>
            <a:r>
              <a:rPr lang="en-US" b="0" dirty="0"/>
              <a:t>-dimensional array object.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Sophisticated (broadcasting/universal) functions.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Tools for integrating C/C++ and Fortran code.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Useful linear algebra, Fourier transform, and random number capabilities, etc.</a:t>
            </a:r>
          </a:p>
          <a:p>
            <a:endParaRPr lang="en-US" dirty="0"/>
          </a:p>
          <a:p>
            <a:r>
              <a:rPr lang="en-US" dirty="0"/>
              <a:t>Besides its obvious scientific uses, </a:t>
            </a:r>
            <a:r>
              <a:rPr lang="en-US" dirty="0" err="1"/>
              <a:t>NumPy</a:t>
            </a:r>
            <a:r>
              <a:rPr lang="en-US" dirty="0"/>
              <a:t> can also be used as an efficient multi-dimensional container of generic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85" y="5315258"/>
            <a:ext cx="2676629" cy="150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19476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ndarray</a:t>
            </a:r>
            <a:r>
              <a:rPr lang="en-US" dirty="0"/>
              <a:t> object: an </a:t>
            </a:r>
            <a:r>
              <a:rPr lang="en-US" i="1" dirty="0"/>
              <a:t>n</a:t>
            </a:r>
            <a:r>
              <a:rPr lang="en-US" dirty="0"/>
              <a:t>-dimensional array of homogeneous data types, with many operations being performed in compiled code for performance </a:t>
            </a:r>
          </a:p>
          <a:p>
            <a:r>
              <a:rPr lang="en-US" dirty="0"/>
              <a:t>Several important differences between </a:t>
            </a:r>
            <a:r>
              <a:rPr lang="en-US" dirty="0" err="1"/>
              <a:t>NumPy</a:t>
            </a:r>
            <a:r>
              <a:rPr lang="en-US" dirty="0"/>
              <a:t> arrays and the standard Python sequences: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 arrays have a fixed size. Modifying the size means creating a new array.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NumPy</a:t>
            </a:r>
            <a:r>
              <a:rPr lang="en-US" b="0" dirty="0"/>
              <a:t> arrays must be of the same data type, but this can include Python objects </a:t>
            </a:r>
            <a:r>
              <a:rPr lang="mr-IN" b="0" dirty="0"/>
              <a:t>–</a:t>
            </a:r>
            <a:r>
              <a:rPr lang="en-US" b="0" dirty="0"/>
              <a:t> may not get performance benefits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More efficient mathematical operations than built-in sequence types.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6912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datatypes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Wider variety of data types than are built-in to the Python language by default. </a:t>
            </a:r>
          </a:p>
          <a:p>
            <a:r>
              <a:rPr lang="en-US" dirty="0"/>
              <a:t>Defined by the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numpy.dtype</a:t>
            </a:r>
            <a:r>
              <a:rPr lang="en-US" dirty="0"/>
              <a:t> class and include: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intc</a:t>
            </a:r>
            <a:r>
              <a:rPr lang="en-US" b="0" dirty="0"/>
              <a:t> (same as a C integer) and </a:t>
            </a:r>
            <a:r>
              <a:rPr lang="en-US" b="0" dirty="0" err="1"/>
              <a:t>intp</a:t>
            </a:r>
            <a:r>
              <a:rPr lang="en-US" b="0" dirty="0"/>
              <a:t> (used for indexing)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int8, int16, int32, int64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uint8, uint16, uint32, uint64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float16, float32, float64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complex64, complex128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bool_, </a:t>
            </a:r>
            <a:r>
              <a:rPr lang="en-US" b="0" dirty="0" err="1"/>
              <a:t>int</a:t>
            </a:r>
            <a:r>
              <a:rPr lang="en-US" b="0" dirty="0"/>
              <a:t>_, float_, complex_ are shorthand for defaults. </a:t>
            </a:r>
            <a:endParaRPr lang="en-US" dirty="0"/>
          </a:p>
          <a:p>
            <a:r>
              <a:rPr lang="en-US" dirty="0"/>
              <a:t>These can be used as functions to cast literals or sequence types, as well as arguments to </a:t>
            </a:r>
            <a:r>
              <a:rPr lang="en-US" dirty="0" err="1"/>
              <a:t>NumPy</a:t>
            </a:r>
            <a:r>
              <a:rPr lang="en-US" dirty="0"/>
              <a:t> functions that accept the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dtype</a:t>
            </a:r>
            <a:r>
              <a:rPr lang="en-US" dirty="0"/>
              <a:t> keyword argument.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41669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1734044"/>
            <a:ext cx="8072203" cy="43219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float32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1.0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array([1, 2, 4])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z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uint8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z </a:t>
            </a:r>
            <a:b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array([0, 1, 2], 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=uint8)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</a:b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('uint8')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datatypes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1595606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 of mechanisms for creating arrays in </a:t>
            </a:r>
            <a:r>
              <a:rPr lang="en-US" dirty="0" err="1"/>
              <a:t>NumPy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/>
              <a:t>Conversion from other Python structures (e.g., lists, tuples)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Any sequence-like data can be mapped to a </a:t>
            </a:r>
            <a:r>
              <a:rPr lang="en-US" dirty="0" err="1"/>
              <a:t>ndarray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Built-in </a:t>
            </a:r>
            <a:r>
              <a:rPr lang="en-US" b="0" dirty="0" err="1"/>
              <a:t>NumPy</a:t>
            </a:r>
            <a:r>
              <a:rPr lang="en-US" b="0" dirty="0"/>
              <a:t> array creation (e.g.,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arange</a:t>
            </a:r>
            <a:r>
              <a:rPr lang="en-US" b="0" dirty="0"/>
              <a:t>,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ones</a:t>
            </a:r>
            <a:r>
              <a:rPr lang="en-US" b="0" dirty="0"/>
              <a:t>,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zeros</a:t>
            </a:r>
            <a:r>
              <a:rPr lang="en-US" b="0" dirty="0"/>
              <a:t>, etc.)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Create arrays with all zeros, all ones, increasing numbers from 0 to 1 etc.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Reading arrays from disk, either from standard or custom formats (e.g., reading in from a CSV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41541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any numerical data that is stored in an array-like container can be converted to an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ndarray</a:t>
            </a:r>
            <a:r>
              <a:rPr lang="en-US" dirty="0"/>
              <a:t> through use of the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array() </a:t>
            </a:r>
            <a:r>
              <a:rPr lang="en-US" dirty="0"/>
              <a:t>function. The most obvious examples are sequence types like lists and tuples.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256295"/>
            <a:ext cx="8072203" cy="30916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arrays from scratch in </a:t>
            </a:r>
            <a:r>
              <a:rPr lang="en-US" dirty="0" err="1"/>
              <a:t>NumPy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zeros(shape)</a:t>
            </a:r>
            <a:r>
              <a:rPr lang="mr-IN" b="0" dirty="0"/>
              <a:t>–</a:t>
            </a:r>
            <a:r>
              <a:rPr lang="en-US" b="0" dirty="0"/>
              <a:t> creates an array filled with 0 values with the specified shape. The default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dtype</a:t>
            </a:r>
            <a:r>
              <a:rPr lang="en-US" b="0" dirty="0"/>
              <a:t> is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float64</a:t>
            </a:r>
            <a:r>
              <a:rPr lang="en-US" b="0" dirty="0"/>
              <a:t>.</a:t>
            </a:r>
            <a:br>
              <a:rPr lang="en-US" b="0" dirty="0"/>
            </a:br>
            <a:endParaRPr lang="en-US" b="0" dirty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ones(shape)</a:t>
            </a:r>
            <a:r>
              <a:rPr lang="en-US" b="0" dirty="0"/>
              <a:t> </a:t>
            </a:r>
            <a:r>
              <a:rPr lang="mr-IN" b="0" dirty="0"/>
              <a:t>–</a:t>
            </a:r>
            <a:r>
              <a:rPr lang="en-US" b="0" dirty="0"/>
              <a:t> creates an array filled with 1 values.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arange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b="0" dirty="0"/>
              <a:t> </a:t>
            </a:r>
            <a:r>
              <a:rPr lang="mr-IN" b="0" dirty="0"/>
              <a:t>–</a:t>
            </a:r>
            <a:r>
              <a:rPr lang="en-US" b="0" dirty="0"/>
              <a:t> like Python’s built-in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range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796" y="2953065"/>
            <a:ext cx="8072203" cy="6429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pt-BR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pt-BR" dirty="0" err="1">
                <a:solidFill>
                  <a:srgbClr val="FFFFFF"/>
                </a:solidFill>
                <a:latin typeface="Courier New" panose="02070309020205020404" pitchFamily="49" charset="0"/>
              </a:rPr>
              <a:t>zeros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pt-BR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([[ 0., 0., 0.], [ 0., 0., 0.]])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796" y="4541136"/>
            <a:ext cx="8072203" cy="20020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2, 3, 4, 5, 6, 7, 8, 9])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float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array([ 2., 3., 4., 5., 6., 7., 8., 9.])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array([ 2. , 2.2, 2.4, 2.6, 2.8])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4205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Wherefore art thou, API?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web-based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pplication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/>
              <a:t>rogramming 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/>
              <a:t>nterface (API) like we’ll be using in this class is a contract between a server and a user stating:</a:t>
            </a:r>
          </a:p>
          <a:p>
            <a:pPr algn="ctr"/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“If you send me a specific request, I will return some information in a structured and documented format.”</a:t>
            </a:r>
          </a:p>
          <a:p>
            <a:endParaRPr lang="en-US" dirty="0"/>
          </a:p>
          <a:p>
            <a:r>
              <a:rPr lang="en-US" dirty="0"/>
              <a:t>(More generally, APIs can also perform actions, may not be web-based, be a set of protocols for communicating between processes, between an application and an OS,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linspace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mr-IN" dirty="0"/>
              <a:t>–</a:t>
            </a:r>
            <a:r>
              <a:rPr lang="en-US" dirty="0"/>
              <a:t> creates arrays with a specified number of elements, and spaced equally between the specified beginning and end values.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random.random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(shape)</a:t>
            </a:r>
            <a:r>
              <a:rPr lang="en-US" dirty="0"/>
              <a:t> – creates arrays with random floats over the interval [0,1).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1097" y="4460320"/>
            <a:ext cx="8072203" cy="20020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array([[ 0.75688597, 0.41759916, 0.35007419],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[ 0.77164187, 0.05869089, 0.98792864]])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1097" y="2831230"/>
            <a:ext cx="8072203" cy="75016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array([ 1. , 1.6, 2.2, 2.8, 3.4, 4. 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530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695075" cy="1371600"/>
          </a:xfrm>
        </p:spPr>
        <p:txBody>
          <a:bodyPr/>
          <a:lstStyle/>
          <a:p>
            <a:r>
              <a:rPr lang="en-US"/>
              <a:t>Numpy</a:t>
            </a:r>
            <a:r>
              <a:rPr lang="en-US" dirty="0"/>
              <a:t>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020518" cy="4373563"/>
          </a:xfrm>
        </p:spPr>
        <p:txBody>
          <a:bodyPr/>
          <a:lstStyle/>
          <a:p>
            <a:r>
              <a:rPr lang="en-US" dirty="0"/>
              <a:t>Printing an array can be done with the print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statement (Python 2)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function (Python 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42610" y="538715"/>
            <a:ext cx="5213272" cy="58874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[0 1 2]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(b)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[[0 1 2]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[3 4 5]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[6 7 8]]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c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(c)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[[[0 1]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[2 3]]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[[4 5]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[6 7]]]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9650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Single-dimension indexing is accomplished as usual.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Multi-dimensional arrays support multi-dimensional indexing.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0978" y="2188562"/>
            <a:ext cx="8072203" cy="16489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8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988" y="4477949"/>
            <a:ext cx="8072203" cy="15559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now x is 2-dimensional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8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9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fewer dimensions to index will result in a subarray: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means that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x[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j] == x[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][j] </a:t>
            </a:r>
            <a:r>
              <a:rPr lang="en-US" dirty="0"/>
              <a:t>but the second method is less efficient.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2188567"/>
            <a:ext cx="8072203" cy="16609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2, 3, 4])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Slicing is possible just as it is for typical Python sequences: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2188567"/>
            <a:ext cx="8072203" cy="32216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array([2, 3, 4])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[:-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array([1, 3, 5])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,::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array([[ 7, 10, 13], [21, 24, 27]])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063"/>
            <a:ext cx="5791200" cy="1371600"/>
          </a:xfrm>
        </p:spPr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890"/>
            <a:ext cx="7620000" cy="4373563"/>
          </a:xfrm>
        </p:spPr>
        <p:txBody>
          <a:bodyPr/>
          <a:lstStyle/>
          <a:p>
            <a:r>
              <a:rPr lang="en-US" dirty="0"/>
              <a:t>Basic operations apply element-wise. The result is a new array with the resultant elements.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2068647"/>
            <a:ext cx="8072203" cy="45373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2, 4, 6, 8])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0, 0, 0, 0])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**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array([ 0,  1,  4,  9, 16])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array([False, False, False, False,  True],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=bool)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array([ 0., 8.41470985, 9.09297427, 1.41120008, -7.56802495])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array([ 0,  1,  4,  9, 16])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020518" cy="4373563"/>
          </a:xfrm>
        </p:spPr>
        <p:txBody>
          <a:bodyPr/>
          <a:lstStyle/>
          <a:p>
            <a:r>
              <a:rPr lang="en-US" dirty="0"/>
              <a:t>Since multiplication is done element-wise, you need to specifically perform a dot product to perform matrix multiplication.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433" y="1602620"/>
            <a:ext cx="5213272" cy="49733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zeros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0.],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[ 0.,  0.]])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array([[0, 1],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[2, 3]])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[ 0.,  3.]])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dot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1.],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[ 2.,  3.]])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667078" cy="4373563"/>
          </a:xfrm>
        </p:spPr>
        <p:txBody>
          <a:bodyPr/>
          <a:lstStyle/>
          <a:p>
            <a:r>
              <a:rPr lang="en-US" dirty="0"/>
              <a:t>There are also some built-in methods of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ndarray</a:t>
            </a:r>
            <a:r>
              <a:rPr lang="en-US" dirty="0"/>
              <a:t> objects.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Universal functions which may also be applied include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exp</a:t>
            </a:r>
            <a:r>
              <a:rPr lang="en-US" dirty="0"/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sqrt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sin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cos</a:t>
            </a:r>
            <a:r>
              <a:rPr lang="en-US" dirty="0"/>
              <a:t>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4393" y="1558243"/>
            <a:ext cx="5213272" cy="49733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array([[ 0.68166391, 0.98943098, 0.69361582],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[ 0.78888081, 0.62197125, 0.40517936]])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sum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4.1807421388722164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0.4051793610379143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max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axis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array([ 0.78888081, 0.98943098, 0.69361582])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axis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array([ 0.68166391, 0.40517936])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750695" cy="1371600"/>
          </a:xfrm>
        </p:spPr>
        <p:txBody>
          <a:bodyPr>
            <a:normAutofit/>
          </a:bodyPr>
          <a:lstStyle/>
          <a:p>
            <a:r>
              <a:rPr lang="en-US" sz="2800" dirty="0"/>
              <a:t>Array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345961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array shape can be manipulated by a number of methods.</a:t>
            </a:r>
          </a:p>
          <a:p>
            <a:endParaRPr lang="en-US" dirty="0"/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resize(size)</a:t>
            </a:r>
            <a:r>
              <a:rPr lang="en-US" dirty="0"/>
              <a:t> will modify an array in place.</a:t>
            </a:r>
          </a:p>
          <a:p>
            <a:endParaRPr lang="en-US" dirty="0"/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reshape(size)</a:t>
            </a:r>
            <a:r>
              <a:rPr lang="en-US" dirty="0"/>
              <a:t> will return a copy of the array with a new shape.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16704" y="376537"/>
            <a:ext cx="5798513" cy="63493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floor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[[ 9. 8. 7. 9.]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 9. 7.]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[ 8. 2. 7. 5.]]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(3, 4)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ravel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array([ 9., 8., 7., 9., 7., 5., 9., 7., 8., 2., 7., 5.])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[[ 9. 8.]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9.]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[ 9. 7.]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[ 8. 2.]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transpose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array([[ 9., 7., 7., 9., 8., 7.],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[ 8., 9., 5., 7., 2., 5.]])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3335712" cy="4373563"/>
          </a:xfrm>
        </p:spPr>
        <p:txBody>
          <a:bodyPr/>
          <a:lstStyle/>
          <a:p>
            <a:r>
              <a:rPr lang="en-US" dirty="0"/>
              <a:t>One of the most common reasons for using the </a:t>
            </a:r>
            <a:r>
              <a:rPr lang="en-US" dirty="0" err="1"/>
              <a:t>NumPy</a:t>
            </a:r>
            <a:r>
              <a:rPr lang="en-US" dirty="0"/>
              <a:t> package is its linear algebra module. </a:t>
            </a:r>
          </a:p>
          <a:p>
            <a:endParaRPr lang="en-US" dirty="0"/>
          </a:p>
          <a:p>
            <a:r>
              <a:rPr lang="en-US" dirty="0"/>
              <a:t>It’s like </a:t>
            </a:r>
            <a:r>
              <a:rPr lang="en-US" dirty="0" err="1"/>
              <a:t>Matlab</a:t>
            </a:r>
            <a:r>
              <a:rPr lang="en-US" dirty="0"/>
              <a:t>, but free!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3123" y="2420875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72393" y="1842994"/>
            <a:ext cx="4833249" cy="41927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linalg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 panose="02070309020205020404" pitchFamily="49" charset="0"/>
              </a:rPr>
              <a:t>              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[[ 1. 2.]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[ 3. 4.]]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transpose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array([[ 1., 3.],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[ 2., 4.]])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inv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inverse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array([[-2. , 1. 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[ 1.5, -0.5]])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“Send me a specific request”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 API queries we’ll be doing will use HTTP requests: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conda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install </a:t>
            </a:r>
            <a:r>
              <a:rPr lang="mr-IN" b="0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c anaconda requests=2.12.4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docs.python-requests.org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/master/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7219" y="2592027"/>
            <a:ext cx="7997252" cy="8074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		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'user'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'pass'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)   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219" y="4016098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200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7219" y="3488336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r.status_code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219" y="4543860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r.headers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[‘content-type’]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7219" y="5071622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‘application/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; charset=utf8’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7219" y="5599384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r.json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7219" y="6127145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u'private_gists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': 419,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u'total_private_repos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': 77, ...}</a:t>
            </a:r>
          </a:p>
        </p:txBody>
      </p:sp>
    </p:spTree>
    <p:extLst>
      <p:ext uri="{BB962C8B-B14F-4D97-AF65-F5344CB8AC3E}">
        <p14:creationId xmlns:p14="http://schemas.microsoft.com/office/powerpoint/2010/main" val="7812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76670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0872" y="2967335"/>
            <a:ext cx="418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(We’ll talk about this stuff </a:t>
            </a:r>
            <a:r>
              <a:rPr lang="en-US" i="1" dirty="0"/>
              <a:t>as needed</a:t>
            </a:r>
            <a:r>
              <a:rPr lang="en-US" dirty="0"/>
              <a:t> in the March/April machine learning and statistics lectures.)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4873" y="929388"/>
            <a:ext cx="8610770" cy="57262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u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eye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unit 2x2 matrix; "eye" represents "I"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u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array([[ 1.,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[ 0., 1.]])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j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dot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matrix product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array([[-1.,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[ 0., -1.]])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trace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u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trace (sum of elements on diagonal)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2.0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solve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solve linear matrix equation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array([[-3.],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[ 4.]])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eig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get eigenvalues/eigenvectors of matrix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(array([ 0.+1.j, 0.-1.j]),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array([[ 0.70710678+0.j, 0.70710678+0.j],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 [ 0.00000000-0.70710678j, 0.00000000+0.70710678j]]))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its own words: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Basically, </a:t>
            </a:r>
            <a:r>
              <a:rPr lang="en-US" dirty="0" err="1"/>
              <a:t>SciPy</a:t>
            </a:r>
            <a:r>
              <a:rPr lang="en-US" dirty="0"/>
              <a:t> contains various tools and functions for solving common problems in </a:t>
            </a:r>
            <a:r>
              <a:rPr lang="en-US" dirty="0">
                <a:solidFill>
                  <a:schemeClr val="tx2"/>
                </a:solidFill>
              </a:rPr>
              <a:t>scientific</a:t>
            </a:r>
            <a:r>
              <a:rPr lang="en-US" dirty="0"/>
              <a:t> computing.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316" y="2484770"/>
            <a:ext cx="7299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SciPy</a:t>
            </a:r>
            <a:r>
              <a:rPr lang="en-US" sz="2000" dirty="0"/>
              <a:t> is a collection of mathematical algorithms and convenience functions </a:t>
            </a:r>
            <a:r>
              <a:rPr lang="en-US" sz="2000" dirty="0">
                <a:solidFill>
                  <a:schemeClr val="tx2"/>
                </a:solidFill>
              </a:rPr>
              <a:t>built on the </a:t>
            </a:r>
            <a:r>
              <a:rPr lang="en-US" sz="2000" dirty="0" err="1">
                <a:solidFill>
                  <a:schemeClr val="tx2"/>
                </a:solidFill>
              </a:rPr>
              <a:t>NumPy</a:t>
            </a:r>
            <a:r>
              <a:rPr lang="en-US" sz="2000" dirty="0">
                <a:solidFill>
                  <a:schemeClr val="tx2"/>
                </a:solidFill>
              </a:rPr>
              <a:t> extension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of Python. It adds significant power to the interactive Python session by providing the user with high-level commands and classes for manipulating and visualizing data.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345" y="192959"/>
            <a:ext cx="2093330" cy="20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6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SciPy</a:t>
            </a:r>
            <a:r>
              <a:rPr lang="en-US" dirty="0"/>
              <a:t> gives you access to a ton of specialized mathematical functionality.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Just know it exists.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We won’t use it much in this class.</a:t>
            </a:r>
          </a:p>
          <a:p>
            <a:r>
              <a:rPr lang="en-US" dirty="0"/>
              <a:t>Some functionality: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Special mathematical functions (</a:t>
            </a:r>
            <a:r>
              <a:rPr lang="en-US" b="0" dirty="0" err="1"/>
              <a:t>scipy.special</a:t>
            </a:r>
            <a:r>
              <a:rPr lang="en-US" b="0" dirty="0"/>
              <a:t>) -- elliptic, </a:t>
            </a:r>
            <a:r>
              <a:rPr lang="en-US" b="0" dirty="0" err="1"/>
              <a:t>bessel</a:t>
            </a:r>
            <a:r>
              <a:rPr lang="en-US" b="0" dirty="0"/>
              <a:t>, etc.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Integration (</a:t>
            </a:r>
            <a:r>
              <a:rPr lang="en-US" b="0" dirty="0" err="1"/>
              <a:t>scipy.integrate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Optimization (</a:t>
            </a:r>
            <a:r>
              <a:rPr lang="en-US" b="0" dirty="0" err="1"/>
              <a:t>scipy.optimize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Interpolation (</a:t>
            </a:r>
            <a:r>
              <a:rPr lang="en-US" b="0" dirty="0" err="1"/>
              <a:t>scipy.interpolate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Fourier Transforms (</a:t>
            </a:r>
            <a:r>
              <a:rPr lang="en-US" b="0" dirty="0" err="1"/>
              <a:t>scipy.fftpack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Signal Processing (</a:t>
            </a:r>
            <a:r>
              <a:rPr lang="en-US" b="0" dirty="0" err="1"/>
              <a:t>scipy.signal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Linear Algebra (</a:t>
            </a:r>
            <a:r>
              <a:rPr lang="en-US" b="0" dirty="0" err="1"/>
              <a:t>scipy.linalg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Compressed Sparse Graph Routines (</a:t>
            </a:r>
            <a:r>
              <a:rPr lang="en-US" b="0" dirty="0" err="1"/>
              <a:t>scipy.sparse.csgraph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Spatial data structures and algorithms (</a:t>
            </a:r>
            <a:r>
              <a:rPr lang="en-US" b="0" dirty="0" err="1"/>
              <a:t>scipy.spatial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Statistics (</a:t>
            </a:r>
            <a:r>
              <a:rPr lang="en-US" b="0" dirty="0" err="1"/>
              <a:t>scipy.stats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Multidimensional image processing (</a:t>
            </a:r>
            <a:r>
              <a:rPr lang="en-US" b="0" dirty="0" err="1"/>
              <a:t>scipy.ndimage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Data IO (</a:t>
            </a:r>
            <a:r>
              <a:rPr lang="en-US" b="0" dirty="0" err="1"/>
              <a:t>scipy.io</a:t>
            </a:r>
            <a:r>
              <a:rPr lang="en-US" b="0" dirty="0"/>
              <a:t>) </a:t>
            </a:r>
            <a:r>
              <a:rPr lang="mr-IN" b="0" dirty="0"/>
              <a:t>–</a:t>
            </a:r>
            <a:r>
              <a:rPr lang="en-US" b="0" dirty="0"/>
              <a:t> overlaps with pandas, covers some other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err="1"/>
              <a:t>SciPy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possibly tour all of the SciPy library and, even if we did, it might be a little boring.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Often, you’ll be able to find higher-level modules that will work around your need to directly call low-level </a:t>
            </a:r>
            <a:r>
              <a:rPr lang="en-US" b="0" dirty="0" err="1"/>
              <a:t>SciPy</a:t>
            </a:r>
            <a:r>
              <a:rPr lang="en-US" b="0" dirty="0"/>
              <a:t> functions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Say you want to compute an integral: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89329" y="4091046"/>
            <a:ext cx="6134793" cy="2177646"/>
            <a:chOff x="1489329" y="4091046"/>
            <a:chExt cx="6134793" cy="2177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5453" y="4091046"/>
              <a:ext cx="3168669" cy="21776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89329" y="4575184"/>
                  <a:ext cx="2513046" cy="12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29" y="4575184"/>
                  <a:ext cx="2513046" cy="12093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Scipy.integrate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function object – </a:t>
                </a:r>
                <a:r>
                  <a:rPr lang="en-US" dirty="0" err="1">
                    <a:latin typeface="Courier" charset="0"/>
                    <a:ea typeface="Courier" charset="0"/>
                    <a:cs typeface="Courier" charset="0"/>
                  </a:rPr>
                  <a:t>np.sin</a:t>
                </a:r>
                <a:r>
                  <a:rPr lang="en-US" dirty="0"/>
                  <a:t> defines the sin function for us.</a:t>
                </a:r>
              </a:p>
              <a:p>
                <a:r>
                  <a:rPr lang="en-US" dirty="0"/>
                  <a:t>We can compute the definite integral from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using the quad function.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00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3339852"/>
            <a:ext cx="8164995" cy="27282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quad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(2.0, 2.220446049250313e-14)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2 with a very small error margin!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quad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inf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inf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(0.0, 0.0)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Integral does not converge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Scipy.integrate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we don’t have a function object, we only have some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samples that “define” our function.</a:t>
            </a:r>
          </a:p>
          <a:p>
            <a:r>
              <a:rPr lang="en-US" dirty="0"/>
              <a:t>We can estimate the integral using the trapezoidal rule.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2971331"/>
            <a:ext cx="8224956" cy="36243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1000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Creating 1,000 samples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result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trapz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(result)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1.99999835177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1000000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Creating 1,000,000 samples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result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trapz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(result)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2.0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up: First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thinking from imperative coding to operations on datasets</a:t>
            </a:r>
            <a:br>
              <a:rPr lang="en-US" dirty="0"/>
            </a:br>
            <a:r>
              <a:rPr lang="en-US" dirty="0"/>
              <a:t>	</a:t>
            </a:r>
          </a:p>
          <a:p>
            <a:r>
              <a:rPr lang="en-US" dirty="0" err="1">
                <a:ea typeface="Courier New" charset="0"/>
                <a:cs typeface="Courier New" charset="0"/>
              </a:rPr>
              <a:t>Numpy</a:t>
            </a:r>
            <a:r>
              <a:rPr lang="en-US" dirty="0">
                <a:ea typeface="Courier New" charset="0"/>
                <a:cs typeface="Courier New" charset="0"/>
              </a:rPr>
              <a:t>: A low-level abstraction that gives us really fast multi-dimensional arrays</a:t>
            </a:r>
          </a:p>
          <a:p>
            <a:endParaRPr lang="en-US" dirty="0">
              <a:ea typeface="Courier New" charset="0"/>
              <a:cs typeface="Courier New" charset="0"/>
            </a:endParaRPr>
          </a:p>
          <a:p>
            <a:r>
              <a:rPr lang="en-US" dirty="0">
                <a:ea typeface="Courier New" charset="0"/>
                <a:cs typeface="Courier New" charset="0"/>
              </a:rPr>
              <a:t>Next class: </a:t>
            </a:r>
          </a:p>
          <a:p>
            <a:r>
              <a:rPr lang="en-US" dirty="0">
                <a:ea typeface="Courier New" charset="0"/>
                <a:cs typeface="Courier New" charset="0"/>
              </a:rPr>
              <a:t>Pandas: Higher-level tabular abstraction and operations to manipulate and combine tables</a:t>
            </a:r>
          </a:p>
          <a:p>
            <a:endParaRPr lang="en-US" dirty="0">
              <a:ea typeface="Courier New" charset="0"/>
              <a:cs typeface="Courier New" charset="0"/>
            </a:endParaRPr>
          </a:p>
          <a:p>
            <a:r>
              <a:rPr lang="en-US" dirty="0">
                <a:ea typeface="Courier New" charset="0"/>
                <a:cs typeface="Courier New" charset="0"/>
              </a:rPr>
              <a:t>Reading Homework focuses on Pandas and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www.google.com</a:t>
            </a:r>
            <a:r>
              <a:rPr lang="en-US" b="0" dirty="0"/>
              <a:t>/</a:t>
            </a:r>
            <a:r>
              <a:rPr lang="en-US" dirty="0"/>
              <a:t>?q=cmsc320&amp;tbs=</a:t>
            </a:r>
            <a:r>
              <a:rPr lang="en-US" dirty="0" err="1"/>
              <a:t>qdr:m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 GET Request:</a:t>
            </a:r>
          </a:p>
          <a:p>
            <a:r>
              <a:rPr lang="en-US" dirty="0"/>
              <a:t>GET /?q=cmsc320&amp;tbs=</a:t>
            </a:r>
            <a:r>
              <a:rPr lang="en-US" dirty="0" err="1"/>
              <a:t>qdr:m</a:t>
            </a:r>
            <a:r>
              <a:rPr lang="en-US" dirty="0"/>
              <a:t> HTTP/1.1</a:t>
            </a:r>
            <a:br>
              <a:rPr lang="en-US" dirty="0"/>
            </a:br>
            <a:r>
              <a:rPr lang="en-US" dirty="0"/>
              <a:t>Host: </a:t>
            </a:r>
            <a:r>
              <a:rPr lang="en-US" dirty="0" err="1"/>
              <a:t>www.google.com</a:t>
            </a:r>
            <a:br>
              <a:rPr lang="en-US" dirty="0"/>
            </a:br>
            <a:r>
              <a:rPr lang="en-US" dirty="0"/>
              <a:t>User-Agent:</a:t>
            </a:r>
            <a:r>
              <a:rPr lang="en-US" sz="1200" dirty="0"/>
              <a:t> Mozilla/5.0 (X11; Linux x86_64; rv:10.0.1) Gecko/20100101 Firefox/10.0.1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54242" y="2313806"/>
            <a:ext cx="4864307" cy="599007"/>
            <a:chOff x="1154242" y="2313806"/>
            <a:chExt cx="4864307" cy="599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242" y="2313806"/>
              <a:ext cx="1798820" cy="5990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0104" y="2428643"/>
              <a:ext cx="236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??????????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27219" y="4570727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{ “q”: “cmsc320”,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”: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qdr:m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}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	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www.google.com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248" y="6056030"/>
            <a:ext cx="563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*be careful with https:// calls;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requests</a:t>
            </a:r>
            <a:r>
              <a:rPr lang="en-US" sz="1400" dirty="0"/>
              <a:t> will not verify SSL by default</a:t>
            </a:r>
          </a:p>
        </p:txBody>
      </p:sp>
    </p:spTree>
    <p:extLst>
      <p:ext uri="{BB962C8B-B14F-4D97-AF65-F5344CB8AC3E}">
        <p14:creationId xmlns:p14="http://schemas.microsoft.com/office/powerpoint/2010/main" val="935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will just </a:t>
            </a:r>
            <a:r>
              <a:rPr lang="en-US" dirty="0">
                <a:solidFill>
                  <a:schemeClr val="tx2"/>
                </a:solidFill>
              </a:rPr>
              <a:t>query</a:t>
            </a:r>
            <a:r>
              <a:rPr lang="en-US" dirty="0"/>
              <a:t> web APIs, but full web APIs typically allow more.</a:t>
            </a:r>
          </a:p>
          <a:p>
            <a:r>
              <a:rPr lang="en-US" dirty="0">
                <a:solidFill>
                  <a:schemeClr val="tx2"/>
                </a:solidFill>
              </a:rPr>
              <a:t>Re</a:t>
            </a:r>
            <a:r>
              <a:rPr lang="en-US" dirty="0"/>
              <a:t>presentational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/>
              <a:t>tate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ransfer (RESTful) APIs: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GET</a:t>
            </a:r>
            <a:r>
              <a:rPr lang="en-US" b="0" dirty="0"/>
              <a:t>: perform query, return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POST</a:t>
            </a:r>
            <a:r>
              <a:rPr lang="en-US" b="0" dirty="0"/>
              <a:t>: create a new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PUT</a:t>
            </a:r>
            <a:r>
              <a:rPr lang="en-US" b="0" dirty="0"/>
              <a:t>: update an existing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DELETE</a:t>
            </a:r>
            <a:r>
              <a:rPr lang="en-US" b="0" dirty="0"/>
              <a:t>: delete an existing entry or object</a:t>
            </a:r>
          </a:p>
          <a:p>
            <a:r>
              <a:rPr lang="en-US" dirty="0"/>
              <a:t>Can be more intricate, but verbs (“put”) align with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21" y="5693681"/>
            <a:ext cx="2762010" cy="11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798039" cy="1371600"/>
          </a:xfrm>
        </p:spPr>
        <p:txBody>
          <a:bodyPr/>
          <a:lstStyle/>
          <a:p>
            <a:r>
              <a:rPr lang="en-US" dirty="0"/>
              <a:t>Querying </a:t>
            </a:r>
            <a:r>
              <a:rPr lang="en-US"/>
              <a:t>a Restful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Stateless</a:t>
            </a:r>
            <a:r>
              <a:rPr lang="en-US" dirty="0"/>
              <a:t>: with every request, you send along a token/authentication of who you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GitHub is more than a </a:t>
            </a:r>
            <a:r>
              <a:rPr lang="en-US" dirty="0" err="1"/>
              <a:t>GETHub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PUT/POST/DELETE can edit your repositories, etc.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Try it out: https://</a:t>
            </a:r>
            <a:r>
              <a:rPr lang="en-US" b="0" dirty="0" err="1"/>
              <a:t>github.com</a:t>
            </a:r>
            <a:r>
              <a:rPr lang="en-US" b="0" dirty="0"/>
              <a:t>/settings/tokens/new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7219" y="2532069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token = 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super_secret_token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/user”,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={”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access_token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”: token})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7219" y="4136018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{"login":”JohnDickerson","id":</a:t>
            </a:r>
            <a:r>
              <a:rPr lang="nl-NL" dirty="0">
                <a:latin typeface="Courier" charset="0"/>
                <a:ea typeface="Courier" charset="0"/>
                <a:cs typeface="Courier" charset="0"/>
              </a:rPr>
              <a:t>472985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,"avatar_url":"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14951</TotalTime>
  <Words>7962</Words>
  <Application>Microsoft Macintosh PowerPoint</Application>
  <PresentationFormat>On-screen Show (4:3)</PresentationFormat>
  <Paragraphs>686</Paragraphs>
  <Slides>66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Calibri</vt:lpstr>
      <vt:lpstr>Cambria Math</vt:lpstr>
      <vt:lpstr>Courier</vt:lpstr>
      <vt:lpstr>Courier New</vt:lpstr>
      <vt:lpstr>Helvetica Neue</vt:lpstr>
      <vt:lpstr>Essential</vt:lpstr>
      <vt:lpstr>Introduction to  Data Science</vt:lpstr>
      <vt:lpstr>Announcements</vt:lpstr>
      <vt:lpstr>Today’s Lecture (Continuation of Lec #3)</vt:lpstr>
      <vt:lpstr>GotTa Catch ‘Em All</vt:lpstr>
      <vt:lpstr>Wherefore art thou, API?</vt:lpstr>
      <vt:lpstr>“Send me a specific request”</vt:lpstr>
      <vt:lpstr>HTTP Requests</vt:lpstr>
      <vt:lpstr>Restful APIs</vt:lpstr>
      <vt:lpstr>Querying a Restful API</vt:lpstr>
      <vt:lpstr>Authentication and OAuth</vt:lpstr>
      <vt:lpstr>“… I will return information in a structured format.”</vt:lpstr>
      <vt:lpstr>GraphQL?</vt:lpstr>
      <vt:lpstr>CSV Files in Python</vt:lpstr>
      <vt:lpstr>JSON Files &amp; Strings</vt:lpstr>
      <vt:lpstr>JSON In Python</vt:lpstr>
      <vt:lpstr>JSON From Twitter</vt:lpstr>
      <vt:lpstr>Parsing JSON In Python</vt:lpstr>
      <vt:lpstr>XML, XHTML, HTML files and Strings</vt:lpstr>
      <vt:lpstr>Document Object Model (DOM)</vt:lpstr>
      <vt:lpstr>SAX</vt:lpstr>
      <vt:lpstr>Scraping HTML in Python</vt:lpstr>
      <vt:lpstr>Building a web scraper in python</vt:lpstr>
      <vt:lpstr>Regular Expressions</vt:lpstr>
      <vt:lpstr>PowerPoint Presentation</vt:lpstr>
      <vt:lpstr>Regular Expressions</vt:lpstr>
      <vt:lpstr>Regular Expressions</vt:lpstr>
      <vt:lpstr>Matching Multiple Characters</vt:lpstr>
      <vt:lpstr>Matching sequences and repeated characters</vt:lpstr>
      <vt:lpstr>Groups</vt:lpstr>
      <vt:lpstr>Simple Example: Parse an Email Address</vt:lpstr>
      <vt:lpstr>Named Groups</vt:lpstr>
      <vt:lpstr>Substitutions</vt:lpstr>
      <vt:lpstr>Compiled Regexes</vt:lpstr>
      <vt:lpstr>Downloading a bunch of files</vt:lpstr>
      <vt:lpstr>Downloading a bunch of files</vt:lpstr>
      <vt:lpstr>Next …</vt:lpstr>
      <vt:lpstr>Next Up: NumPy, Scipy, And DataFrames</vt:lpstr>
      <vt:lpstr>Next Few classes</vt:lpstr>
      <vt:lpstr>Next Few classes</vt:lpstr>
      <vt:lpstr>Numeric &amp; scientific applications</vt:lpstr>
      <vt:lpstr>NumPy and friends</vt:lpstr>
      <vt:lpstr>The Numpy Stack</vt:lpstr>
      <vt:lpstr>numpy</vt:lpstr>
      <vt:lpstr>numpy</vt:lpstr>
      <vt:lpstr>Numpy datatypes</vt:lpstr>
      <vt:lpstr>Numpy datatypes</vt:lpstr>
      <vt:lpstr>Numpy arrays</vt:lpstr>
      <vt:lpstr>Numpy arrays</vt:lpstr>
      <vt:lpstr>Numpy arrays</vt:lpstr>
      <vt:lpstr>Numpy arrays</vt:lpstr>
      <vt:lpstr>Numpy arrays</vt:lpstr>
      <vt:lpstr>indexing</vt:lpstr>
      <vt:lpstr>indexing</vt:lpstr>
      <vt:lpstr>indexing</vt:lpstr>
      <vt:lpstr>Array operations</vt:lpstr>
      <vt:lpstr>Array operations</vt:lpstr>
      <vt:lpstr>Array operations</vt:lpstr>
      <vt:lpstr>Array operations</vt:lpstr>
      <vt:lpstr>Linear algebra</vt:lpstr>
      <vt:lpstr>Linear algebra</vt:lpstr>
      <vt:lpstr>SciPy?</vt:lpstr>
      <vt:lpstr>SciPY</vt:lpstr>
      <vt:lpstr>One SciPy Example</vt:lpstr>
      <vt:lpstr>Scipy.integrate</vt:lpstr>
      <vt:lpstr>Scipy.integrate</vt:lpstr>
      <vt:lpstr>Wrap up: First 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1887</cp:revision>
  <cp:lastPrinted>2019-09-02T19:28:14Z</cp:lastPrinted>
  <dcterms:created xsi:type="dcterms:W3CDTF">2013-03-05T15:39:19Z</dcterms:created>
  <dcterms:modified xsi:type="dcterms:W3CDTF">2020-09-10T23:00:20Z</dcterms:modified>
</cp:coreProperties>
</file>