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72"/>
  </p:notesMasterIdLst>
  <p:handoutMasterIdLst>
    <p:handoutMasterId r:id="rId73"/>
  </p:handoutMasterIdLst>
  <p:sldIdLst>
    <p:sldId id="256" r:id="rId2"/>
    <p:sldId id="423" r:id="rId3"/>
    <p:sldId id="642" r:id="rId4"/>
    <p:sldId id="544" r:id="rId5"/>
    <p:sldId id="641" r:id="rId6"/>
    <p:sldId id="442" r:id="rId7"/>
    <p:sldId id="427" r:id="rId8"/>
    <p:sldId id="441" r:id="rId9"/>
    <p:sldId id="638" r:id="rId10"/>
    <p:sldId id="639" r:id="rId11"/>
    <p:sldId id="640" r:id="rId12"/>
    <p:sldId id="428" r:id="rId13"/>
    <p:sldId id="432" r:id="rId14"/>
    <p:sldId id="424" r:id="rId15"/>
    <p:sldId id="429" r:id="rId16"/>
    <p:sldId id="532" r:id="rId17"/>
    <p:sldId id="527" r:id="rId18"/>
    <p:sldId id="537" r:id="rId19"/>
    <p:sldId id="529" r:id="rId20"/>
    <p:sldId id="536" r:id="rId21"/>
    <p:sldId id="534" r:id="rId22"/>
    <p:sldId id="535" r:id="rId23"/>
    <p:sldId id="538" r:id="rId24"/>
    <p:sldId id="539" r:id="rId25"/>
    <p:sldId id="540" r:id="rId26"/>
    <p:sldId id="541" r:id="rId27"/>
    <p:sldId id="542" r:id="rId28"/>
    <p:sldId id="473" r:id="rId29"/>
    <p:sldId id="513" r:id="rId30"/>
    <p:sldId id="517" r:id="rId31"/>
    <p:sldId id="518" r:id="rId32"/>
    <p:sldId id="519" r:id="rId33"/>
    <p:sldId id="521" r:id="rId34"/>
    <p:sldId id="520" r:id="rId35"/>
    <p:sldId id="525" r:id="rId36"/>
    <p:sldId id="533" r:id="rId37"/>
    <p:sldId id="430" r:id="rId38"/>
    <p:sldId id="446" r:id="rId39"/>
    <p:sldId id="447" r:id="rId40"/>
    <p:sldId id="448" r:id="rId41"/>
    <p:sldId id="451" r:id="rId42"/>
    <p:sldId id="452" r:id="rId43"/>
    <p:sldId id="449" r:id="rId44"/>
    <p:sldId id="450" r:id="rId45"/>
    <p:sldId id="374" r:id="rId46"/>
    <p:sldId id="453" r:id="rId47"/>
    <p:sldId id="454" r:id="rId48"/>
    <p:sldId id="455" r:id="rId49"/>
    <p:sldId id="456" r:id="rId50"/>
    <p:sldId id="457" r:id="rId51"/>
    <p:sldId id="458" r:id="rId52"/>
    <p:sldId id="514" r:id="rId53"/>
    <p:sldId id="420" r:id="rId54"/>
    <p:sldId id="459" r:id="rId55"/>
    <p:sldId id="460" r:id="rId56"/>
    <p:sldId id="461" r:id="rId57"/>
    <p:sldId id="462" r:id="rId58"/>
    <p:sldId id="543" r:id="rId59"/>
    <p:sldId id="463" r:id="rId60"/>
    <p:sldId id="465" r:id="rId61"/>
    <p:sldId id="466" r:id="rId62"/>
    <p:sldId id="472" r:id="rId63"/>
    <p:sldId id="523" r:id="rId64"/>
    <p:sldId id="503" r:id="rId65"/>
    <p:sldId id="504" r:id="rId66"/>
    <p:sldId id="469" r:id="rId67"/>
    <p:sldId id="467" r:id="rId68"/>
    <p:sldId id="468" r:id="rId69"/>
    <p:sldId id="470" r:id="rId70"/>
    <p:sldId id="422" r:id="rId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785" autoAdjust="0"/>
    <p:restoredTop sz="92157" autoAdjust="0"/>
  </p:normalViewPr>
  <p:slideViewPr>
    <p:cSldViewPr snapToGrid="0" snapToObjects="1">
      <p:cViewPr varScale="1">
        <p:scale>
          <a:sx n="69" d="100"/>
          <a:sy n="69" d="100"/>
        </p:scale>
        <p:origin x="184" y="7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3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1BA869-856C-DA4B-9A68-DCD615610BFA}" type="doc">
      <dgm:prSet loTypeId="urn:microsoft.com/office/officeart/2005/8/layout/hierarchy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89A929-BC40-9846-910B-21D773EFFED9}">
      <dgm:prSet phldrT="[Text]"/>
      <dgm:spPr/>
      <dgm:t>
        <a:bodyPr/>
        <a:lstStyle/>
        <a:p>
          <a:r>
            <a:rPr lang="en-US" dirty="0"/>
            <a:t>Data Types</a:t>
          </a:r>
        </a:p>
      </dgm:t>
    </dgm:pt>
    <dgm:pt modelId="{34786749-9C5E-1E45-A67B-9AC89824701B}" type="parTrans" cxnId="{B0D7590D-315F-AB45-B171-9F8DFD7EABBD}">
      <dgm:prSet/>
      <dgm:spPr/>
      <dgm:t>
        <a:bodyPr/>
        <a:lstStyle/>
        <a:p>
          <a:endParaRPr lang="en-US"/>
        </a:p>
      </dgm:t>
    </dgm:pt>
    <dgm:pt modelId="{A95FFD3C-043C-A14F-9BFF-A708DA9CBB60}" type="sibTrans" cxnId="{B0D7590D-315F-AB45-B171-9F8DFD7EABBD}">
      <dgm:prSet/>
      <dgm:spPr/>
      <dgm:t>
        <a:bodyPr/>
        <a:lstStyle/>
        <a:p>
          <a:endParaRPr lang="en-US"/>
        </a:p>
      </dgm:t>
    </dgm:pt>
    <dgm:pt modelId="{663CA8D5-6F13-FE46-AD23-91FFE191A54C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Categorical</a:t>
          </a:r>
        </a:p>
      </dgm:t>
    </dgm:pt>
    <dgm:pt modelId="{2979A585-3B9C-A648-A652-4913A7B04088}" type="parTrans" cxnId="{C9343419-98F2-4D47-BA2E-FAF6563B3980}">
      <dgm:prSet/>
      <dgm:spPr/>
      <dgm:t>
        <a:bodyPr/>
        <a:lstStyle/>
        <a:p>
          <a:endParaRPr lang="en-US"/>
        </a:p>
      </dgm:t>
    </dgm:pt>
    <dgm:pt modelId="{767F5BB5-C481-8D4E-9645-1913B7BF7427}" type="sibTrans" cxnId="{C9343419-98F2-4D47-BA2E-FAF6563B3980}">
      <dgm:prSet/>
      <dgm:spPr/>
      <dgm:t>
        <a:bodyPr/>
        <a:lstStyle/>
        <a:p>
          <a:endParaRPr lang="en-US"/>
        </a:p>
      </dgm:t>
    </dgm:pt>
    <dgm:pt modelId="{63D77840-BCEC-734C-8140-B8A762ACB769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Numerical</a:t>
          </a:r>
        </a:p>
      </dgm:t>
    </dgm:pt>
    <dgm:pt modelId="{5D65EB21-79F4-C04D-AAC8-9762C5DEA685}" type="parTrans" cxnId="{EB3A6581-5ECD-904C-8667-DAF19EAAF37B}">
      <dgm:prSet/>
      <dgm:spPr/>
      <dgm:t>
        <a:bodyPr/>
        <a:lstStyle/>
        <a:p>
          <a:endParaRPr lang="en-US"/>
        </a:p>
      </dgm:t>
    </dgm:pt>
    <dgm:pt modelId="{2FF9B17E-7DA2-A34B-B0C4-A19D21A1CD21}" type="sibTrans" cxnId="{EB3A6581-5ECD-904C-8667-DAF19EAAF37B}">
      <dgm:prSet/>
      <dgm:spPr/>
      <dgm:t>
        <a:bodyPr/>
        <a:lstStyle/>
        <a:p>
          <a:endParaRPr lang="en-US"/>
        </a:p>
      </dgm:t>
    </dgm:pt>
    <dgm:pt modelId="{73AEB7A0-EB3F-A24A-9BB3-8BE6D26575CE}">
      <dgm:prSet phldrT="[Text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Interval</a:t>
          </a:r>
        </a:p>
      </dgm:t>
    </dgm:pt>
    <dgm:pt modelId="{0611128C-47CD-5847-89FA-A3D34190DD50}" type="parTrans" cxnId="{4CAF08D6-B1E1-BE4A-95B8-1B6E43892997}">
      <dgm:prSet/>
      <dgm:spPr/>
      <dgm:t>
        <a:bodyPr/>
        <a:lstStyle/>
        <a:p>
          <a:endParaRPr lang="en-US"/>
        </a:p>
      </dgm:t>
    </dgm:pt>
    <dgm:pt modelId="{1796AB51-0FB5-3449-8498-79BD4FA9B59D}" type="sibTrans" cxnId="{4CAF08D6-B1E1-BE4A-95B8-1B6E43892997}">
      <dgm:prSet/>
      <dgm:spPr/>
      <dgm:t>
        <a:bodyPr/>
        <a:lstStyle/>
        <a:p>
          <a:endParaRPr lang="en-US"/>
        </a:p>
      </dgm:t>
    </dgm:pt>
    <dgm:pt modelId="{647DDA1B-926D-1D46-B1A2-1E5A4E29B78A}">
      <dgm:prSet phldrT="[Text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Ratio</a:t>
          </a:r>
        </a:p>
      </dgm:t>
    </dgm:pt>
    <dgm:pt modelId="{0AE12B21-E804-8E41-8E8A-A54E063874DC}" type="parTrans" cxnId="{9AD5EB6E-66F2-9546-A7F6-9562E5599AB5}">
      <dgm:prSet/>
      <dgm:spPr/>
      <dgm:t>
        <a:bodyPr/>
        <a:lstStyle/>
        <a:p>
          <a:endParaRPr lang="en-US"/>
        </a:p>
      </dgm:t>
    </dgm:pt>
    <dgm:pt modelId="{B9603F69-99BC-B144-8D53-6062D6A8CFEF}" type="sibTrans" cxnId="{9AD5EB6E-66F2-9546-A7F6-9562E5599AB5}">
      <dgm:prSet/>
      <dgm:spPr/>
      <dgm:t>
        <a:bodyPr/>
        <a:lstStyle/>
        <a:p>
          <a:endParaRPr lang="en-US"/>
        </a:p>
      </dgm:t>
    </dgm:pt>
    <dgm:pt modelId="{8BB74CC7-5371-434D-B309-A4B8A4F8B443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/>
            <a:t>Nominal</a:t>
          </a:r>
        </a:p>
      </dgm:t>
    </dgm:pt>
    <dgm:pt modelId="{D7F757E4-D01D-BD44-8A17-6FB2E90AFB5A}" type="parTrans" cxnId="{B5699861-5389-3645-8CE6-0719C3AB6282}">
      <dgm:prSet/>
      <dgm:spPr/>
      <dgm:t>
        <a:bodyPr/>
        <a:lstStyle/>
        <a:p>
          <a:endParaRPr lang="en-US"/>
        </a:p>
      </dgm:t>
    </dgm:pt>
    <dgm:pt modelId="{A1F4F545-C8BF-6146-BD2B-B84E09B500A9}" type="sibTrans" cxnId="{B5699861-5389-3645-8CE6-0719C3AB6282}">
      <dgm:prSet/>
      <dgm:spPr/>
      <dgm:t>
        <a:bodyPr/>
        <a:lstStyle/>
        <a:p>
          <a:endParaRPr lang="en-US"/>
        </a:p>
      </dgm:t>
    </dgm:pt>
    <dgm:pt modelId="{8C701665-040A-2F4C-BA26-D9F3A7554B6E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/>
            <a:t>Ordinal</a:t>
          </a:r>
        </a:p>
      </dgm:t>
    </dgm:pt>
    <dgm:pt modelId="{FC82823D-59DA-EA40-AC7C-53ADCFC0B9B9}" type="parTrans" cxnId="{0D1652B6-8DAA-464E-9D61-82C2C2112C08}">
      <dgm:prSet/>
      <dgm:spPr/>
      <dgm:t>
        <a:bodyPr/>
        <a:lstStyle/>
        <a:p>
          <a:endParaRPr lang="en-US"/>
        </a:p>
      </dgm:t>
    </dgm:pt>
    <dgm:pt modelId="{C5015021-6025-D144-B4CA-163ED6FA558F}" type="sibTrans" cxnId="{0D1652B6-8DAA-464E-9D61-82C2C2112C08}">
      <dgm:prSet/>
      <dgm:spPr/>
      <dgm:t>
        <a:bodyPr/>
        <a:lstStyle/>
        <a:p>
          <a:endParaRPr lang="en-US"/>
        </a:p>
      </dgm:t>
    </dgm:pt>
    <dgm:pt modelId="{022ECFAA-5DFA-3442-9BA0-94FB5210CF30}" type="pres">
      <dgm:prSet presAssocID="{641BA869-856C-DA4B-9A68-DCD615610BFA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444738F-9962-5B4E-A978-13E35177D2FC}" type="pres">
      <dgm:prSet presAssocID="{641BA869-856C-DA4B-9A68-DCD615610BFA}" presName="hierFlow" presStyleCnt="0"/>
      <dgm:spPr/>
    </dgm:pt>
    <dgm:pt modelId="{A74B3DF1-9609-CA44-B0F9-6A4D00A22B35}" type="pres">
      <dgm:prSet presAssocID="{641BA869-856C-DA4B-9A68-DCD615610BFA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6C095FD0-E3CF-2448-AD9D-62D4A8C04E23}" type="pres">
      <dgm:prSet presAssocID="{7C89A929-BC40-9846-910B-21D773EFFED9}" presName="Name17" presStyleCnt="0"/>
      <dgm:spPr/>
    </dgm:pt>
    <dgm:pt modelId="{0559FF77-E4BF-D74D-A587-9F930C8671B5}" type="pres">
      <dgm:prSet presAssocID="{7C89A929-BC40-9846-910B-21D773EFFED9}" presName="level1Shape" presStyleLbl="node0" presStyleIdx="0" presStyleCnt="1">
        <dgm:presLayoutVars>
          <dgm:chPref val="3"/>
        </dgm:presLayoutVars>
      </dgm:prSet>
      <dgm:spPr/>
    </dgm:pt>
    <dgm:pt modelId="{73E43A20-427A-004A-8A03-6C8C03976DA2}" type="pres">
      <dgm:prSet presAssocID="{7C89A929-BC40-9846-910B-21D773EFFED9}" presName="hierChild2" presStyleCnt="0"/>
      <dgm:spPr/>
    </dgm:pt>
    <dgm:pt modelId="{D41E7B07-244C-1643-ABBB-E9893915CD59}" type="pres">
      <dgm:prSet presAssocID="{2979A585-3B9C-A648-A652-4913A7B04088}" presName="Name25" presStyleLbl="parChTrans1D2" presStyleIdx="0" presStyleCnt="2"/>
      <dgm:spPr/>
    </dgm:pt>
    <dgm:pt modelId="{B41D0358-99DC-A94A-8A70-D5859FAB97CB}" type="pres">
      <dgm:prSet presAssocID="{2979A585-3B9C-A648-A652-4913A7B04088}" presName="connTx" presStyleLbl="parChTrans1D2" presStyleIdx="0" presStyleCnt="2"/>
      <dgm:spPr/>
    </dgm:pt>
    <dgm:pt modelId="{E0234430-C6EB-C84F-8535-9CDCCA65BC43}" type="pres">
      <dgm:prSet presAssocID="{663CA8D5-6F13-FE46-AD23-91FFE191A54C}" presName="Name30" presStyleCnt="0"/>
      <dgm:spPr/>
    </dgm:pt>
    <dgm:pt modelId="{55E79021-6210-0A4D-AEB3-3E25B85DEFFC}" type="pres">
      <dgm:prSet presAssocID="{663CA8D5-6F13-FE46-AD23-91FFE191A54C}" presName="level2Shape" presStyleLbl="node2" presStyleIdx="0" presStyleCnt="2"/>
      <dgm:spPr/>
    </dgm:pt>
    <dgm:pt modelId="{2D83D783-6082-2B49-A9B7-52C808B03A46}" type="pres">
      <dgm:prSet presAssocID="{663CA8D5-6F13-FE46-AD23-91FFE191A54C}" presName="hierChild3" presStyleCnt="0"/>
      <dgm:spPr/>
    </dgm:pt>
    <dgm:pt modelId="{E147E9DF-5F1B-AF49-A9D7-5E60B820F15B}" type="pres">
      <dgm:prSet presAssocID="{D7F757E4-D01D-BD44-8A17-6FB2E90AFB5A}" presName="Name25" presStyleLbl="parChTrans1D3" presStyleIdx="0" presStyleCnt="4"/>
      <dgm:spPr/>
    </dgm:pt>
    <dgm:pt modelId="{8AFA2601-6420-8F49-AFBD-0433F51C2B8D}" type="pres">
      <dgm:prSet presAssocID="{D7F757E4-D01D-BD44-8A17-6FB2E90AFB5A}" presName="connTx" presStyleLbl="parChTrans1D3" presStyleIdx="0" presStyleCnt="4"/>
      <dgm:spPr/>
    </dgm:pt>
    <dgm:pt modelId="{BDCD3F1F-CC69-9845-9D26-BF099B39F377}" type="pres">
      <dgm:prSet presAssocID="{8BB74CC7-5371-434D-B309-A4B8A4F8B443}" presName="Name30" presStyleCnt="0"/>
      <dgm:spPr/>
    </dgm:pt>
    <dgm:pt modelId="{DB941C13-26E0-DA44-A371-1737A021107C}" type="pres">
      <dgm:prSet presAssocID="{8BB74CC7-5371-434D-B309-A4B8A4F8B443}" presName="level2Shape" presStyleLbl="node3" presStyleIdx="0" presStyleCnt="4"/>
      <dgm:spPr/>
    </dgm:pt>
    <dgm:pt modelId="{73E7152E-6043-2F47-92E3-62747592C229}" type="pres">
      <dgm:prSet presAssocID="{8BB74CC7-5371-434D-B309-A4B8A4F8B443}" presName="hierChild3" presStyleCnt="0"/>
      <dgm:spPr/>
    </dgm:pt>
    <dgm:pt modelId="{B804806C-1823-764A-8204-E8673366169E}" type="pres">
      <dgm:prSet presAssocID="{FC82823D-59DA-EA40-AC7C-53ADCFC0B9B9}" presName="Name25" presStyleLbl="parChTrans1D3" presStyleIdx="1" presStyleCnt="4"/>
      <dgm:spPr/>
    </dgm:pt>
    <dgm:pt modelId="{11F21376-244F-1E49-A5E7-62E955586401}" type="pres">
      <dgm:prSet presAssocID="{FC82823D-59DA-EA40-AC7C-53ADCFC0B9B9}" presName="connTx" presStyleLbl="parChTrans1D3" presStyleIdx="1" presStyleCnt="4"/>
      <dgm:spPr/>
    </dgm:pt>
    <dgm:pt modelId="{75CCB3FB-3BF9-4448-BBAA-81A0204430DB}" type="pres">
      <dgm:prSet presAssocID="{8C701665-040A-2F4C-BA26-D9F3A7554B6E}" presName="Name30" presStyleCnt="0"/>
      <dgm:spPr/>
    </dgm:pt>
    <dgm:pt modelId="{5394EAD2-1EF3-4942-BBF8-9AF68C018BB0}" type="pres">
      <dgm:prSet presAssocID="{8C701665-040A-2F4C-BA26-D9F3A7554B6E}" presName="level2Shape" presStyleLbl="node3" presStyleIdx="1" presStyleCnt="4"/>
      <dgm:spPr/>
    </dgm:pt>
    <dgm:pt modelId="{E0EB2C20-25DD-BA40-B6DE-B20F2C646D13}" type="pres">
      <dgm:prSet presAssocID="{8C701665-040A-2F4C-BA26-D9F3A7554B6E}" presName="hierChild3" presStyleCnt="0"/>
      <dgm:spPr/>
    </dgm:pt>
    <dgm:pt modelId="{11B53E8B-1B0E-0B46-B473-55208D81C634}" type="pres">
      <dgm:prSet presAssocID="{5D65EB21-79F4-C04D-AAC8-9762C5DEA685}" presName="Name25" presStyleLbl="parChTrans1D2" presStyleIdx="1" presStyleCnt="2"/>
      <dgm:spPr/>
    </dgm:pt>
    <dgm:pt modelId="{1FB42605-0513-6D42-B79C-25C2EAAD7C61}" type="pres">
      <dgm:prSet presAssocID="{5D65EB21-79F4-C04D-AAC8-9762C5DEA685}" presName="connTx" presStyleLbl="parChTrans1D2" presStyleIdx="1" presStyleCnt="2"/>
      <dgm:spPr/>
    </dgm:pt>
    <dgm:pt modelId="{F39A9865-A624-094F-86D1-C242E3D5D352}" type="pres">
      <dgm:prSet presAssocID="{63D77840-BCEC-734C-8140-B8A762ACB769}" presName="Name30" presStyleCnt="0"/>
      <dgm:spPr/>
    </dgm:pt>
    <dgm:pt modelId="{A03D09D3-2815-BD48-B2FB-B992A0293C42}" type="pres">
      <dgm:prSet presAssocID="{63D77840-BCEC-734C-8140-B8A762ACB769}" presName="level2Shape" presStyleLbl="node2" presStyleIdx="1" presStyleCnt="2"/>
      <dgm:spPr/>
    </dgm:pt>
    <dgm:pt modelId="{DC099E98-AE1C-224C-A29D-2ED6DFFB384A}" type="pres">
      <dgm:prSet presAssocID="{63D77840-BCEC-734C-8140-B8A762ACB769}" presName="hierChild3" presStyleCnt="0"/>
      <dgm:spPr/>
    </dgm:pt>
    <dgm:pt modelId="{F8475684-AF52-BC42-AE5F-0C4D6B7B1C57}" type="pres">
      <dgm:prSet presAssocID="{0611128C-47CD-5847-89FA-A3D34190DD50}" presName="Name25" presStyleLbl="parChTrans1D3" presStyleIdx="2" presStyleCnt="4"/>
      <dgm:spPr/>
    </dgm:pt>
    <dgm:pt modelId="{D274D38D-255B-7D4D-8369-EFE0798A89C6}" type="pres">
      <dgm:prSet presAssocID="{0611128C-47CD-5847-89FA-A3D34190DD50}" presName="connTx" presStyleLbl="parChTrans1D3" presStyleIdx="2" presStyleCnt="4"/>
      <dgm:spPr/>
    </dgm:pt>
    <dgm:pt modelId="{DEF4D6E3-240A-F845-962F-D933BFDC9DDB}" type="pres">
      <dgm:prSet presAssocID="{73AEB7A0-EB3F-A24A-9BB3-8BE6D26575CE}" presName="Name30" presStyleCnt="0"/>
      <dgm:spPr/>
    </dgm:pt>
    <dgm:pt modelId="{5E53D8CC-C11A-D54A-BF06-91DC68AEE4A8}" type="pres">
      <dgm:prSet presAssocID="{73AEB7A0-EB3F-A24A-9BB3-8BE6D26575CE}" presName="level2Shape" presStyleLbl="node3" presStyleIdx="2" presStyleCnt="4"/>
      <dgm:spPr/>
    </dgm:pt>
    <dgm:pt modelId="{E2B440C3-7525-FE4A-A6A7-3AA2D141F4E5}" type="pres">
      <dgm:prSet presAssocID="{73AEB7A0-EB3F-A24A-9BB3-8BE6D26575CE}" presName="hierChild3" presStyleCnt="0"/>
      <dgm:spPr/>
    </dgm:pt>
    <dgm:pt modelId="{FEBDEB14-224E-0544-999A-4F0DD72D06D4}" type="pres">
      <dgm:prSet presAssocID="{0AE12B21-E804-8E41-8E8A-A54E063874DC}" presName="Name25" presStyleLbl="parChTrans1D3" presStyleIdx="3" presStyleCnt="4"/>
      <dgm:spPr/>
    </dgm:pt>
    <dgm:pt modelId="{EAFFB840-B02F-EC4A-8723-7E739BF9A275}" type="pres">
      <dgm:prSet presAssocID="{0AE12B21-E804-8E41-8E8A-A54E063874DC}" presName="connTx" presStyleLbl="parChTrans1D3" presStyleIdx="3" presStyleCnt="4"/>
      <dgm:spPr/>
    </dgm:pt>
    <dgm:pt modelId="{47A7DAB5-4A63-4044-89BC-416A1F2A0E93}" type="pres">
      <dgm:prSet presAssocID="{647DDA1B-926D-1D46-B1A2-1E5A4E29B78A}" presName="Name30" presStyleCnt="0"/>
      <dgm:spPr/>
    </dgm:pt>
    <dgm:pt modelId="{CAFA975F-06C8-4D4B-80E0-F9437A5FF487}" type="pres">
      <dgm:prSet presAssocID="{647DDA1B-926D-1D46-B1A2-1E5A4E29B78A}" presName="level2Shape" presStyleLbl="node3" presStyleIdx="3" presStyleCnt="4"/>
      <dgm:spPr/>
    </dgm:pt>
    <dgm:pt modelId="{21CB1B7E-2CF9-2D4E-81D3-A932424B8546}" type="pres">
      <dgm:prSet presAssocID="{647DDA1B-926D-1D46-B1A2-1E5A4E29B78A}" presName="hierChild3" presStyleCnt="0"/>
      <dgm:spPr/>
    </dgm:pt>
    <dgm:pt modelId="{0539E02E-F5B0-E34B-8433-9B14B434929E}" type="pres">
      <dgm:prSet presAssocID="{641BA869-856C-DA4B-9A68-DCD615610BFA}" presName="bgShapesFlow" presStyleCnt="0"/>
      <dgm:spPr/>
    </dgm:pt>
  </dgm:ptLst>
  <dgm:cxnLst>
    <dgm:cxn modelId="{B0D7590D-315F-AB45-B171-9F8DFD7EABBD}" srcId="{641BA869-856C-DA4B-9A68-DCD615610BFA}" destId="{7C89A929-BC40-9846-910B-21D773EFFED9}" srcOrd="0" destOrd="0" parTransId="{34786749-9C5E-1E45-A67B-9AC89824701B}" sibTransId="{A95FFD3C-043C-A14F-9BFF-A708DA9CBB60}"/>
    <dgm:cxn modelId="{AE66AB10-E42F-E049-A804-F865146119E1}" type="presOf" srcId="{FC82823D-59DA-EA40-AC7C-53ADCFC0B9B9}" destId="{11F21376-244F-1E49-A5E7-62E955586401}" srcOrd="1" destOrd="0" presId="urn:microsoft.com/office/officeart/2005/8/layout/hierarchy5"/>
    <dgm:cxn modelId="{C9343419-98F2-4D47-BA2E-FAF6563B3980}" srcId="{7C89A929-BC40-9846-910B-21D773EFFED9}" destId="{663CA8D5-6F13-FE46-AD23-91FFE191A54C}" srcOrd="0" destOrd="0" parTransId="{2979A585-3B9C-A648-A652-4913A7B04088}" sibTransId="{767F5BB5-C481-8D4E-9645-1913B7BF7427}"/>
    <dgm:cxn modelId="{269F4D41-16E0-FF42-AB12-D4A88FF8C725}" type="presOf" srcId="{D7F757E4-D01D-BD44-8A17-6FB2E90AFB5A}" destId="{E147E9DF-5F1B-AF49-A9D7-5E60B820F15B}" srcOrd="0" destOrd="0" presId="urn:microsoft.com/office/officeart/2005/8/layout/hierarchy5"/>
    <dgm:cxn modelId="{8CBEC64A-F50D-6C4D-9524-1D2941236344}" type="presOf" srcId="{647DDA1B-926D-1D46-B1A2-1E5A4E29B78A}" destId="{CAFA975F-06C8-4D4B-80E0-F9437A5FF487}" srcOrd="0" destOrd="0" presId="urn:microsoft.com/office/officeart/2005/8/layout/hierarchy5"/>
    <dgm:cxn modelId="{C81D5661-1DAD-5C4C-8D9A-1D972C1AC0A9}" type="presOf" srcId="{5D65EB21-79F4-C04D-AAC8-9762C5DEA685}" destId="{1FB42605-0513-6D42-B79C-25C2EAAD7C61}" srcOrd="1" destOrd="0" presId="urn:microsoft.com/office/officeart/2005/8/layout/hierarchy5"/>
    <dgm:cxn modelId="{B5699861-5389-3645-8CE6-0719C3AB6282}" srcId="{663CA8D5-6F13-FE46-AD23-91FFE191A54C}" destId="{8BB74CC7-5371-434D-B309-A4B8A4F8B443}" srcOrd="0" destOrd="0" parTransId="{D7F757E4-D01D-BD44-8A17-6FB2E90AFB5A}" sibTransId="{A1F4F545-C8BF-6146-BD2B-B84E09B500A9}"/>
    <dgm:cxn modelId="{96B1886B-FFB9-614E-8EAA-49424B5A782B}" type="presOf" srcId="{8C701665-040A-2F4C-BA26-D9F3A7554B6E}" destId="{5394EAD2-1EF3-4942-BBF8-9AF68C018BB0}" srcOrd="0" destOrd="0" presId="urn:microsoft.com/office/officeart/2005/8/layout/hierarchy5"/>
    <dgm:cxn modelId="{9AD5EB6E-66F2-9546-A7F6-9562E5599AB5}" srcId="{63D77840-BCEC-734C-8140-B8A762ACB769}" destId="{647DDA1B-926D-1D46-B1A2-1E5A4E29B78A}" srcOrd="1" destOrd="0" parTransId="{0AE12B21-E804-8E41-8E8A-A54E063874DC}" sibTransId="{B9603F69-99BC-B144-8D53-6062D6A8CFEF}"/>
    <dgm:cxn modelId="{F600A17A-7CCA-7B46-8DAE-7F5EF2FBF7AB}" type="presOf" srcId="{0611128C-47CD-5847-89FA-A3D34190DD50}" destId="{D274D38D-255B-7D4D-8369-EFE0798A89C6}" srcOrd="1" destOrd="0" presId="urn:microsoft.com/office/officeart/2005/8/layout/hierarchy5"/>
    <dgm:cxn modelId="{EB3A6581-5ECD-904C-8667-DAF19EAAF37B}" srcId="{7C89A929-BC40-9846-910B-21D773EFFED9}" destId="{63D77840-BCEC-734C-8140-B8A762ACB769}" srcOrd="1" destOrd="0" parTransId="{5D65EB21-79F4-C04D-AAC8-9762C5DEA685}" sibTransId="{2FF9B17E-7DA2-A34B-B0C4-A19D21A1CD21}"/>
    <dgm:cxn modelId="{396FC386-0D96-7E46-9BEE-537243B9F898}" type="presOf" srcId="{2979A585-3B9C-A648-A652-4913A7B04088}" destId="{B41D0358-99DC-A94A-8A70-D5859FAB97CB}" srcOrd="1" destOrd="0" presId="urn:microsoft.com/office/officeart/2005/8/layout/hierarchy5"/>
    <dgm:cxn modelId="{8DE29389-A5F9-1142-BB20-C359C3BFD94B}" type="presOf" srcId="{663CA8D5-6F13-FE46-AD23-91FFE191A54C}" destId="{55E79021-6210-0A4D-AEB3-3E25B85DEFFC}" srcOrd="0" destOrd="0" presId="urn:microsoft.com/office/officeart/2005/8/layout/hierarchy5"/>
    <dgm:cxn modelId="{07D8E499-9A06-B54D-8029-97124B5526AB}" type="presOf" srcId="{0AE12B21-E804-8E41-8E8A-A54E063874DC}" destId="{EAFFB840-B02F-EC4A-8723-7E739BF9A275}" srcOrd="1" destOrd="0" presId="urn:microsoft.com/office/officeart/2005/8/layout/hierarchy5"/>
    <dgm:cxn modelId="{51042BA0-BA4E-B84C-BC4B-95A907FBFECF}" type="presOf" srcId="{0AE12B21-E804-8E41-8E8A-A54E063874DC}" destId="{FEBDEB14-224E-0544-999A-4F0DD72D06D4}" srcOrd="0" destOrd="0" presId="urn:microsoft.com/office/officeart/2005/8/layout/hierarchy5"/>
    <dgm:cxn modelId="{2EB347AA-BCF6-A54F-9091-D3DDC7DDBFE6}" type="presOf" srcId="{63D77840-BCEC-734C-8140-B8A762ACB769}" destId="{A03D09D3-2815-BD48-B2FB-B992A0293C42}" srcOrd="0" destOrd="0" presId="urn:microsoft.com/office/officeart/2005/8/layout/hierarchy5"/>
    <dgm:cxn modelId="{656E5CAB-B481-E34B-8E4D-D6E800483659}" type="presOf" srcId="{7C89A929-BC40-9846-910B-21D773EFFED9}" destId="{0559FF77-E4BF-D74D-A587-9F930C8671B5}" srcOrd="0" destOrd="0" presId="urn:microsoft.com/office/officeart/2005/8/layout/hierarchy5"/>
    <dgm:cxn modelId="{540617AC-203E-0240-8306-351847DE32D7}" type="presOf" srcId="{73AEB7A0-EB3F-A24A-9BB3-8BE6D26575CE}" destId="{5E53D8CC-C11A-D54A-BF06-91DC68AEE4A8}" srcOrd="0" destOrd="0" presId="urn:microsoft.com/office/officeart/2005/8/layout/hierarchy5"/>
    <dgm:cxn modelId="{93F54FB0-A091-C143-B03D-C65D87A2CD99}" type="presOf" srcId="{D7F757E4-D01D-BD44-8A17-6FB2E90AFB5A}" destId="{8AFA2601-6420-8F49-AFBD-0433F51C2B8D}" srcOrd="1" destOrd="0" presId="urn:microsoft.com/office/officeart/2005/8/layout/hierarchy5"/>
    <dgm:cxn modelId="{0D1652B6-8DAA-464E-9D61-82C2C2112C08}" srcId="{663CA8D5-6F13-FE46-AD23-91FFE191A54C}" destId="{8C701665-040A-2F4C-BA26-D9F3A7554B6E}" srcOrd="1" destOrd="0" parTransId="{FC82823D-59DA-EA40-AC7C-53ADCFC0B9B9}" sibTransId="{C5015021-6025-D144-B4CA-163ED6FA558F}"/>
    <dgm:cxn modelId="{4A1257BC-C6DC-164E-ACB3-2F8EAA097E41}" type="presOf" srcId="{0611128C-47CD-5847-89FA-A3D34190DD50}" destId="{F8475684-AF52-BC42-AE5F-0C4D6B7B1C57}" srcOrd="0" destOrd="0" presId="urn:microsoft.com/office/officeart/2005/8/layout/hierarchy5"/>
    <dgm:cxn modelId="{FC31E8D4-2C94-8B40-8D20-682508558D52}" type="presOf" srcId="{641BA869-856C-DA4B-9A68-DCD615610BFA}" destId="{022ECFAA-5DFA-3442-9BA0-94FB5210CF30}" srcOrd="0" destOrd="0" presId="urn:microsoft.com/office/officeart/2005/8/layout/hierarchy5"/>
    <dgm:cxn modelId="{4CAF08D6-B1E1-BE4A-95B8-1B6E43892997}" srcId="{63D77840-BCEC-734C-8140-B8A762ACB769}" destId="{73AEB7A0-EB3F-A24A-9BB3-8BE6D26575CE}" srcOrd="0" destOrd="0" parTransId="{0611128C-47CD-5847-89FA-A3D34190DD50}" sibTransId="{1796AB51-0FB5-3449-8498-79BD4FA9B59D}"/>
    <dgm:cxn modelId="{F29A68DB-0B3C-8D4E-A720-6681EDAA3E04}" type="presOf" srcId="{FC82823D-59DA-EA40-AC7C-53ADCFC0B9B9}" destId="{B804806C-1823-764A-8204-E8673366169E}" srcOrd="0" destOrd="0" presId="urn:microsoft.com/office/officeart/2005/8/layout/hierarchy5"/>
    <dgm:cxn modelId="{9331A3E7-5E1F-154F-B818-F53944333187}" type="presOf" srcId="{8BB74CC7-5371-434D-B309-A4B8A4F8B443}" destId="{DB941C13-26E0-DA44-A371-1737A021107C}" srcOrd="0" destOrd="0" presId="urn:microsoft.com/office/officeart/2005/8/layout/hierarchy5"/>
    <dgm:cxn modelId="{3306B0F0-9098-7747-AF98-3FEE31DE688F}" type="presOf" srcId="{2979A585-3B9C-A648-A652-4913A7B04088}" destId="{D41E7B07-244C-1643-ABBB-E9893915CD59}" srcOrd="0" destOrd="0" presId="urn:microsoft.com/office/officeart/2005/8/layout/hierarchy5"/>
    <dgm:cxn modelId="{C7B53AF6-18F4-F640-A029-66C2B862FFE1}" type="presOf" srcId="{5D65EB21-79F4-C04D-AAC8-9762C5DEA685}" destId="{11B53E8B-1B0E-0B46-B473-55208D81C634}" srcOrd="0" destOrd="0" presId="urn:microsoft.com/office/officeart/2005/8/layout/hierarchy5"/>
    <dgm:cxn modelId="{F3492753-6560-5240-86F1-62E09656FEFF}" type="presParOf" srcId="{022ECFAA-5DFA-3442-9BA0-94FB5210CF30}" destId="{2444738F-9962-5B4E-A978-13E35177D2FC}" srcOrd="0" destOrd="0" presId="urn:microsoft.com/office/officeart/2005/8/layout/hierarchy5"/>
    <dgm:cxn modelId="{04A3218F-B9F2-9C4F-BE78-AD4F831ED60C}" type="presParOf" srcId="{2444738F-9962-5B4E-A978-13E35177D2FC}" destId="{A74B3DF1-9609-CA44-B0F9-6A4D00A22B35}" srcOrd="0" destOrd="0" presId="urn:microsoft.com/office/officeart/2005/8/layout/hierarchy5"/>
    <dgm:cxn modelId="{CD76C032-0530-3840-ADB1-781C9E8B4115}" type="presParOf" srcId="{A74B3DF1-9609-CA44-B0F9-6A4D00A22B35}" destId="{6C095FD0-E3CF-2448-AD9D-62D4A8C04E23}" srcOrd="0" destOrd="0" presId="urn:microsoft.com/office/officeart/2005/8/layout/hierarchy5"/>
    <dgm:cxn modelId="{A1060AD2-8DC7-2047-972A-F2C047C8A885}" type="presParOf" srcId="{6C095FD0-E3CF-2448-AD9D-62D4A8C04E23}" destId="{0559FF77-E4BF-D74D-A587-9F930C8671B5}" srcOrd="0" destOrd="0" presId="urn:microsoft.com/office/officeart/2005/8/layout/hierarchy5"/>
    <dgm:cxn modelId="{6B15ED0C-5B79-E745-90FB-9A9AC40F295A}" type="presParOf" srcId="{6C095FD0-E3CF-2448-AD9D-62D4A8C04E23}" destId="{73E43A20-427A-004A-8A03-6C8C03976DA2}" srcOrd="1" destOrd="0" presId="urn:microsoft.com/office/officeart/2005/8/layout/hierarchy5"/>
    <dgm:cxn modelId="{6D43EE70-A4E2-2A4F-A103-275FDC443559}" type="presParOf" srcId="{73E43A20-427A-004A-8A03-6C8C03976DA2}" destId="{D41E7B07-244C-1643-ABBB-E9893915CD59}" srcOrd="0" destOrd="0" presId="urn:microsoft.com/office/officeart/2005/8/layout/hierarchy5"/>
    <dgm:cxn modelId="{30A50043-8F8D-964F-BFC7-B6B8704853AE}" type="presParOf" srcId="{D41E7B07-244C-1643-ABBB-E9893915CD59}" destId="{B41D0358-99DC-A94A-8A70-D5859FAB97CB}" srcOrd="0" destOrd="0" presId="urn:microsoft.com/office/officeart/2005/8/layout/hierarchy5"/>
    <dgm:cxn modelId="{9BECC6C7-EF16-C641-8270-0AAE2ABB8607}" type="presParOf" srcId="{73E43A20-427A-004A-8A03-6C8C03976DA2}" destId="{E0234430-C6EB-C84F-8535-9CDCCA65BC43}" srcOrd="1" destOrd="0" presId="urn:microsoft.com/office/officeart/2005/8/layout/hierarchy5"/>
    <dgm:cxn modelId="{83F8FF85-4602-7D44-8C85-B1780BD34B63}" type="presParOf" srcId="{E0234430-C6EB-C84F-8535-9CDCCA65BC43}" destId="{55E79021-6210-0A4D-AEB3-3E25B85DEFFC}" srcOrd="0" destOrd="0" presId="urn:microsoft.com/office/officeart/2005/8/layout/hierarchy5"/>
    <dgm:cxn modelId="{A1FB2643-6733-0445-BCFE-F994774FFB63}" type="presParOf" srcId="{E0234430-C6EB-C84F-8535-9CDCCA65BC43}" destId="{2D83D783-6082-2B49-A9B7-52C808B03A46}" srcOrd="1" destOrd="0" presId="urn:microsoft.com/office/officeart/2005/8/layout/hierarchy5"/>
    <dgm:cxn modelId="{9F099F1B-8A9A-3543-9179-0E81B9214FD9}" type="presParOf" srcId="{2D83D783-6082-2B49-A9B7-52C808B03A46}" destId="{E147E9DF-5F1B-AF49-A9D7-5E60B820F15B}" srcOrd="0" destOrd="0" presId="urn:microsoft.com/office/officeart/2005/8/layout/hierarchy5"/>
    <dgm:cxn modelId="{81F0FFC5-E706-FF4C-B1A4-5D180F7EFEAB}" type="presParOf" srcId="{E147E9DF-5F1B-AF49-A9D7-5E60B820F15B}" destId="{8AFA2601-6420-8F49-AFBD-0433F51C2B8D}" srcOrd="0" destOrd="0" presId="urn:microsoft.com/office/officeart/2005/8/layout/hierarchy5"/>
    <dgm:cxn modelId="{B8F91002-E1EF-EE43-A1FD-EC8A625C65C8}" type="presParOf" srcId="{2D83D783-6082-2B49-A9B7-52C808B03A46}" destId="{BDCD3F1F-CC69-9845-9D26-BF099B39F377}" srcOrd="1" destOrd="0" presId="urn:microsoft.com/office/officeart/2005/8/layout/hierarchy5"/>
    <dgm:cxn modelId="{22DF76E4-F9B2-3940-ADD5-D798E79A6B63}" type="presParOf" srcId="{BDCD3F1F-CC69-9845-9D26-BF099B39F377}" destId="{DB941C13-26E0-DA44-A371-1737A021107C}" srcOrd="0" destOrd="0" presId="urn:microsoft.com/office/officeart/2005/8/layout/hierarchy5"/>
    <dgm:cxn modelId="{81C5D36C-7E0E-D247-A4C1-7C068E4B2DB0}" type="presParOf" srcId="{BDCD3F1F-CC69-9845-9D26-BF099B39F377}" destId="{73E7152E-6043-2F47-92E3-62747592C229}" srcOrd="1" destOrd="0" presId="urn:microsoft.com/office/officeart/2005/8/layout/hierarchy5"/>
    <dgm:cxn modelId="{D6670418-3C72-3647-B265-5B360C7CFE35}" type="presParOf" srcId="{2D83D783-6082-2B49-A9B7-52C808B03A46}" destId="{B804806C-1823-764A-8204-E8673366169E}" srcOrd="2" destOrd="0" presId="urn:microsoft.com/office/officeart/2005/8/layout/hierarchy5"/>
    <dgm:cxn modelId="{173782E6-B572-ED48-ABBB-6DA95DB8128A}" type="presParOf" srcId="{B804806C-1823-764A-8204-E8673366169E}" destId="{11F21376-244F-1E49-A5E7-62E955586401}" srcOrd="0" destOrd="0" presId="urn:microsoft.com/office/officeart/2005/8/layout/hierarchy5"/>
    <dgm:cxn modelId="{1C0F91A4-8356-534C-A497-B6C8207A479E}" type="presParOf" srcId="{2D83D783-6082-2B49-A9B7-52C808B03A46}" destId="{75CCB3FB-3BF9-4448-BBAA-81A0204430DB}" srcOrd="3" destOrd="0" presId="urn:microsoft.com/office/officeart/2005/8/layout/hierarchy5"/>
    <dgm:cxn modelId="{1303DA65-02A5-DA4C-8997-E091CBB42E2F}" type="presParOf" srcId="{75CCB3FB-3BF9-4448-BBAA-81A0204430DB}" destId="{5394EAD2-1EF3-4942-BBF8-9AF68C018BB0}" srcOrd="0" destOrd="0" presId="urn:microsoft.com/office/officeart/2005/8/layout/hierarchy5"/>
    <dgm:cxn modelId="{F68A0700-EAEB-034C-B415-36949E50DADB}" type="presParOf" srcId="{75CCB3FB-3BF9-4448-BBAA-81A0204430DB}" destId="{E0EB2C20-25DD-BA40-B6DE-B20F2C646D13}" srcOrd="1" destOrd="0" presId="urn:microsoft.com/office/officeart/2005/8/layout/hierarchy5"/>
    <dgm:cxn modelId="{32CBF2A4-8A63-2445-8EB3-D78BE1D7E670}" type="presParOf" srcId="{73E43A20-427A-004A-8A03-6C8C03976DA2}" destId="{11B53E8B-1B0E-0B46-B473-55208D81C634}" srcOrd="2" destOrd="0" presId="urn:microsoft.com/office/officeart/2005/8/layout/hierarchy5"/>
    <dgm:cxn modelId="{44834D69-8F92-B049-9FC8-9FD16DE14233}" type="presParOf" srcId="{11B53E8B-1B0E-0B46-B473-55208D81C634}" destId="{1FB42605-0513-6D42-B79C-25C2EAAD7C61}" srcOrd="0" destOrd="0" presId="urn:microsoft.com/office/officeart/2005/8/layout/hierarchy5"/>
    <dgm:cxn modelId="{0CE00DAA-4806-4A46-BED7-D2D53EEBA4E3}" type="presParOf" srcId="{73E43A20-427A-004A-8A03-6C8C03976DA2}" destId="{F39A9865-A624-094F-86D1-C242E3D5D352}" srcOrd="3" destOrd="0" presId="urn:microsoft.com/office/officeart/2005/8/layout/hierarchy5"/>
    <dgm:cxn modelId="{E41EC589-E1A8-5B46-81FD-4F7B0C835CD4}" type="presParOf" srcId="{F39A9865-A624-094F-86D1-C242E3D5D352}" destId="{A03D09D3-2815-BD48-B2FB-B992A0293C42}" srcOrd="0" destOrd="0" presId="urn:microsoft.com/office/officeart/2005/8/layout/hierarchy5"/>
    <dgm:cxn modelId="{BF561774-7B42-8541-8F94-65003CBDAB01}" type="presParOf" srcId="{F39A9865-A624-094F-86D1-C242E3D5D352}" destId="{DC099E98-AE1C-224C-A29D-2ED6DFFB384A}" srcOrd="1" destOrd="0" presId="urn:microsoft.com/office/officeart/2005/8/layout/hierarchy5"/>
    <dgm:cxn modelId="{DB800284-B733-D64C-A90B-2F6F3690A601}" type="presParOf" srcId="{DC099E98-AE1C-224C-A29D-2ED6DFFB384A}" destId="{F8475684-AF52-BC42-AE5F-0C4D6B7B1C57}" srcOrd="0" destOrd="0" presId="urn:microsoft.com/office/officeart/2005/8/layout/hierarchy5"/>
    <dgm:cxn modelId="{C7130610-C7CC-C248-9F6B-E0CF8ABE10E5}" type="presParOf" srcId="{F8475684-AF52-BC42-AE5F-0C4D6B7B1C57}" destId="{D274D38D-255B-7D4D-8369-EFE0798A89C6}" srcOrd="0" destOrd="0" presId="urn:microsoft.com/office/officeart/2005/8/layout/hierarchy5"/>
    <dgm:cxn modelId="{6AC8187F-5DB7-7946-BD94-D6C58DB639F0}" type="presParOf" srcId="{DC099E98-AE1C-224C-A29D-2ED6DFFB384A}" destId="{DEF4D6E3-240A-F845-962F-D933BFDC9DDB}" srcOrd="1" destOrd="0" presId="urn:microsoft.com/office/officeart/2005/8/layout/hierarchy5"/>
    <dgm:cxn modelId="{BB10F5C9-1652-9044-97F7-CFD0A0AB39EA}" type="presParOf" srcId="{DEF4D6E3-240A-F845-962F-D933BFDC9DDB}" destId="{5E53D8CC-C11A-D54A-BF06-91DC68AEE4A8}" srcOrd="0" destOrd="0" presId="urn:microsoft.com/office/officeart/2005/8/layout/hierarchy5"/>
    <dgm:cxn modelId="{004B0E44-D222-2149-A149-BC8392B1C85D}" type="presParOf" srcId="{DEF4D6E3-240A-F845-962F-D933BFDC9DDB}" destId="{E2B440C3-7525-FE4A-A6A7-3AA2D141F4E5}" srcOrd="1" destOrd="0" presId="urn:microsoft.com/office/officeart/2005/8/layout/hierarchy5"/>
    <dgm:cxn modelId="{D98AC0FC-71FB-9F49-BFC3-B239C881CCC2}" type="presParOf" srcId="{DC099E98-AE1C-224C-A29D-2ED6DFFB384A}" destId="{FEBDEB14-224E-0544-999A-4F0DD72D06D4}" srcOrd="2" destOrd="0" presId="urn:microsoft.com/office/officeart/2005/8/layout/hierarchy5"/>
    <dgm:cxn modelId="{6ADE070A-401A-F44C-8362-28E7323C49CF}" type="presParOf" srcId="{FEBDEB14-224E-0544-999A-4F0DD72D06D4}" destId="{EAFFB840-B02F-EC4A-8723-7E739BF9A275}" srcOrd="0" destOrd="0" presId="urn:microsoft.com/office/officeart/2005/8/layout/hierarchy5"/>
    <dgm:cxn modelId="{1A6F5EAF-CEF3-7F4B-BE37-3641F950CEC0}" type="presParOf" srcId="{DC099E98-AE1C-224C-A29D-2ED6DFFB384A}" destId="{47A7DAB5-4A63-4044-89BC-416A1F2A0E93}" srcOrd="3" destOrd="0" presId="urn:microsoft.com/office/officeart/2005/8/layout/hierarchy5"/>
    <dgm:cxn modelId="{3A8DF384-6F8E-254F-95CB-62947D27E439}" type="presParOf" srcId="{47A7DAB5-4A63-4044-89BC-416A1F2A0E93}" destId="{CAFA975F-06C8-4D4B-80E0-F9437A5FF487}" srcOrd="0" destOrd="0" presId="urn:microsoft.com/office/officeart/2005/8/layout/hierarchy5"/>
    <dgm:cxn modelId="{4C0B538B-8070-934D-8F4C-F2AC24046AE6}" type="presParOf" srcId="{47A7DAB5-4A63-4044-89BC-416A1F2A0E93}" destId="{21CB1B7E-2CF9-2D4E-81D3-A932424B8546}" srcOrd="1" destOrd="0" presId="urn:microsoft.com/office/officeart/2005/8/layout/hierarchy5"/>
    <dgm:cxn modelId="{ABF10F3E-B265-6A4C-B579-A4207F7FE044}" type="presParOf" srcId="{022ECFAA-5DFA-3442-9BA0-94FB5210CF30}" destId="{0539E02E-F5B0-E34B-8433-9B14B434929E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59FF77-E4BF-D74D-A587-9F930C8671B5}">
      <dsp:nvSpPr>
        <dsp:cNvPr id="0" name=""/>
        <dsp:cNvSpPr/>
      </dsp:nvSpPr>
      <dsp:spPr>
        <a:xfrm>
          <a:off x="1587" y="1631156"/>
          <a:ext cx="1603374" cy="8016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Data Types</a:t>
          </a:r>
        </a:p>
      </dsp:txBody>
      <dsp:txXfrm>
        <a:off x="25068" y="1654637"/>
        <a:ext cx="1556412" cy="754725"/>
      </dsp:txXfrm>
    </dsp:sp>
    <dsp:sp modelId="{D41E7B07-244C-1643-ABBB-E9893915CD59}">
      <dsp:nvSpPr>
        <dsp:cNvPr id="0" name=""/>
        <dsp:cNvSpPr/>
      </dsp:nvSpPr>
      <dsp:spPr>
        <a:xfrm rot="18289469">
          <a:off x="1364098" y="1553275"/>
          <a:ext cx="1123078" cy="35507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1123078" y="17753"/>
              </a:lnTo>
            </a:path>
          </a:pathLst>
        </a:custGeom>
        <a:noFill/>
        <a:ln w="285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897560" y="1542952"/>
        <a:ext cx="56153" cy="56153"/>
      </dsp:txXfrm>
    </dsp:sp>
    <dsp:sp modelId="{55E79021-6210-0A4D-AEB3-3E25B85DEFFC}">
      <dsp:nvSpPr>
        <dsp:cNvPr id="0" name=""/>
        <dsp:cNvSpPr/>
      </dsp:nvSpPr>
      <dsp:spPr>
        <a:xfrm>
          <a:off x="2246312" y="709215"/>
          <a:ext cx="1603374" cy="801687"/>
        </a:xfrm>
        <a:prstGeom prst="roundRect">
          <a:avLst>
            <a:gd name="adj" fmla="val 10000"/>
          </a:avLst>
        </a:prstGeom>
        <a:solidFill>
          <a:schemeClr val="accent2"/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Categorical</a:t>
          </a:r>
        </a:p>
      </dsp:txBody>
      <dsp:txXfrm>
        <a:off x="2269793" y="732696"/>
        <a:ext cx="1556412" cy="754725"/>
      </dsp:txXfrm>
    </dsp:sp>
    <dsp:sp modelId="{E147E9DF-5F1B-AF49-A9D7-5E60B820F15B}">
      <dsp:nvSpPr>
        <dsp:cNvPr id="0" name=""/>
        <dsp:cNvSpPr/>
      </dsp:nvSpPr>
      <dsp:spPr>
        <a:xfrm rot="19457599">
          <a:off x="3775450" y="861820"/>
          <a:ext cx="789824" cy="35507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789824" y="17753"/>
              </a:lnTo>
            </a:path>
          </a:pathLst>
        </a:custGeom>
        <a:noFill/>
        <a:ln w="285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150616" y="859828"/>
        <a:ext cx="39491" cy="39491"/>
      </dsp:txXfrm>
    </dsp:sp>
    <dsp:sp modelId="{DB941C13-26E0-DA44-A371-1737A021107C}">
      <dsp:nvSpPr>
        <dsp:cNvPr id="0" name=""/>
        <dsp:cNvSpPr/>
      </dsp:nvSpPr>
      <dsp:spPr>
        <a:xfrm>
          <a:off x="4491037" y="248245"/>
          <a:ext cx="1603374" cy="801687"/>
        </a:xfrm>
        <a:prstGeom prst="roundRect">
          <a:avLst>
            <a:gd name="adj" fmla="val 10000"/>
          </a:avLst>
        </a:prstGeom>
        <a:solidFill>
          <a:schemeClr val="accent4"/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Nominal</a:t>
          </a:r>
        </a:p>
      </dsp:txBody>
      <dsp:txXfrm>
        <a:off x="4514518" y="271726"/>
        <a:ext cx="1556412" cy="754725"/>
      </dsp:txXfrm>
    </dsp:sp>
    <dsp:sp modelId="{B804806C-1823-764A-8204-E8673366169E}">
      <dsp:nvSpPr>
        <dsp:cNvPr id="0" name=""/>
        <dsp:cNvSpPr/>
      </dsp:nvSpPr>
      <dsp:spPr>
        <a:xfrm rot="2142401">
          <a:off x="3775450" y="1322790"/>
          <a:ext cx="789824" cy="35507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789824" y="17753"/>
              </a:lnTo>
            </a:path>
          </a:pathLst>
        </a:custGeom>
        <a:noFill/>
        <a:ln w="285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150616" y="1320798"/>
        <a:ext cx="39491" cy="39491"/>
      </dsp:txXfrm>
    </dsp:sp>
    <dsp:sp modelId="{5394EAD2-1EF3-4942-BBF8-9AF68C018BB0}">
      <dsp:nvSpPr>
        <dsp:cNvPr id="0" name=""/>
        <dsp:cNvSpPr/>
      </dsp:nvSpPr>
      <dsp:spPr>
        <a:xfrm>
          <a:off x="4491037" y="1170185"/>
          <a:ext cx="1603374" cy="801687"/>
        </a:xfrm>
        <a:prstGeom prst="roundRect">
          <a:avLst>
            <a:gd name="adj" fmla="val 10000"/>
          </a:avLst>
        </a:prstGeom>
        <a:solidFill>
          <a:schemeClr val="accent4"/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Ordinal</a:t>
          </a:r>
        </a:p>
      </dsp:txBody>
      <dsp:txXfrm>
        <a:off x="4514518" y="1193666"/>
        <a:ext cx="1556412" cy="754725"/>
      </dsp:txXfrm>
    </dsp:sp>
    <dsp:sp modelId="{11B53E8B-1B0E-0B46-B473-55208D81C634}">
      <dsp:nvSpPr>
        <dsp:cNvPr id="0" name=""/>
        <dsp:cNvSpPr/>
      </dsp:nvSpPr>
      <dsp:spPr>
        <a:xfrm rot="3310531">
          <a:off x="1364098" y="2475216"/>
          <a:ext cx="1123078" cy="35507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1123078" y="17753"/>
              </a:lnTo>
            </a:path>
          </a:pathLst>
        </a:custGeom>
        <a:noFill/>
        <a:ln w="285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897560" y="2464893"/>
        <a:ext cx="56153" cy="56153"/>
      </dsp:txXfrm>
    </dsp:sp>
    <dsp:sp modelId="{A03D09D3-2815-BD48-B2FB-B992A0293C42}">
      <dsp:nvSpPr>
        <dsp:cNvPr id="0" name=""/>
        <dsp:cNvSpPr/>
      </dsp:nvSpPr>
      <dsp:spPr>
        <a:xfrm>
          <a:off x="2246312" y="2553096"/>
          <a:ext cx="1603374" cy="801687"/>
        </a:xfrm>
        <a:prstGeom prst="roundRect">
          <a:avLst>
            <a:gd name="adj" fmla="val 10000"/>
          </a:avLst>
        </a:prstGeom>
        <a:solidFill>
          <a:schemeClr val="accent2"/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Numerical</a:t>
          </a:r>
        </a:p>
      </dsp:txBody>
      <dsp:txXfrm>
        <a:off x="2269793" y="2576577"/>
        <a:ext cx="1556412" cy="754725"/>
      </dsp:txXfrm>
    </dsp:sp>
    <dsp:sp modelId="{F8475684-AF52-BC42-AE5F-0C4D6B7B1C57}">
      <dsp:nvSpPr>
        <dsp:cNvPr id="0" name=""/>
        <dsp:cNvSpPr/>
      </dsp:nvSpPr>
      <dsp:spPr>
        <a:xfrm rot="19457599">
          <a:off x="3775450" y="2705701"/>
          <a:ext cx="789824" cy="35507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789824" y="17753"/>
              </a:lnTo>
            </a:path>
          </a:pathLst>
        </a:custGeom>
        <a:noFill/>
        <a:ln w="285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150616" y="2703709"/>
        <a:ext cx="39491" cy="39491"/>
      </dsp:txXfrm>
    </dsp:sp>
    <dsp:sp modelId="{5E53D8CC-C11A-D54A-BF06-91DC68AEE4A8}">
      <dsp:nvSpPr>
        <dsp:cNvPr id="0" name=""/>
        <dsp:cNvSpPr/>
      </dsp:nvSpPr>
      <dsp:spPr>
        <a:xfrm>
          <a:off x="4491037" y="2092126"/>
          <a:ext cx="1603374" cy="801687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Interval</a:t>
          </a:r>
        </a:p>
      </dsp:txBody>
      <dsp:txXfrm>
        <a:off x="4514518" y="2115607"/>
        <a:ext cx="1556412" cy="754725"/>
      </dsp:txXfrm>
    </dsp:sp>
    <dsp:sp modelId="{FEBDEB14-224E-0544-999A-4F0DD72D06D4}">
      <dsp:nvSpPr>
        <dsp:cNvPr id="0" name=""/>
        <dsp:cNvSpPr/>
      </dsp:nvSpPr>
      <dsp:spPr>
        <a:xfrm rot="2142401">
          <a:off x="3775450" y="3166671"/>
          <a:ext cx="789824" cy="35507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789824" y="17753"/>
              </a:lnTo>
            </a:path>
          </a:pathLst>
        </a:custGeom>
        <a:noFill/>
        <a:ln w="285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150616" y="3164680"/>
        <a:ext cx="39491" cy="39491"/>
      </dsp:txXfrm>
    </dsp:sp>
    <dsp:sp modelId="{CAFA975F-06C8-4D4B-80E0-F9437A5FF487}">
      <dsp:nvSpPr>
        <dsp:cNvPr id="0" name=""/>
        <dsp:cNvSpPr/>
      </dsp:nvSpPr>
      <dsp:spPr>
        <a:xfrm>
          <a:off x="4491037" y="3014067"/>
          <a:ext cx="1603374" cy="801687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Ratio</a:t>
          </a:r>
        </a:p>
      </dsp:txBody>
      <dsp:txXfrm>
        <a:off x="4514518" y="3037548"/>
        <a:ext cx="1556412" cy="7547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9/8/20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9/8/20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5072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Coefficient of variation aka “relative standard deviation” – generally the ratio of the standard deviation to the mean of the sample – 0% = point (</a:t>
            </a:r>
            <a:r>
              <a:rPr lang="en-US" dirty="0" err="1"/>
              <a:t>stdev</a:t>
            </a:r>
            <a:r>
              <a:rPr lang="en-US" dirty="0"/>
              <a:t> 0 divided by mean), higher is more variable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057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Coefficient of variation aka “relative standard deviation” – generally the ratio of the standard deviation to the mean of the sample – 0% = point (</a:t>
            </a:r>
            <a:r>
              <a:rPr lang="en-US" dirty="0" err="1"/>
              <a:t>stdev</a:t>
            </a:r>
            <a:r>
              <a:rPr lang="en-US" dirty="0"/>
              <a:t> 0 divided by mean), higher is more variable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7925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7235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5563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422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1425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9925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886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5676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694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Prints “4” in Python</a:t>
            </a:r>
            <a:r>
              <a:rPr lang="en-US" baseline="0" dirty="0"/>
              <a:t> 2 and “1” (i.e., unchanged because the list comprehension scope is dead) in Python 3.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553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7993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”Wherefore” means “why”,</a:t>
            </a:r>
            <a:r>
              <a:rPr lang="en-US" baseline="0" dirty="0"/>
              <a:t> not “where”!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100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8703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1034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3802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179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481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831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635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245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231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513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851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John P. Dickerson - EC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hyperlink" Target="https://github.com/cmsc320/fall2020/tree/master/project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amol@cs.umd.edu" TargetMode="External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cmsc320.github.io/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tif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/>
              <a:t>Introduction to </a:t>
            </a:r>
            <a:br>
              <a:rPr lang="en-US" sz="4000" dirty="0"/>
            </a:br>
            <a:r>
              <a:rPr lang="en-US" sz="4000" dirty="0"/>
              <a:t>Data Science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7"/>
            <a:ext cx="6858000" cy="794054"/>
          </a:xfrm>
        </p:spPr>
        <p:txBody>
          <a:bodyPr>
            <a:normAutofit/>
          </a:bodyPr>
          <a:lstStyle/>
          <a:p>
            <a:r>
              <a:rPr lang="en-US" dirty="0"/>
              <a:t>John P Dickerson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080696"/>
            <a:ext cx="38232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Lecture #3 – 09/08/2020</a:t>
            </a:r>
          </a:p>
          <a:p>
            <a:endParaRPr lang="en-US" sz="1600" b="1" dirty="0"/>
          </a:p>
          <a:p>
            <a:r>
              <a:rPr lang="en-US" sz="1600" b="1" dirty="0"/>
              <a:t>CMSC320</a:t>
            </a:r>
          </a:p>
          <a:p>
            <a:r>
              <a:rPr lang="en-US" sz="1600" b="1" dirty="0"/>
              <a:t>Tuesdays &amp; Thursdays</a:t>
            </a:r>
          </a:p>
          <a:p>
            <a:r>
              <a:rPr lang="en-US" sz="1600" b="1" dirty="0"/>
              <a:t>5:00pm – 6:15pm</a:t>
            </a:r>
            <a:br>
              <a:rPr lang="en-US" sz="1600" b="1" dirty="0"/>
            </a:b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(… or anytime on the Internet)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37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6EC57-6633-1C4D-8B5D-A56B21EA6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3287"/>
            <a:ext cx="5791200" cy="634682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ADCF27-2859-634A-B69A-1F4AFA9F7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5EAE57-3394-804C-919C-EA049EE0C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438272"/>
            <a:ext cx="7327900" cy="4749800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1D9EE6A-00BD-5D47-A13A-A8E081D60D1D}"/>
              </a:ext>
            </a:extLst>
          </p:cNvPr>
          <p:cNvSpPr/>
          <p:nvPr/>
        </p:nvSpPr>
        <p:spPr>
          <a:xfrm>
            <a:off x="348817" y="5204697"/>
            <a:ext cx="8536420" cy="142406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Load (sub)module </a:t>
            </a:r>
            <a:r>
              <a:rPr lang="en-US" dirty="0" err="1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sound.effects.echo</a:t>
            </a:r>
            <a:endParaRPr lang="en-US" dirty="0">
              <a:solidFill>
                <a:srgbClr val="92D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import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sound.effects.echo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Must use full name to reference echo functions</a:t>
            </a:r>
          </a:p>
          <a:p>
            <a:r>
              <a:rPr lang="en-US" dirty="0" err="1">
                <a:latin typeface="Courier" pitchFamily="2" charset="0"/>
              </a:rPr>
              <a:t>sound.effects.echo.echofilter</a:t>
            </a:r>
            <a:r>
              <a:rPr lang="en-US" dirty="0">
                <a:latin typeface="Courier" pitchFamily="2" charset="0"/>
              </a:rPr>
              <a:t>(input, output, delay=0.7)</a:t>
            </a:r>
            <a:endParaRPr lang="en-US" dirty="0">
              <a:latin typeface="Courier" pitchFamily="2" charset="0"/>
              <a:ea typeface="Courier" charset="0"/>
              <a:cs typeface="Courier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C25DF8-330C-2342-96B3-26BC28E8DBFE}"/>
              </a:ext>
            </a:extLst>
          </p:cNvPr>
          <p:cNvSpPr txBox="1"/>
          <p:nvPr/>
        </p:nvSpPr>
        <p:spPr>
          <a:xfrm>
            <a:off x="-1" y="6467302"/>
            <a:ext cx="8702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docs.python.org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/2/tutorial/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modules.html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81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6EC57-6633-1C4D-8B5D-A56B21EA6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3287"/>
            <a:ext cx="5791200" cy="634682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ADCF27-2859-634A-B69A-1F4AFA9F7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</a:t>
            </a:fld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1D9EE6A-00BD-5D47-A13A-A8E081D60D1D}"/>
              </a:ext>
            </a:extLst>
          </p:cNvPr>
          <p:cNvSpPr/>
          <p:nvPr/>
        </p:nvSpPr>
        <p:spPr>
          <a:xfrm>
            <a:off x="348817" y="594434"/>
            <a:ext cx="8536420" cy="18288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Load (sub)module </a:t>
            </a:r>
            <a:r>
              <a:rPr lang="en-US" b="1" dirty="0" err="1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sound.effects.echo</a:t>
            </a:r>
            <a:endParaRPr lang="en-US" b="1" dirty="0">
              <a:solidFill>
                <a:srgbClr val="92D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import 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sound.effects.echo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Must use full name to reference echo functions</a:t>
            </a:r>
          </a:p>
          <a:p>
            <a:r>
              <a:rPr lang="en-US" b="1" dirty="0" err="1">
                <a:latin typeface="Courier" pitchFamily="2" charset="0"/>
              </a:rPr>
              <a:t>sound.effects.echo.echofilter</a:t>
            </a:r>
            <a:r>
              <a:rPr lang="en-US" b="1" dirty="0">
                <a:latin typeface="Courier" pitchFamily="2" charset="0"/>
              </a:rPr>
              <a:t>(input, output, delay=0.7)</a:t>
            </a:r>
            <a:endParaRPr lang="en-US" b="1" dirty="0">
              <a:latin typeface="Courier" pitchFamily="2" charset="0"/>
              <a:ea typeface="Courier" charset="0"/>
              <a:cs typeface="Courier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C25DF8-330C-2342-96B3-26BC28E8DBFE}"/>
              </a:ext>
            </a:extLst>
          </p:cNvPr>
          <p:cNvSpPr txBox="1"/>
          <p:nvPr/>
        </p:nvSpPr>
        <p:spPr>
          <a:xfrm>
            <a:off x="-1" y="6467302"/>
            <a:ext cx="8702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docs.python.org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/2/tutorial/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modules.html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7468307-DC67-B047-B14F-69DD0E39E810}"/>
              </a:ext>
            </a:extLst>
          </p:cNvPr>
          <p:cNvSpPr/>
          <p:nvPr/>
        </p:nvSpPr>
        <p:spPr>
          <a:xfrm>
            <a:off x="348817" y="2616468"/>
            <a:ext cx="8536420" cy="18288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Load (sub)module </a:t>
            </a:r>
            <a:r>
              <a:rPr lang="en-US" b="1" dirty="0" err="1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sound.effects.echo</a:t>
            </a:r>
            <a:endParaRPr lang="en-US" b="1" dirty="0">
              <a:solidFill>
                <a:srgbClr val="92D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latin typeface="Courier" pitchFamily="2" charset="0"/>
              </a:rPr>
              <a:t>from </a:t>
            </a:r>
            <a:r>
              <a:rPr lang="en-US" b="1" dirty="0" err="1">
                <a:latin typeface="Courier" pitchFamily="2" charset="0"/>
              </a:rPr>
              <a:t>sound.effects</a:t>
            </a:r>
            <a:r>
              <a:rPr lang="en-US" b="1" dirty="0">
                <a:latin typeface="Courier" pitchFamily="2" charset="0"/>
              </a:rPr>
              <a:t> import echo</a:t>
            </a:r>
          </a:p>
          <a:p>
            <a:r>
              <a:rPr lang="en-US" b="1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No longer need the package prefix for functions in echo</a:t>
            </a:r>
          </a:p>
          <a:p>
            <a:r>
              <a:rPr lang="en-US" b="1" dirty="0" err="1">
                <a:latin typeface="Courier" pitchFamily="2" charset="0"/>
              </a:rPr>
              <a:t>echo.echofilter</a:t>
            </a:r>
            <a:r>
              <a:rPr lang="en-US" b="1" dirty="0">
                <a:latin typeface="Courier" pitchFamily="2" charset="0"/>
              </a:rPr>
              <a:t>(input, output, delay=0.7)</a:t>
            </a:r>
            <a:endParaRPr lang="en-US" b="1" dirty="0">
              <a:latin typeface="Courier" pitchFamily="2" charset="0"/>
              <a:ea typeface="Courier" charset="0"/>
              <a:cs typeface="Courier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924905A-E309-5D4E-BB5E-1F26684B3991}"/>
              </a:ext>
            </a:extLst>
          </p:cNvPr>
          <p:cNvSpPr/>
          <p:nvPr/>
        </p:nvSpPr>
        <p:spPr>
          <a:xfrm>
            <a:off x="348817" y="4638502"/>
            <a:ext cx="8536420" cy="18288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92D050"/>
                </a:solidFill>
                <a:latin typeface="Courier" pitchFamily="2" charset="0"/>
                <a:ea typeface="Courier" charset="0"/>
                <a:cs typeface="Courier" charset="0"/>
              </a:rPr>
              <a:t># Load a specific function directly</a:t>
            </a:r>
          </a:p>
          <a:p>
            <a:r>
              <a:rPr lang="en-US" b="1" dirty="0">
                <a:latin typeface="Courier" pitchFamily="2" charset="0"/>
              </a:rPr>
              <a:t>from </a:t>
            </a:r>
            <a:r>
              <a:rPr lang="en-US" b="1" dirty="0" err="1">
                <a:latin typeface="Courier" pitchFamily="2" charset="0"/>
              </a:rPr>
              <a:t>sound.effects.echo</a:t>
            </a:r>
            <a:r>
              <a:rPr lang="en-US" b="1" dirty="0">
                <a:latin typeface="Courier" pitchFamily="2" charset="0"/>
              </a:rPr>
              <a:t> import </a:t>
            </a:r>
            <a:r>
              <a:rPr lang="en-US" b="1" dirty="0" err="1">
                <a:latin typeface="Courier" pitchFamily="2" charset="0"/>
              </a:rPr>
              <a:t>echofilter</a:t>
            </a:r>
            <a:endParaRPr lang="en-US" b="1" dirty="0">
              <a:latin typeface="Courier" pitchFamily="2" charset="0"/>
            </a:endParaRPr>
          </a:p>
          <a:p>
            <a:r>
              <a:rPr lang="en-US" b="1" dirty="0">
                <a:solidFill>
                  <a:srgbClr val="92D050"/>
                </a:solidFill>
                <a:latin typeface="Courier" pitchFamily="2" charset="0"/>
                <a:ea typeface="Courier" charset="0"/>
                <a:cs typeface="Courier" charset="0"/>
              </a:rPr>
              <a:t># Can now use that function with no prefix</a:t>
            </a:r>
          </a:p>
          <a:p>
            <a:r>
              <a:rPr lang="en-US" b="1" dirty="0" err="1">
                <a:latin typeface="Courier" pitchFamily="2" charset="0"/>
              </a:rPr>
              <a:t>echofilter</a:t>
            </a:r>
            <a:r>
              <a:rPr lang="en-US" b="1" dirty="0">
                <a:latin typeface="Courier" pitchFamily="2" charset="0"/>
              </a:rPr>
              <a:t>(input, output, delay=0.7)</a:t>
            </a:r>
            <a:endParaRPr lang="en-US" b="1" dirty="0">
              <a:latin typeface="Courier" pitchFamily="2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35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</a:t>
            </a:r>
            <a:r>
              <a:rPr lang="en-US" dirty="0" err="1"/>
              <a:t>vS</a:t>
            </a:r>
            <a:r>
              <a:rPr lang="en-US" dirty="0"/>
              <a:t> R (For Data Scientists)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049475" cy="466319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There is no right answer here!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Python is a “full” programming language </a:t>
            </a:r>
            <a:r>
              <a:rPr lang="mr-IN" dirty="0"/>
              <a:t>–</a:t>
            </a:r>
            <a:r>
              <a:rPr lang="en-US" dirty="0"/>
              <a:t> easier to integrate with systems in the field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R has a more mature set of pure stats libraries </a:t>
            </a:r>
            <a:r>
              <a:rPr lang="mr-IN" dirty="0"/>
              <a:t>…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mr-IN" dirty="0"/>
              <a:t>…</a:t>
            </a:r>
            <a:r>
              <a:rPr lang="en-US" dirty="0"/>
              <a:t> but Python is catching up quickly </a:t>
            </a:r>
            <a:r>
              <a:rPr lang="mr-IN" dirty="0"/>
              <a:t>…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mr-IN" dirty="0"/>
              <a:t>…</a:t>
            </a:r>
            <a:r>
              <a:rPr lang="en-US" dirty="0"/>
              <a:t> and is already ahead </a:t>
            </a:r>
            <a:r>
              <a:rPr lang="en-US" dirty="0">
                <a:solidFill>
                  <a:schemeClr val="tx2"/>
                </a:solidFill>
              </a:rPr>
              <a:t>specifically for ML</a:t>
            </a:r>
            <a:r>
              <a:rPr lang="en-US" dirty="0"/>
              <a:t>.</a:t>
            </a:r>
          </a:p>
          <a:p>
            <a:r>
              <a:rPr lang="en-US" dirty="0"/>
              <a:t>You will see Python more in the tech industry.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9358" y="1558719"/>
            <a:ext cx="4375879" cy="3737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2675BC-1EE3-AE48-8799-7F4F6C114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075" y="4210049"/>
            <a:ext cx="40132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99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299803" y="-254833"/>
            <a:ext cx="9638675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299804" y="6233714"/>
            <a:ext cx="9638675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9476"/>
            <a:ext cx="9144000" cy="609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554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Data Lifecycle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Exploratory analysis</a:t>
              </a:r>
            </a:p>
            <a:p>
              <a:pPr algn="ctr"/>
              <a:r>
                <a:rPr lang="en-US" sz="1400" dirty="0"/>
                <a:t>&amp;</a:t>
              </a:r>
            </a:p>
            <a:p>
              <a:pPr algn="ctr"/>
              <a:r>
                <a:rPr lang="en-US" sz="1400" dirty="0"/>
                <a:t>Data </a:t>
              </a:r>
              <a:r>
                <a:rPr lang="en-US" sz="1400" dirty="0" err="1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14911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Lecture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Exploratory analysis</a:t>
              </a:r>
            </a:p>
            <a:p>
              <a:pPr algn="ctr"/>
              <a:r>
                <a:rPr lang="en-US" sz="1400" dirty="0"/>
                <a:t>&amp;</a:t>
              </a:r>
            </a:p>
            <a:p>
              <a:pPr algn="ctr"/>
              <a:r>
                <a:rPr lang="en-US" sz="1400" dirty="0"/>
                <a:t>Data </a:t>
              </a:r>
              <a:r>
                <a:rPr lang="en-US" sz="1400" dirty="0" err="1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sp>
        <p:nvSpPr>
          <p:cNvPr id="3" name="Down Arrow 2"/>
          <p:cNvSpPr/>
          <p:nvPr/>
        </p:nvSpPr>
        <p:spPr>
          <a:xfrm rot="7906186">
            <a:off x="2020921" y="3620013"/>
            <a:ext cx="959371" cy="2322535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869" y="5226470"/>
            <a:ext cx="3263926" cy="11024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47181" y="5375369"/>
            <a:ext cx="1543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with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557670" y="6534436"/>
            <a:ext cx="6100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Thanks: Zico Kolter’s 15-388, Amol Deshpande, Nick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Mattei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267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5F79AC-EB45-AF44-AAEB-342FC49E0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2518338E-0165-4043-844E-0327DCAC0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50479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66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61B399A-1936-D649-8890-541D1D264C17}"/>
              </a:ext>
            </a:extLst>
          </p:cNvPr>
          <p:cNvSpPr/>
          <p:nvPr/>
        </p:nvSpPr>
        <p:spPr>
          <a:xfrm>
            <a:off x="0" y="5617029"/>
            <a:ext cx="9144000" cy="1240971"/>
          </a:xfrm>
          <a:prstGeom prst="rect">
            <a:avLst/>
          </a:prstGeom>
          <a:gradFill>
            <a:gsLst>
              <a:gs pos="0">
                <a:schemeClr val="accent1">
                  <a:lumMod val="45000"/>
                  <a:lumOff val="55000"/>
                </a:schemeClr>
              </a:gs>
              <a:gs pos="0">
                <a:schemeClr val="bg1">
                  <a:alpha val="54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E076704-D4C0-134E-B7F3-EEAA98477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5533052"/>
            <a:ext cx="5791200" cy="953084"/>
          </a:xfrm>
        </p:spPr>
        <p:txBody>
          <a:bodyPr/>
          <a:lstStyle/>
          <a:p>
            <a:pPr algn="ctr"/>
            <a:r>
              <a:rPr lang="en-US" dirty="0"/>
              <a:t>What is This “data”?</a:t>
            </a:r>
          </a:p>
        </p:txBody>
      </p:sp>
    </p:spTree>
    <p:extLst>
      <p:ext uri="{BB962C8B-B14F-4D97-AF65-F5344CB8AC3E}">
        <p14:creationId xmlns:p14="http://schemas.microsoft.com/office/powerpoint/2010/main" val="27138330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2313D-E092-F54B-8350-0F906B838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Tabular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2A6AA-9A7C-C042-A79C-166D77539C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is an abstraction of some real world entity.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Also called: instance, example, record, object, case, individual.</a:t>
            </a:r>
          </a:p>
          <a:p>
            <a:r>
              <a:rPr lang="en-US" dirty="0"/>
              <a:t>Each of these entities is described by a set of features.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Sometimes called variables, features, attributes, …</a:t>
            </a:r>
          </a:p>
          <a:p>
            <a:r>
              <a:rPr lang="en-US" dirty="0"/>
              <a:t>Can be processed into an </a:t>
            </a:r>
            <a:r>
              <a:rPr lang="en-US" i="1" dirty="0"/>
              <a:t>n</a:t>
            </a:r>
            <a:r>
              <a:rPr lang="en-US" dirty="0"/>
              <a:t> (number of entities) by </a:t>
            </a:r>
            <a:r>
              <a:rPr lang="en-US" i="1" dirty="0"/>
              <a:t>m</a:t>
            </a:r>
            <a:r>
              <a:rPr lang="en-US" dirty="0"/>
              <a:t> (number of attributes) matrix.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Result of merging &amp; processing different records!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Picking the data that goes into this table has both technical and ethical concerns (recall: Target, Netflix, AOL examples)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7B2895-98B7-3F42-8FDD-035001EAD8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9108BD-1B63-5E42-A3EF-D85B2E21F76C}" type="slidenum">
              <a:rPr lang="en-US" smtClean="0"/>
              <a:pPr/>
              <a:t>17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ECA6C18-C20C-2E4F-A56F-5C9DC01C4823}"/>
              </a:ext>
            </a:extLst>
          </p:cNvPr>
          <p:cNvGraphicFramePr>
            <a:graphicFrameLocks noGrp="1"/>
          </p:cNvGraphicFramePr>
          <p:nvPr/>
        </p:nvGraphicFramePr>
        <p:xfrm>
          <a:off x="1523999" y="5429639"/>
          <a:ext cx="6096001" cy="1409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125">
                  <a:extLst>
                    <a:ext uri="{9D8B030D-6E8A-4147-A177-3AD203B41FA5}">
                      <a16:colId xmlns:a16="http://schemas.microsoft.com/office/drawing/2014/main" val="3847341311"/>
                    </a:ext>
                  </a:extLst>
                </a:gridCol>
                <a:gridCol w="1164566">
                  <a:extLst>
                    <a:ext uri="{9D8B030D-6E8A-4147-A177-3AD203B41FA5}">
                      <a16:colId xmlns:a16="http://schemas.microsoft.com/office/drawing/2014/main" val="2069603070"/>
                    </a:ext>
                  </a:extLst>
                </a:gridCol>
                <a:gridCol w="1069882">
                  <a:extLst>
                    <a:ext uri="{9D8B030D-6E8A-4147-A177-3AD203B41FA5}">
                      <a16:colId xmlns:a16="http://schemas.microsoft.com/office/drawing/2014/main" val="4202757392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877830836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1248125109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1728249204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2889297606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Title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Author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Year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Cover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Edition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Price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1237174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Emma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Austen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1815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Paper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20th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$5.75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9911798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Dracula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Stoker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1897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Hard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15th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$12.00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9015966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Ivanhoe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Scott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1820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Hard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8th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$25.00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6420799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Kidnapped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Stevenson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1886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Paper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11th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$5.00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7933812"/>
                  </a:ext>
                </a:extLst>
              </a:tr>
            </a:tbl>
          </a:graphicData>
        </a:graphic>
      </p:graphicFrame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91C8562-305B-A043-83E9-BB3F10EFB313}"/>
              </a:ext>
            </a:extLst>
          </p:cNvPr>
          <p:cNvSpPr/>
          <p:nvPr/>
        </p:nvSpPr>
        <p:spPr>
          <a:xfrm>
            <a:off x="5777948" y="313118"/>
            <a:ext cx="2908852" cy="95909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Quick teaser.  We’ll go into greater depth when discussing</a:t>
            </a:r>
            <a:r>
              <a:rPr lang="en-US" b="1" dirty="0"/>
              <a:t> tidy data.</a:t>
            </a:r>
          </a:p>
        </p:txBody>
      </p:sp>
    </p:spTree>
    <p:extLst>
      <p:ext uri="{BB962C8B-B14F-4D97-AF65-F5344CB8AC3E}">
        <p14:creationId xmlns:p14="http://schemas.microsoft.com/office/powerpoint/2010/main" val="110799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0505F-B761-C349-BBAB-6C82FF585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Classical Statistical View of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698C7-BF81-F34F-998A-97E4E19821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four classical types of data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4F8600-5AC4-9340-91F9-6606163E1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02DCD9D-0315-4742-B9BE-B4954368F764}"/>
              </a:ext>
            </a:extLst>
          </p:cNvPr>
          <p:cNvGraphicFramePr/>
          <p:nvPr/>
        </p:nvGraphicFramePr>
        <p:xfrm>
          <a:off x="1524000" y="244163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807456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A9C3A-6000-8F40-B2F9-F542E261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/>
              <a:t>Categorical Data: Takes a Value From a Finite 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D2A95-4CBD-3D40-8E78-F64D8F4F41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Nominal (aka Categorical) Data: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Values have names: describe the categories, classes, or states of things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Marital status, drink type, or some binary attribute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Cannot compare easily, thus cannot naturally order them</a:t>
            </a:r>
          </a:p>
          <a:p>
            <a:r>
              <a:rPr lang="en-US" dirty="0"/>
              <a:t>Ordinal Data: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Values have names: describe the categories, classes, or states of things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However, there is an </a:t>
            </a:r>
            <a:r>
              <a:rPr lang="en-US" b="0" i="1" dirty="0"/>
              <a:t>ordering</a:t>
            </a:r>
            <a:r>
              <a:rPr lang="en-US" b="0" dirty="0"/>
              <a:t> over the values:</a:t>
            </a:r>
          </a:p>
          <a:p>
            <a:pPr marL="571500" lvl="1" indent="-342900"/>
            <a:r>
              <a:rPr lang="en-US" dirty="0"/>
              <a:t>Strongly like, like, neutral, strongly dislike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Lacks a mathematical notion of </a:t>
            </a:r>
            <a:r>
              <a:rPr lang="en-US" b="0" i="1" dirty="0"/>
              <a:t>distance</a:t>
            </a:r>
            <a:r>
              <a:rPr lang="en-US" b="0" dirty="0"/>
              <a:t> between the values</a:t>
            </a:r>
          </a:p>
          <a:p>
            <a:pPr lvl="1"/>
            <a:endParaRPr lang="en-US" dirty="0"/>
          </a:p>
          <a:p>
            <a:r>
              <a:rPr lang="en-US" dirty="0"/>
              <a:t>This distinction can be blurry…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Is there an ordering over: sunny, overcast, rainy?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2A0AA09-F63A-9B45-8159-2D84CFD060DA}"/>
              </a:ext>
            </a:extLst>
          </p:cNvPr>
          <p:cNvGrpSpPr/>
          <p:nvPr/>
        </p:nvGrpSpPr>
        <p:grpSpPr>
          <a:xfrm>
            <a:off x="5943600" y="5077763"/>
            <a:ext cx="2467156" cy="1231756"/>
            <a:chOff x="7924800" y="5022850"/>
            <a:chExt cx="3289541" cy="164234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329DB5A-2070-BF49-BB47-BACF1042049B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88741" y="5022850"/>
              <a:ext cx="1625600" cy="16256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DCF061E-7EF1-7C4E-9FF4-1529F2D43621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24800" y="5039591"/>
              <a:ext cx="1625600" cy="1625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942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778829"/>
          </a:xfrm>
        </p:spPr>
        <p:txBody>
          <a:bodyPr>
            <a:normAutofit/>
          </a:bodyPr>
          <a:lstStyle/>
          <a:p>
            <a:r>
              <a:rPr lang="en-US" dirty="0"/>
              <a:t>Register on Piazza: </a:t>
            </a:r>
            <a:r>
              <a:rPr lang="en-US" b="0" dirty="0" err="1">
                <a:latin typeface="Helvetica Neue" charset="0"/>
              </a:rPr>
              <a:t>piazza.com</a:t>
            </a:r>
            <a:r>
              <a:rPr lang="en-US" b="0" dirty="0">
                <a:latin typeface="Helvetica Neue" charset="0"/>
              </a:rPr>
              <a:t>/</a:t>
            </a:r>
            <a:r>
              <a:rPr lang="en-US" b="0" dirty="0" err="1">
                <a:latin typeface="Helvetica Neue" charset="0"/>
              </a:rPr>
              <a:t>umd</a:t>
            </a:r>
            <a:r>
              <a:rPr lang="en-US" b="0" dirty="0">
                <a:latin typeface="Helvetica Neue" charset="0"/>
              </a:rPr>
              <a:t>/fall2020/cmsc320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238 have registered already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12 have not registered yet</a:t>
            </a:r>
          </a:p>
          <a:p>
            <a:endParaRPr lang="en-US" b="0" dirty="0"/>
          </a:p>
          <a:p>
            <a:r>
              <a:rPr lang="en-US" dirty="0"/>
              <a:t>If you were on Piazza, you’d know </a:t>
            </a:r>
            <a:r>
              <a:rPr lang="mr-IN" dirty="0"/>
              <a:t>…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olidFill>
                  <a:schemeClr val="tx2"/>
                </a:solidFill>
              </a:rPr>
              <a:t>Project 0 is out!</a:t>
            </a:r>
            <a:r>
              <a:rPr lang="en-US" b="0" dirty="0"/>
              <a:t>  And is also “due” today.  </a:t>
            </a:r>
            <a:r>
              <a:rPr lang="en-US" dirty="0"/>
              <a:t>(Worth zero points!)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Link: </a:t>
            </a:r>
            <a:r>
              <a:rPr lang="en-US" sz="1600" dirty="0">
                <a:hlinkClick r:id="rId2"/>
              </a:rPr>
              <a:t>https://github.com/cmsc320/fall2020/tree/master/project0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endParaRPr lang="en-US" b="0" dirty="0"/>
          </a:p>
          <a:p>
            <a:r>
              <a:rPr lang="en-US" dirty="0"/>
              <a:t>We’ve also linked some </a:t>
            </a:r>
            <a:r>
              <a:rPr lang="en-US" dirty="0">
                <a:solidFill>
                  <a:schemeClr val="tx2"/>
                </a:solidFill>
              </a:rPr>
              <a:t>reading</a:t>
            </a:r>
            <a:r>
              <a:rPr lang="en-US" dirty="0"/>
              <a:t> for the week!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Second </a:t>
            </a:r>
            <a:r>
              <a:rPr lang="en-US" b="0" dirty="0">
                <a:solidFill>
                  <a:schemeClr val="tx2"/>
                </a:solidFill>
              </a:rPr>
              <a:t>quiz</a:t>
            </a:r>
            <a:r>
              <a:rPr lang="en-US" b="0" dirty="0"/>
              <a:t> is due Tuesday at noon; on ELMS now.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090314" y="2183502"/>
            <a:ext cx="314873" cy="2867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332" y="2560344"/>
            <a:ext cx="370837" cy="3708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3110" y="4116172"/>
            <a:ext cx="2458387" cy="219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1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D0413-D239-2C42-A0B2-5BEBC57C3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718"/>
            <a:ext cx="8361336" cy="1371600"/>
          </a:xfrm>
        </p:spPr>
        <p:txBody>
          <a:bodyPr>
            <a:normAutofit/>
          </a:bodyPr>
          <a:lstStyle/>
          <a:p>
            <a:r>
              <a:rPr lang="en-US" dirty="0"/>
              <a:t>Numerical Data: Measured Using Integers or Reals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CF5DF-B7B0-8C4C-AA29-E16AE4E31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Interval Scale: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Scale with fixed but arbitrary interval (e.g., dates)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The difference between two values is </a:t>
            </a:r>
            <a:r>
              <a:rPr lang="en-US" b="0" i="1" dirty="0"/>
              <a:t>meaningful</a:t>
            </a:r>
            <a:r>
              <a:rPr lang="en-US" b="0" dirty="0"/>
              <a:t>:</a:t>
            </a:r>
          </a:p>
          <a:p>
            <a:pPr marL="617220" lvl="1" indent="-342900"/>
            <a:r>
              <a:rPr lang="en-US" dirty="0"/>
              <a:t>Difference between 9/8/2020 and 10/8/2020 is the same as the difference between 9/8/2019 and 10/8/2019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Can’t compute ratios or scales: e.g., what unit is 9/8/2020 * 8/2/2021?</a:t>
            </a:r>
            <a:br>
              <a:rPr lang="en-US" b="0" dirty="0"/>
            </a:br>
            <a:endParaRPr lang="en-US" b="0" dirty="0"/>
          </a:p>
          <a:p>
            <a:r>
              <a:rPr lang="en-US" dirty="0"/>
              <a:t>Ratio Scale: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All the same properties as interval scale data, but the scale of measurement also possesses a </a:t>
            </a:r>
            <a:r>
              <a:rPr lang="en-US" dirty="0">
                <a:solidFill>
                  <a:schemeClr val="tx2"/>
                </a:solidFill>
              </a:rPr>
              <a:t>true-zero origin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Can look at the </a:t>
            </a:r>
            <a:r>
              <a:rPr lang="en-US" b="0" i="1" dirty="0"/>
              <a:t>ratio</a:t>
            </a:r>
            <a:r>
              <a:rPr lang="en-US" b="0" dirty="0"/>
              <a:t> of two quantities (unlike interval)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E.g., zero money is an absolute, one money is half as much as two money, and so 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DFC4F1-B82F-2343-ABB2-6B869B1E1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0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34C7C-F401-D049-A719-C18DBA1D6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Numerical Data: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95DAD-A947-C64F-8233-68047F53A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Temperatures: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Celsius / Fahrenheit: interval or ratio scale ???????????</a:t>
            </a:r>
          </a:p>
          <a:p>
            <a:pPr marL="617220" lvl="1" indent="-342900"/>
            <a:r>
              <a:rPr lang="en-US" b="1" dirty="0"/>
              <a:t>Interval: </a:t>
            </a:r>
            <a:r>
              <a:rPr lang="en-US" b="0" dirty="0"/>
              <a:t>0C is not 0 heat, but is an arbitrary fixed point</a:t>
            </a:r>
          </a:p>
          <a:p>
            <a:pPr marL="617220" lvl="1" indent="-342900"/>
            <a:r>
              <a:rPr lang="en-US" b="0" dirty="0"/>
              <a:t>Hence, we can’t say that 30F is twice as warm as 15F.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Kelvin (K): interval or ratio scale ???????????</a:t>
            </a:r>
          </a:p>
          <a:p>
            <a:pPr marL="617220" lvl="1" indent="-342900"/>
            <a:r>
              <a:rPr lang="en-US" b="1" dirty="0"/>
              <a:t>Ratio:</a:t>
            </a:r>
            <a:r>
              <a:rPr lang="en-US" dirty="0"/>
              <a:t> 0K is assumed to mean zero heat, a true fixed point</a:t>
            </a:r>
          </a:p>
          <a:p>
            <a:pPr indent="-182880"/>
            <a:endParaRPr lang="en-US" dirty="0"/>
          </a:p>
          <a:p>
            <a:pPr indent="-182880"/>
            <a:r>
              <a:rPr lang="en-US" dirty="0"/>
              <a:t>Weight:</a:t>
            </a:r>
            <a:endParaRPr lang="en-US" b="0" dirty="0"/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Grams: interval or ratio scale ??????????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dirty="0"/>
              <a:t>Ratio:</a:t>
            </a:r>
            <a:r>
              <a:rPr lang="en-US" b="0" dirty="0"/>
              <a:t> 0g served as fixed point, 4g is twice 2g, …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F4BEAD-17DC-4B44-9E90-61CF883A4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2F8AEF-5F4F-3A43-95BE-68C1B24F6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3107" y="2438706"/>
            <a:ext cx="1380893" cy="1380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83248D-25DE-E047-A946-60E44403C7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2198" y="4901245"/>
            <a:ext cx="1552900" cy="139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20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7513D-166D-7A4B-8C18-0672F1C08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Rules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3CA7C-1F68-4347-9D41-DB9C24293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95A8E2-0907-5949-8CBB-C613A5E93F6D}"/>
              </a:ext>
            </a:extLst>
          </p:cNvPr>
          <p:cNvSpPr txBox="1"/>
          <p:nvPr/>
        </p:nvSpPr>
        <p:spPr>
          <a:xfrm>
            <a:off x="2557670" y="6534436"/>
            <a:ext cx="6100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Thanks to GraphPad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F1D219B-9325-8B43-914A-FBD7AE3B2BA7}"/>
              </a:ext>
            </a:extLst>
          </p:cNvPr>
          <p:cNvGraphicFramePr>
            <a:graphicFrameLocks noGrp="1"/>
          </p:cNvGraphicFramePr>
          <p:nvPr/>
        </p:nvGraphicFramePr>
        <p:xfrm>
          <a:off x="486295" y="1892946"/>
          <a:ext cx="8216380" cy="336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9413">
                  <a:extLst>
                    <a:ext uri="{9D8B030D-6E8A-4147-A177-3AD203B41FA5}">
                      <a16:colId xmlns:a16="http://schemas.microsoft.com/office/drawing/2014/main" val="2461690"/>
                    </a:ext>
                  </a:extLst>
                </a:gridCol>
                <a:gridCol w="1394848">
                  <a:extLst>
                    <a:ext uri="{9D8B030D-6E8A-4147-A177-3AD203B41FA5}">
                      <a16:colId xmlns:a16="http://schemas.microsoft.com/office/drawing/2014/main" val="369908517"/>
                    </a:ext>
                  </a:extLst>
                </a:gridCol>
                <a:gridCol w="1472339">
                  <a:extLst>
                    <a:ext uri="{9D8B030D-6E8A-4147-A177-3AD203B41FA5}">
                      <a16:colId xmlns:a16="http://schemas.microsoft.com/office/drawing/2014/main" val="2072379626"/>
                    </a:ext>
                  </a:extLst>
                </a:gridCol>
                <a:gridCol w="1526504">
                  <a:extLst>
                    <a:ext uri="{9D8B030D-6E8A-4147-A177-3AD203B41FA5}">
                      <a16:colId xmlns:a16="http://schemas.microsoft.com/office/drawing/2014/main" val="483072765"/>
                    </a:ext>
                  </a:extLst>
                </a:gridCol>
                <a:gridCol w="1643276">
                  <a:extLst>
                    <a:ext uri="{9D8B030D-6E8A-4147-A177-3AD203B41FA5}">
                      <a16:colId xmlns:a16="http://schemas.microsoft.com/office/drawing/2014/main" val="2533853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OK to compute....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Nominal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Ordinal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Interval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Ratio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4198626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frequency distribution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3991937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median and percentiles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81164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add or subtract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395041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mean, standard deviation, standard error of the mean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98645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ratio, or coefficient of variation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554942601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3F2F0D24-25ED-BB4B-A45C-68BE8B852BF9}"/>
              </a:ext>
            </a:extLst>
          </p:cNvPr>
          <p:cNvGrpSpPr/>
          <p:nvPr/>
        </p:nvGrpSpPr>
        <p:grpSpPr>
          <a:xfrm>
            <a:off x="486295" y="2278251"/>
            <a:ext cx="8324869" cy="3502252"/>
            <a:chOff x="486295" y="2278251"/>
            <a:chExt cx="8324869" cy="350225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F87F76E-CF20-504E-B7EC-1FFBC68FAD51}"/>
                </a:ext>
              </a:extLst>
            </p:cNvPr>
            <p:cNvGrpSpPr/>
            <p:nvPr/>
          </p:nvGrpSpPr>
          <p:grpSpPr>
            <a:xfrm>
              <a:off x="486295" y="2278251"/>
              <a:ext cx="8324869" cy="3502252"/>
              <a:chOff x="486295" y="2278251"/>
              <a:chExt cx="8324869" cy="3502252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5CD29B3-9725-B74A-88B5-16F8ACEBC7D6}"/>
                  </a:ext>
                </a:extLst>
              </p:cNvPr>
              <p:cNvSpPr/>
              <p:nvPr/>
            </p:nvSpPr>
            <p:spPr>
              <a:xfrm>
                <a:off x="2666159" y="2278251"/>
                <a:ext cx="6145005" cy="29776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ACD47AE-AAE3-2F43-8268-39AFF0A2A96E}"/>
                  </a:ext>
                </a:extLst>
              </p:cNvPr>
              <p:cNvSpPr/>
              <p:nvPr/>
            </p:nvSpPr>
            <p:spPr>
              <a:xfrm>
                <a:off x="486295" y="2802848"/>
                <a:ext cx="6145005" cy="29776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CEBAEAF-E896-B745-B7A6-EDA9DECF6B32}"/>
                </a:ext>
              </a:extLst>
            </p:cNvPr>
            <p:cNvSpPr txBox="1"/>
            <p:nvPr/>
          </p:nvSpPr>
          <p:spPr>
            <a:xfrm>
              <a:off x="3295325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0400388-2D63-994A-BEDE-40F29586CE8F}"/>
                </a:ext>
              </a:extLst>
            </p:cNvPr>
            <p:cNvSpPr txBox="1"/>
            <p:nvPr/>
          </p:nvSpPr>
          <p:spPr>
            <a:xfrm>
              <a:off x="4594485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14FA39-4880-FB44-9061-926B1BF14CFD}"/>
                </a:ext>
              </a:extLst>
            </p:cNvPr>
            <p:cNvSpPr txBox="1"/>
            <p:nvPr/>
          </p:nvSpPr>
          <p:spPr>
            <a:xfrm>
              <a:off x="6114041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66F424-458F-7845-B1CB-159CEC050FDC}"/>
                </a:ext>
              </a:extLst>
            </p:cNvPr>
            <p:cNvSpPr txBox="1"/>
            <p:nvPr/>
          </p:nvSpPr>
          <p:spPr>
            <a:xfrm>
              <a:off x="7767267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77972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7513D-166D-7A4B-8C18-0672F1C08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Rules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3CA7C-1F68-4347-9D41-DB9C24293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23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F1D219B-9325-8B43-914A-FBD7AE3B2BA7}"/>
              </a:ext>
            </a:extLst>
          </p:cNvPr>
          <p:cNvGraphicFramePr>
            <a:graphicFrameLocks noGrp="1"/>
          </p:cNvGraphicFramePr>
          <p:nvPr/>
        </p:nvGraphicFramePr>
        <p:xfrm>
          <a:off x="486295" y="1892946"/>
          <a:ext cx="8216380" cy="336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9413">
                  <a:extLst>
                    <a:ext uri="{9D8B030D-6E8A-4147-A177-3AD203B41FA5}">
                      <a16:colId xmlns:a16="http://schemas.microsoft.com/office/drawing/2014/main" val="2461690"/>
                    </a:ext>
                  </a:extLst>
                </a:gridCol>
                <a:gridCol w="1394848">
                  <a:extLst>
                    <a:ext uri="{9D8B030D-6E8A-4147-A177-3AD203B41FA5}">
                      <a16:colId xmlns:a16="http://schemas.microsoft.com/office/drawing/2014/main" val="369908517"/>
                    </a:ext>
                  </a:extLst>
                </a:gridCol>
                <a:gridCol w="1472339">
                  <a:extLst>
                    <a:ext uri="{9D8B030D-6E8A-4147-A177-3AD203B41FA5}">
                      <a16:colId xmlns:a16="http://schemas.microsoft.com/office/drawing/2014/main" val="2072379626"/>
                    </a:ext>
                  </a:extLst>
                </a:gridCol>
                <a:gridCol w="1526504">
                  <a:extLst>
                    <a:ext uri="{9D8B030D-6E8A-4147-A177-3AD203B41FA5}">
                      <a16:colId xmlns:a16="http://schemas.microsoft.com/office/drawing/2014/main" val="483072765"/>
                    </a:ext>
                  </a:extLst>
                </a:gridCol>
                <a:gridCol w="1643276">
                  <a:extLst>
                    <a:ext uri="{9D8B030D-6E8A-4147-A177-3AD203B41FA5}">
                      <a16:colId xmlns:a16="http://schemas.microsoft.com/office/drawing/2014/main" val="2533853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OK to compute....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Nominal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Ordinal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Interval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Ratio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4198626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frequency distribution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3991937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median and percentiles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81164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add or subtract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395041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mean, standard deviation, standard error of the mean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98645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ratio, or coefficient of variation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554942601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3F2F0D24-25ED-BB4B-A45C-68BE8B852BF9}"/>
              </a:ext>
            </a:extLst>
          </p:cNvPr>
          <p:cNvGrpSpPr/>
          <p:nvPr/>
        </p:nvGrpSpPr>
        <p:grpSpPr>
          <a:xfrm>
            <a:off x="486295" y="2882684"/>
            <a:ext cx="8324869" cy="3502252"/>
            <a:chOff x="486295" y="2278251"/>
            <a:chExt cx="8324869" cy="350225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F87F76E-CF20-504E-B7EC-1FFBC68FAD51}"/>
                </a:ext>
              </a:extLst>
            </p:cNvPr>
            <p:cNvGrpSpPr/>
            <p:nvPr/>
          </p:nvGrpSpPr>
          <p:grpSpPr>
            <a:xfrm>
              <a:off x="486295" y="2278251"/>
              <a:ext cx="8324869" cy="3502252"/>
              <a:chOff x="486295" y="2278251"/>
              <a:chExt cx="8324869" cy="3502252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5CD29B3-9725-B74A-88B5-16F8ACEBC7D6}"/>
                  </a:ext>
                </a:extLst>
              </p:cNvPr>
              <p:cNvSpPr/>
              <p:nvPr/>
            </p:nvSpPr>
            <p:spPr>
              <a:xfrm>
                <a:off x="2666159" y="2278251"/>
                <a:ext cx="6145005" cy="29776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ACD47AE-AAE3-2F43-8268-39AFF0A2A96E}"/>
                  </a:ext>
                </a:extLst>
              </p:cNvPr>
              <p:cNvSpPr/>
              <p:nvPr/>
            </p:nvSpPr>
            <p:spPr>
              <a:xfrm>
                <a:off x="486295" y="2802848"/>
                <a:ext cx="6145005" cy="29776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CEBAEAF-E896-B745-B7A6-EDA9DECF6B32}"/>
                </a:ext>
              </a:extLst>
            </p:cNvPr>
            <p:cNvSpPr txBox="1"/>
            <p:nvPr/>
          </p:nvSpPr>
          <p:spPr>
            <a:xfrm>
              <a:off x="3295325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0400388-2D63-994A-BEDE-40F29586CE8F}"/>
                </a:ext>
              </a:extLst>
            </p:cNvPr>
            <p:cNvSpPr txBox="1"/>
            <p:nvPr/>
          </p:nvSpPr>
          <p:spPr>
            <a:xfrm>
              <a:off x="4594485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14FA39-4880-FB44-9061-926B1BF14CFD}"/>
                </a:ext>
              </a:extLst>
            </p:cNvPr>
            <p:cNvSpPr txBox="1"/>
            <p:nvPr/>
          </p:nvSpPr>
          <p:spPr>
            <a:xfrm>
              <a:off x="6114041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66F424-458F-7845-B1CB-159CEC050FDC}"/>
                </a:ext>
              </a:extLst>
            </p:cNvPr>
            <p:cNvSpPr txBox="1"/>
            <p:nvPr/>
          </p:nvSpPr>
          <p:spPr>
            <a:xfrm>
              <a:off x="7767267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14870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7513D-166D-7A4B-8C18-0672F1C08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Rules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3CA7C-1F68-4347-9D41-DB9C24293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24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F1D219B-9325-8B43-914A-FBD7AE3B2BA7}"/>
              </a:ext>
            </a:extLst>
          </p:cNvPr>
          <p:cNvGraphicFramePr>
            <a:graphicFrameLocks noGrp="1"/>
          </p:cNvGraphicFramePr>
          <p:nvPr/>
        </p:nvGraphicFramePr>
        <p:xfrm>
          <a:off x="486295" y="1892946"/>
          <a:ext cx="8216380" cy="3578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9413">
                  <a:extLst>
                    <a:ext uri="{9D8B030D-6E8A-4147-A177-3AD203B41FA5}">
                      <a16:colId xmlns:a16="http://schemas.microsoft.com/office/drawing/2014/main" val="2461690"/>
                    </a:ext>
                  </a:extLst>
                </a:gridCol>
                <a:gridCol w="1394848">
                  <a:extLst>
                    <a:ext uri="{9D8B030D-6E8A-4147-A177-3AD203B41FA5}">
                      <a16:colId xmlns:a16="http://schemas.microsoft.com/office/drawing/2014/main" val="369908517"/>
                    </a:ext>
                  </a:extLst>
                </a:gridCol>
                <a:gridCol w="1472339">
                  <a:extLst>
                    <a:ext uri="{9D8B030D-6E8A-4147-A177-3AD203B41FA5}">
                      <a16:colId xmlns:a16="http://schemas.microsoft.com/office/drawing/2014/main" val="2072379626"/>
                    </a:ext>
                  </a:extLst>
                </a:gridCol>
                <a:gridCol w="1526504">
                  <a:extLst>
                    <a:ext uri="{9D8B030D-6E8A-4147-A177-3AD203B41FA5}">
                      <a16:colId xmlns:a16="http://schemas.microsoft.com/office/drawing/2014/main" val="483072765"/>
                    </a:ext>
                  </a:extLst>
                </a:gridCol>
                <a:gridCol w="1643276">
                  <a:extLst>
                    <a:ext uri="{9D8B030D-6E8A-4147-A177-3AD203B41FA5}">
                      <a16:colId xmlns:a16="http://schemas.microsoft.com/office/drawing/2014/main" val="2533853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OK to compute....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Nominal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Ordinal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Interval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Ratio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4198626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frequency distribution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3991937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median and percentiles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81164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addition or subtraction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395041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mean, standard deviation, standard error of the mean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98645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ratio, or coefficient of variation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554942601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3F2F0D24-25ED-BB4B-A45C-68BE8B852BF9}"/>
              </a:ext>
            </a:extLst>
          </p:cNvPr>
          <p:cNvGrpSpPr/>
          <p:nvPr/>
        </p:nvGrpSpPr>
        <p:grpSpPr>
          <a:xfrm>
            <a:off x="486295" y="3456120"/>
            <a:ext cx="8324869" cy="3502252"/>
            <a:chOff x="486295" y="2278251"/>
            <a:chExt cx="8324869" cy="350225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F87F76E-CF20-504E-B7EC-1FFBC68FAD51}"/>
                </a:ext>
              </a:extLst>
            </p:cNvPr>
            <p:cNvGrpSpPr/>
            <p:nvPr/>
          </p:nvGrpSpPr>
          <p:grpSpPr>
            <a:xfrm>
              <a:off x="486295" y="2278251"/>
              <a:ext cx="8324869" cy="3502252"/>
              <a:chOff x="486295" y="2278251"/>
              <a:chExt cx="8324869" cy="3502252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5CD29B3-9725-B74A-88B5-16F8ACEBC7D6}"/>
                  </a:ext>
                </a:extLst>
              </p:cNvPr>
              <p:cNvSpPr/>
              <p:nvPr/>
            </p:nvSpPr>
            <p:spPr>
              <a:xfrm>
                <a:off x="2666159" y="2278251"/>
                <a:ext cx="6145005" cy="29776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ACD47AE-AAE3-2F43-8268-39AFF0A2A96E}"/>
                  </a:ext>
                </a:extLst>
              </p:cNvPr>
              <p:cNvSpPr/>
              <p:nvPr/>
            </p:nvSpPr>
            <p:spPr>
              <a:xfrm>
                <a:off x="486295" y="2802848"/>
                <a:ext cx="6145005" cy="29776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CEBAEAF-E896-B745-B7A6-EDA9DECF6B32}"/>
                </a:ext>
              </a:extLst>
            </p:cNvPr>
            <p:cNvSpPr txBox="1"/>
            <p:nvPr/>
          </p:nvSpPr>
          <p:spPr>
            <a:xfrm>
              <a:off x="3295325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0400388-2D63-994A-BEDE-40F29586CE8F}"/>
                </a:ext>
              </a:extLst>
            </p:cNvPr>
            <p:cNvSpPr txBox="1"/>
            <p:nvPr/>
          </p:nvSpPr>
          <p:spPr>
            <a:xfrm>
              <a:off x="4594485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14FA39-4880-FB44-9061-926B1BF14CFD}"/>
                </a:ext>
              </a:extLst>
            </p:cNvPr>
            <p:cNvSpPr txBox="1"/>
            <p:nvPr/>
          </p:nvSpPr>
          <p:spPr>
            <a:xfrm>
              <a:off x="6114041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66F424-458F-7845-B1CB-159CEC050FDC}"/>
                </a:ext>
              </a:extLst>
            </p:cNvPr>
            <p:cNvSpPr txBox="1"/>
            <p:nvPr/>
          </p:nvSpPr>
          <p:spPr>
            <a:xfrm>
              <a:off x="7767267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99291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7513D-166D-7A4B-8C18-0672F1C08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Rules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3CA7C-1F68-4347-9D41-DB9C24293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25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F1D219B-9325-8B43-914A-FBD7AE3B2BA7}"/>
              </a:ext>
            </a:extLst>
          </p:cNvPr>
          <p:cNvGraphicFramePr>
            <a:graphicFrameLocks noGrp="1"/>
          </p:cNvGraphicFramePr>
          <p:nvPr/>
        </p:nvGraphicFramePr>
        <p:xfrm>
          <a:off x="486295" y="1892946"/>
          <a:ext cx="8216380" cy="3304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9413">
                  <a:extLst>
                    <a:ext uri="{9D8B030D-6E8A-4147-A177-3AD203B41FA5}">
                      <a16:colId xmlns:a16="http://schemas.microsoft.com/office/drawing/2014/main" val="2461690"/>
                    </a:ext>
                  </a:extLst>
                </a:gridCol>
                <a:gridCol w="1394848">
                  <a:extLst>
                    <a:ext uri="{9D8B030D-6E8A-4147-A177-3AD203B41FA5}">
                      <a16:colId xmlns:a16="http://schemas.microsoft.com/office/drawing/2014/main" val="369908517"/>
                    </a:ext>
                  </a:extLst>
                </a:gridCol>
                <a:gridCol w="1472339">
                  <a:extLst>
                    <a:ext uri="{9D8B030D-6E8A-4147-A177-3AD203B41FA5}">
                      <a16:colId xmlns:a16="http://schemas.microsoft.com/office/drawing/2014/main" val="2072379626"/>
                    </a:ext>
                  </a:extLst>
                </a:gridCol>
                <a:gridCol w="1526504">
                  <a:extLst>
                    <a:ext uri="{9D8B030D-6E8A-4147-A177-3AD203B41FA5}">
                      <a16:colId xmlns:a16="http://schemas.microsoft.com/office/drawing/2014/main" val="483072765"/>
                    </a:ext>
                  </a:extLst>
                </a:gridCol>
                <a:gridCol w="1643276">
                  <a:extLst>
                    <a:ext uri="{9D8B030D-6E8A-4147-A177-3AD203B41FA5}">
                      <a16:colId xmlns:a16="http://schemas.microsoft.com/office/drawing/2014/main" val="2533853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OK to compute....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Nominal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Ordinal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Interval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Ratio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4198626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frequency distribution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3991937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median and percentiles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81164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addition or subtraction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395041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mean or standard deviation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98645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ratio, or coefficient of variation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554942601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3F2F0D24-25ED-BB4B-A45C-68BE8B852BF9}"/>
              </a:ext>
            </a:extLst>
          </p:cNvPr>
          <p:cNvGrpSpPr/>
          <p:nvPr/>
        </p:nvGrpSpPr>
        <p:grpSpPr>
          <a:xfrm>
            <a:off x="486295" y="4045055"/>
            <a:ext cx="8324869" cy="3502252"/>
            <a:chOff x="486295" y="2278251"/>
            <a:chExt cx="8324869" cy="350225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F87F76E-CF20-504E-B7EC-1FFBC68FAD51}"/>
                </a:ext>
              </a:extLst>
            </p:cNvPr>
            <p:cNvGrpSpPr/>
            <p:nvPr/>
          </p:nvGrpSpPr>
          <p:grpSpPr>
            <a:xfrm>
              <a:off x="486295" y="2278251"/>
              <a:ext cx="8324869" cy="3502252"/>
              <a:chOff x="486295" y="2278251"/>
              <a:chExt cx="8324869" cy="3502252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5CD29B3-9725-B74A-88B5-16F8ACEBC7D6}"/>
                  </a:ext>
                </a:extLst>
              </p:cNvPr>
              <p:cNvSpPr/>
              <p:nvPr/>
            </p:nvSpPr>
            <p:spPr>
              <a:xfrm>
                <a:off x="2666159" y="2278251"/>
                <a:ext cx="6145005" cy="29776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ACD47AE-AAE3-2F43-8268-39AFF0A2A96E}"/>
                  </a:ext>
                </a:extLst>
              </p:cNvPr>
              <p:cNvSpPr/>
              <p:nvPr/>
            </p:nvSpPr>
            <p:spPr>
              <a:xfrm>
                <a:off x="486295" y="2802848"/>
                <a:ext cx="6145005" cy="29776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CEBAEAF-E896-B745-B7A6-EDA9DECF6B32}"/>
                </a:ext>
              </a:extLst>
            </p:cNvPr>
            <p:cNvSpPr txBox="1"/>
            <p:nvPr/>
          </p:nvSpPr>
          <p:spPr>
            <a:xfrm>
              <a:off x="3295325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0400388-2D63-994A-BEDE-40F29586CE8F}"/>
                </a:ext>
              </a:extLst>
            </p:cNvPr>
            <p:cNvSpPr txBox="1"/>
            <p:nvPr/>
          </p:nvSpPr>
          <p:spPr>
            <a:xfrm>
              <a:off x="4594485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14FA39-4880-FB44-9061-926B1BF14CFD}"/>
                </a:ext>
              </a:extLst>
            </p:cNvPr>
            <p:cNvSpPr txBox="1"/>
            <p:nvPr/>
          </p:nvSpPr>
          <p:spPr>
            <a:xfrm>
              <a:off x="6114041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66F424-458F-7845-B1CB-159CEC050FDC}"/>
                </a:ext>
              </a:extLst>
            </p:cNvPr>
            <p:cNvSpPr txBox="1"/>
            <p:nvPr/>
          </p:nvSpPr>
          <p:spPr>
            <a:xfrm>
              <a:off x="7767267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85325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7513D-166D-7A4B-8C18-0672F1C08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Rules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3CA7C-1F68-4347-9D41-DB9C24293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26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F1D219B-9325-8B43-914A-FBD7AE3B2BA7}"/>
              </a:ext>
            </a:extLst>
          </p:cNvPr>
          <p:cNvGraphicFramePr>
            <a:graphicFrameLocks noGrp="1"/>
          </p:cNvGraphicFramePr>
          <p:nvPr/>
        </p:nvGraphicFramePr>
        <p:xfrm>
          <a:off x="486295" y="1892946"/>
          <a:ext cx="8216380" cy="3304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9413">
                  <a:extLst>
                    <a:ext uri="{9D8B030D-6E8A-4147-A177-3AD203B41FA5}">
                      <a16:colId xmlns:a16="http://schemas.microsoft.com/office/drawing/2014/main" val="2461690"/>
                    </a:ext>
                  </a:extLst>
                </a:gridCol>
                <a:gridCol w="1394848">
                  <a:extLst>
                    <a:ext uri="{9D8B030D-6E8A-4147-A177-3AD203B41FA5}">
                      <a16:colId xmlns:a16="http://schemas.microsoft.com/office/drawing/2014/main" val="369908517"/>
                    </a:ext>
                  </a:extLst>
                </a:gridCol>
                <a:gridCol w="1472339">
                  <a:extLst>
                    <a:ext uri="{9D8B030D-6E8A-4147-A177-3AD203B41FA5}">
                      <a16:colId xmlns:a16="http://schemas.microsoft.com/office/drawing/2014/main" val="2072379626"/>
                    </a:ext>
                  </a:extLst>
                </a:gridCol>
                <a:gridCol w="1526504">
                  <a:extLst>
                    <a:ext uri="{9D8B030D-6E8A-4147-A177-3AD203B41FA5}">
                      <a16:colId xmlns:a16="http://schemas.microsoft.com/office/drawing/2014/main" val="483072765"/>
                    </a:ext>
                  </a:extLst>
                </a:gridCol>
                <a:gridCol w="1643276">
                  <a:extLst>
                    <a:ext uri="{9D8B030D-6E8A-4147-A177-3AD203B41FA5}">
                      <a16:colId xmlns:a16="http://schemas.microsoft.com/office/drawing/2014/main" val="2533853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OK to compute....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Nominal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Ordinal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Interval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Ratio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4198626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frequency distribution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3991937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median and percentiles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81164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addition or subtraction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395041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mean or standard deviation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98645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ratio, or coefficient of variation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554942601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3F2F0D24-25ED-BB4B-A45C-68BE8B852BF9}"/>
              </a:ext>
            </a:extLst>
          </p:cNvPr>
          <p:cNvGrpSpPr/>
          <p:nvPr/>
        </p:nvGrpSpPr>
        <p:grpSpPr>
          <a:xfrm>
            <a:off x="486295" y="4633993"/>
            <a:ext cx="8324869" cy="3502252"/>
            <a:chOff x="486295" y="2278251"/>
            <a:chExt cx="8324869" cy="350225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F87F76E-CF20-504E-B7EC-1FFBC68FAD51}"/>
                </a:ext>
              </a:extLst>
            </p:cNvPr>
            <p:cNvGrpSpPr/>
            <p:nvPr/>
          </p:nvGrpSpPr>
          <p:grpSpPr>
            <a:xfrm>
              <a:off x="486295" y="2278251"/>
              <a:ext cx="8324869" cy="3502252"/>
              <a:chOff x="486295" y="2278251"/>
              <a:chExt cx="8324869" cy="3502252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5CD29B3-9725-B74A-88B5-16F8ACEBC7D6}"/>
                  </a:ext>
                </a:extLst>
              </p:cNvPr>
              <p:cNvSpPr/>
              <p:nvPr/>
            </p:nvSpPr>
            <p:spPr>
              <a:xfrm>
                <a:off x="2666159" y="2278251"/>
                <a:ext cx="6145005" cy="29776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ACD47AE-AAE3-2F43-8268-39AFF0A2A96E}"/>
                  </a:ext>
                </a:extLst>
              </p:cNvPr>
              <p:cNvSpPr/>
              <p:nvPr/>
            </p:nvSpPr>
            <p:spPr>
              <a:xfrm>
                <a:off x="486295" y="2802848"/>
                <a:ext cx="6145005" cy="29776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CEBAEAF-E896-B745-B7A6-EDA9DECF6B32}"/>
                </a:ext>
              </a:extLst>
            </p:cNvPr>
            <p:cNvSpPr txBox="1"/>
            <p:nvPr/>
          </p:nvSpPr>
          <p:spPr>
            <a:xfrm>
              <a:off x="3295325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0400388-2D63-994A-BEDE-40F29586CE8F}"/>
                </a:ext>
              </a:extLst>
            </p:cNvPr>
            <p:cNvSpPr txBox="1"/>
            <p:nvPr/>
          </p:nvSpPr>
          <p:spPr>
            <a:xfrm>
              <a:off x="4594485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14FA39-4880-FB44-9061-926B1BF14CFD}"/>
                </a:ext>
              </a:extLst>
            </p:cNvPr>
            <p:cNvSpPr txBox="1"/>
            <p:nvPr/>
          </p:nvSpPr>
          <p:spPr>
            <a:xfrm>
              <a:off x="6114041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66F424-458F-7845-B1CB-159CEC050FDC}"/>
                </a:ext>
              </a:extLst>
            </p:cNvPr>
            <p:cNvSpPr txBox="1"/>
            <p:nvPr/>
          </p:nvSpPr>
          <p:spPr>
            <a:xfrm>
              <a:off x="7767267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27060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7513D-166D-7A4B-8C18-0672F1C08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Rules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3CA7C-1F68-4347-9D41-DB9C24293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27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F1D219B-9325-8B43-914A-FBD7AE3B2BA7}"/>
              </a:ext>
            </a:extLst>
          </p:cNvPr>
          <p:cNvGraphicFramePr>
            <a:graphicFrameLocks noGrp="1"/>
          </p:cNvGraphicFramePr>
          <p:nvPr/>
        </p:nvGraphicFramePr>
        <p:xfrm>
          <a:off x="486295" y="1892946"/>
          <a:ext cx="8216380" cy="3304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9413">
                  <a:extLst>
                    <a:ext uri="{9D8B030D-6E8A-4147-A177-3AD203B41FA5}">
                      <a16:colId xmlns:a16="http://schemas.microsoft.com/office/drawing/2014/main" val="2461690"/>
                    </a:ext>
                  </a:extLst>
                </a:gridCol>
                <a:gridCol w="1394848">
                  <a:extLst>
                    <a:ext uri="{9D8B030D-6E8A-4147-A177-3AD203B41FA5}">
                      <a16:colId xmlns:a16="http://schemas.microsoft.com/office/drawing/2014/main" val="369908517"/>
                    </a:ext>
                  </a:extLst>
                </a:gridCol>
                <a:gridCol w="1472339">
                  <a:extLst>
                    <a:ext uri="{9D8B030D-6E8A-4147-A177-3AD203B41FA5}">
                      <a16:colId xmlns:a16="http://schemas.microsoft.com/office/drawing/2014/main" val="2072379626"/>
                    </a:ext>
                  </a:extLst>
                </a:gridCol>
                <a:gridCol w="1526504">
                  <a:extLst>
                    <a:ext uri="{9D8B030D-6E8A-4147-A177-3AD203B41FA5}">
                      <a16:colId xmlns:a16="http://schemas.microsoft.com/office/drawing/2014/main" val="483072765"/>
                    </a:ext>
                  </a:extLst>
                </a:gridCol>
                <a:gridCol w="1643276">
                  <a:extLst>
                    <a:ext uri="{9D8B030D-6E8A-4147-A177-3AD203B41FA5}">
                      <a16:colId xmlns:a16="http://schemas.microsoft.com/office/drawing/2014/main" val="2533853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OK to compute....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Nominal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Ordinal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Interval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Ratio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4198626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frequency distribution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3991937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median and percentiles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81164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addition or subtraction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395041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mean or standard deviation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98645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ratio, or coefficient of variation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554942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44345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599"/>
            <a:ext cx="8245475" cy="497332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Data Science == manipulating and computing on data</a:t>
            </a:r>
          </a:p>
          <a:p>
            <a:r>
              <a:rPr lang="en-US" b="0" dirty="0"/>
              <a:t>	Large to very large, but somewhat “structured” data</a:t>
            </a:r>
          </a:p>
          <a:p>
            <a:r>
              <a:rPr lang="en-US" dirty="0"/>
              <a:t>We will see several tools for doing that this semester</a:t>
            </a:r>
          </a:p>
          <a:p>
            <a:r>
              <a:rPr lang="en-US" b="0" dirty="0"/>
              <a:t>	Thousands more out there that we won’t cover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Need to learn to shift thinking from:</a:t>
            </a:r>
          </a:p>
          <a:p>
            <a:r>
              <a:rPr lang="en-US" sz="2400" i="1" dirty="0">
                <a:solidFill>
                  <a:srgbClr val="00B050"/>
                </a:solidFill>
              </a:rPr>
              <a:t>	Imperative code to manipulate data structures</a:t>
            </a:r>
          </a:p>
          <a:p>
            <a:r>
              <a:rPr lang="en-US" dirty="0"/>
              <a:t>to: </a:t>
            </a:r>
          </a:p>
          <a:p>
            <a:r>
              <a:rPr lang="en-US" sz="2400" i="1" dirty="0">
                <a:solidFill>
                  <a:srgbClr val="00B0F0"/>
                </a:solidFill>
              </a:rPr>
              <a:t>	Sequences/pipelines of operations on data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Should still know how to implement the operations themselves, especially for debugging performance (covered in classes like 420, 424), but we won’t cover that much</a:t>
            </a:r>
          </a:p>
          <a:p>
            <a:endParaRPr lang="en-US" dirty="0"/>
          </a:p>
          <a:p>
            <a:endParaRPr lang="en-US" dirty="0"/>
          </a:p>
          <a:p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46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4317"/>
            <a:ext cx="7847351" cy="520160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dirty="0"/>
              <a:t>Data Representation</a:t>
            </a:r>
            <a:r>
              <a:rPr lang="en-US" b="0" dirty="0"/>
              <a:t>, i.e., what is the natural way to think about given data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Data Processing Operations</a:t>
            </a:r>
            <a:r>
              <a:rPr lang="en-US" b="0" dirty="0"/>
              <a:t>, which take one or more datasets as input and produce one or more datasets as output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AutoShape 2" descr="mage result for arrays"/>
          <p:cNvSpPr>
            <a:spLocks noChangeAspect="1" noChangeArrowheads="1"/>
          </p:cNvSpPr>
          <p:nvPr/>
        </p:nvSpPr>
        <p:spPr bwMode="auto">
          <a:xfrm>
            <a:off x="425856" y="2462604"/>
            <a:ext cx="229026" cy="2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23045" y="2278458"/>
            <a:ext cx="407963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Indexing</a:t>
            </a:r>
          </a:p>
          <a:p>
            <a:r>
              <a:rPr lang="en-US" b="1" dirty="0"/>
              <a:t>Slicing/</a:t>
            </a:r>
            <a:r>
              <a:rPr lang="en-US" b="1" dirty="0" err="1"/>
              <a:t>subsetting</a:t>
            </a:r>
            <a:endParaRPr lang="en-US" b="1" dirty="0"/>
          </a:p>
          <a:p>
            <a:r>
              <a:rPr lang="en-US" b="1" dirty="0"/>
              <a:t>Filter</a:t>
            </a:r>
          </a:p>
          <a:p>
            <a:r>
              <a:rPr lang="en-US" b="1" dirty="0"/>
              <a:t>‘map’ </a:t>
            </a:r>
            <a:r>
              <a:rPr lang="en-US" dirty="0">
                <a:sym typeface="Wingdings"/>
              </a:rPr>
              <a:t> apply a function to every element</a:t>
            </a:r>
          </a:p>
          <a:p>
            <a:r>
              <a:rPr lang="en-US" b="1" dirty="0">
                <a:sym typeface="Wingdings"/>
              </a:rPr>
              <a:t>’reduce/aggregate’</a:t>
            </a:r>
            <a:r>
              <a:rPr lang="en-US" dirty="0">
                <a:sym typeface="Wingdings"/>
              </a:rPr>
              <a:t>  combine values to get a single scalar (e.g., sum, median)</a:t>
            </a:r>
          </a:p>
          <a:p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Given two vectors: </a:t>
            </a:r>
            <a:r>
              <a:rPr lang="en-US" b="1" dirty="0">
                <a:sym typeface="Wingdings"/>
              </a:rPr>
              <a:t>Dot and cross products</a:t>
            </a:r>
          </a:p>
          <a:p>
            <a:endParaRPr lang="en-US" dirty="0">
              <a:sym typeface="Wingdings"/>
            </a:endParaRPr>
          </a:p>
          <a:p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29275" y="3364310"/>
          <a:ext cx="396678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11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11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11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11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11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58136" y="4462272"/>
          <a:ext cx="3966784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7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93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99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6886">
                <a:tc>
                  <a:txBody>
                    <a:bodyPr/>
                    <a:lstStyle/>
                    <a:p>
                      <a:r>
                        <a:rPr lang="en-US" dirty="0"/>
                        <a:t>“data”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”representation”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”i.e.”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9074" y="2615598"/>
            <a:ext cx="3805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One-dimensional Arrays, Vectors</a:t>
            </a:r>
          </a:p>
        </p:txBody>
      </p:sp>
    </p:spTree>
    <p:extLst>
      <p:ext uri="{BB962C8B-B14F-4D97-AF65-F5344CB8AC3E}">
        <p14:creationId xmlns:p14="http://schemas.microsoft.com/office/powerpoint/2010/main" val="267379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02377-8281-CB4A-A45E-D5DD28801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500422"/>
            <a:ext cx="5791200" cy="1371600"/>
          </a:xfrm>
        </p:spPr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2C0BF-238C-2D48-A078-76758C6C5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99460"/>
            <a:ext cx="7620000" cy="4373563"/>
          </a:xfrm>
        </p:spPr>
        <p:txBody>
          <a:bodyPr>
            <a:normAutofit/>
          </a:bodyPr>
          <a:lstStyle/>
          <a:p>
            <a:r>
              <a:rPr lang="en-US" dirty="0"/>
              <a:t>Quiz #1, Question #7 caused some issues: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Multiple correct answers, my key missed some of them; let me know if this made difference between passing and failing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0C06A3-10EC-3F4D-B840-97508F7F3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27E4082D-6CC2-DB4B-89C8-8CE081198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948" y="1540330"/>
            <a:ext cx="5298103" cy="2107102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F5A5894D-F57E-2549-87D9-4FDD8A9F58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399" y="4713520"/>
            <a:ext cx="5791200" cy="197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4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4317"/>
            <a:ext cx="7847351" cy="520160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dirty="0"/>
              <a:t>Data Representation</a:t>
            </a:r>
            <a:r>
              <a:rPr lang="en-US" b="0" dirty="0"/>
              <a:t>, i.e., what is the natural way to think about given data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Data Processing Operations</a:t>
            </a:r>
            <a:r>
              <a:rPr lang="en-US" b="0" dirty="0"/>
              <a:t>, which take one or more datasets as input and produce one or more datasets as output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AutoShape 2" descr="mage result for arrays"/>
          <p:cNvSpPr>
            <a:spLocks noChangeAspect="1" noChangeArrowheads="1"/>
          </p:cNvSpPr>
          <p:nvPr/>
        </p:nvSpPr>
        <p:spPr bwMode="auto">
          <a:xfrm>
            <a:off x="425856" y="2462604"/>
            <a:ext cx="229026" cy="2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91702" y="2278459"/>
            <a:ext cx="407963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Indexing</a:t>
            </a:r>
          </a:p>
          <a:p>
            <a:r>
              <a:rPr lang="en-US" b="1" dirty="0"/>
              <a:t>Slicing/</a:t>
            </a:r>
            <a:r>
              <a:rPr lang="en-US" b="1" dirty="0" err="1"/>
              <a:t>subsetting</a:t>
            </a:r>
            <a:endParaRPr lang="en-US" b="1" dirty="0"/>
          </a:p>
          <a:p>
            <a:r>
              <a:rPr lang="en-US" b="1" dirty="0"/>
              <a:t>Filter</a:t>
            </a:r>
          </a:p>
          <a:p>
            <a:r>
              <a:rPr lang="en-US" b="1" dirty="0"/>
              <a:t>‘map’ </a:t>
            </a:r>
            <a:r>
              <a:rPr lang="en-US" dirty="0">
                <a:sym typeface="Wingdings"/>
              </a:rPr>
              <a:t> apply a function to every element</a:t>
            </a:r>
          </a:p>
          <a:p>
            <a:r>
              <a:rPr lang="en-US" b="1" dirty="0">
                <a:sym typeface="Wingdings"/>
              </a:rPr>
              <a:t>’reduce/aggregate’</a:t>
            </a:r>
            <a:r>
              <a:rPr lang="en-US" dirty="0">
                <a:sym typeface="Wingdings"/>
              </a:rPr>
              <a:t>  combine values across a row or a column (e.g., sum, average, median etc..)</a:t>
            </a:r>
          </a:p>
          <a:p>
            <a:endParaRPr lang="en-US" dirty="0">
              <a:sym typeface="Wingdings"/>
            </a:endParaRPr>
          </a:p>
          <a:p>
            <a:endParaRPr lang="en-US" dirty="0">
              <a:sym typeface="Wingdings"/>
            </a:endParaRP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58399" y="2575316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n-dimensional arrays</a:t>
            </a:r>
          </a:p>
        </p:txBody>
      </p:sp>
      <p:pic>
        <p:nvPicPr>
          <p:cNvPr id="4100" name="Picture 4" descr="mage result for 2-dimensional arra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47055" y="3137924"/>
            <a:ext cx="4371975" cy="263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38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4317"/>
            <a:ext cx="7847351" cy="520160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dirty="0"/>
              <a:t>Data Representation</a:t>
            </a:r>
            <a:r>
              <a:rPr lang="en-US" b="0" dirty="0"/>
              <a:t>, i.e., what is the natural way to think about given data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Data Processing Operations</a:t>
            </a:r>
            <a:r>
              <a:rPr lang="en-US" b="0" dirty="0"/>
              <a:t>, which take one or more datasets as input and produce one or more datasets as output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AutoShape 2" descr="mage result for arrays"/>
          <p:cNvSpPr>
            <a:spLocks noChangeAspect="1" noChangeArrowheads="1"/>
          </p:cNvSpPr>
          <p:nvPr/>
        </p:nvSpPr>
        <p:spPr bwMode="auto">
          <a:xfrm>
            <a:off x="425856" y="2462604"/>
            <a:ext cx="229026" cy="2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60359" y="2462603"/>
            <a:ext cx="40796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n-dimensional array operations </a:t>
            </a:r>
          </a:p>
          <a:p>
            <a:r>
              <a:rPr lang="en-US" b="1" dirty="0"/>
              <a:t>+</a:t>
            </a:r>
          </a:p>
          <a:p>
            <a:r>
              <a:rPr lang="en-US" b="1" dirty="0"/>
              <a:t>Linear Algebra</a:t>
            </a:r>
          </a:p>
          <a:p>
            <a:r>
              <a:rPr lang="en-US" b="1" dirty="0">
                <a:sym typeface="Wingdings"/>
              </a:rPr>
              <a:t>	Matrix/tensor multiplication </a:t>
            </a:r>
          </a:p>
          <a:p>
            <a:r>
              <a:rPr lang="en-US" b="1" dirty="0">
                <a:sym typeface="Wingdings"/>
              </a:rPr>
              <a:t>	Transpose</a:t>
            </a:r>
          </a:p>
          <a:p>
            <a:r>
              <a:rPr lang="en-US" b="1" dirty="0">
                <a:sym typeface="Wingdings"/>
              </a:rPr>
              <a:t>	Matrix-vector multiplication</a:t>
            </a:r>
          </a:p>
          <a:p>
            <a:r>
              <a:rPr lang="en-US" b="1" dirty="0">
                <a:sym typeface="Wingdings"/>
              </a:rPr>
              <a:t>	Matrix factorization</a:t>
            </a:r>
            <a:endParaRPr lang="en-US" dirty="0">
              <a:sym typeface="Wingdings"/>
            </a:endParaRP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0417" y="2462603"/>
            <a:ext cx="2129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Matrices, Tensors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17" y="2831935"/>
            <a:ext cx="4034623" cy="279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0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4317"/>
            <a:ext cx="7847351" cy="520160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dirty="0"/>
              <a:t>Data Representation</a:t>
            </a:r>
            <a:r>
              <a:rPr lang="en-US" b="0" dirty="0"/>
              <a:t>, i.e., what is the natural way to think about given data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Data Processing Operations</a:t>
            </a:r>
            <a:r>
              <a:rPr lang="en-US" b="0" dirty="0"/>
              <a:t>, which take one or more datasets as input and produce one or more datasets as output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AutoShape 2" descr="mage result for arrays"/>
          <p:cNvSpPr>
            <a:spLocks noChangeAspect="1" noChangeArrowheads="1"/>
          </p:cNvSpPr>
          <p:nvPr/>
        </p:nvSpPr>
        <p:spPr bwMode="auto">
          <a:xfrm>
            <a:off x="425856" y="2462604"/>
            <a:ext cx="229026" cy="2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055035" y="2462603"/>
            <a:ext cx="40796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Filter</a:t>
            </a:r>
          </a:p>
          <a:p>
            <a:r>
              <a:rPr lang="en-US" b="1" dirty="0"/>
              <a:t>Map</a:t>
            </a:r>
          </a:p>
          <a:p>
            <a:r>
              <a:rPr lang="en-US" b="1" dirty="0"/>
              <a:t>Union</a:t>
            </a:r>
          </a:p>
          <a:p>
            <a:endParaRPr lang="en-US" b="1" dirty="0"/>
          </a:p>
          <a:p>
            <a:r>
              <a:rPr lang="en-US" b="1" dirty="0"/>
              <a:t>Reduce/Aggregate</a:t>
            </a:r>
          </a:p>
          <a:p>
            <a:endParaRPr lang="en-US" b="1" dirty="0"/>
          </a:p>
          <a:p>
            <a:r>
              <a:rPr lang="en-US" dirty="0"/>
              <a:t>Given two sets, </a:t>
            </a:r>
            <a:r>
              <a:rPr lang="en-US" b="1" dirty="0"/>
              <a:t>Combine/Join</a:t>
            </a:r>
            <a:r>
              <a:rPr lang="en-US" dirty="0"/>
              <a:t> using “keys”</a:t>
            </a:r>
          </a:p>
          <a:p>
            <a:endParaRPr lang="en-US" dirty="0"/>
          </a:p>
          <a:p>
            <a:r>
              <a:rPr lang="en-US" b="1" dirty="0"/>
              <a:t>Group and then aggregate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0417" y="2462603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Sets: of Objects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074" y="4078691"/>
            <a:ext cx="3014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Sets: of (Key, Value Pairs)</a:t>
            </a:r>
          </a:p>
        </p:txBody>
      </p:sp>
      <p:pic>
        <p:nvPicPr>
          <p:cNvPr id="2050" name="Picture 2" descr="mage result for set document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0330" y="2154905"/>
            <a:ext cx="1134875" cy="173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6" descr="mage result for imagenet"/>
          <p:cNvSpPr>
            <a:spLocks noChangeAspect="1" noChangeArrowheads="1"/>
          </p:cNvSpPr>
          <p:nvPr/>
        </p:nvSpPr>
        <p:spPr bwMode="auto">
          <a:xfrm>
            <a:off x="0" y="0"/>
            <a:ext cx="4200525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445" y="2888377"/>
            <a:ext cx="2447925" cy="86559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602" y="4490227"/>
            <a:ext cx="4330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(</a:t>
            </a:r>
            <a:r>
              <a:rPr lang="en-US" dirty="0">
                <a:hlinkClick r:id="rId5"/>
              </a:rPr>
              <a:t>amol@cs.umd.edu</a:t>
            </a:r>
            <a:r>
              <a:rPr lang="en-US" dirty="0"/>
              <a:t>,(email1, email2,</a:t>
            </a:r>
            <a:r>
              <a:rPr lang="mr-IN" dirty="0"/>
              <a:t>…</a:t>
            </a:r>
            <a:r>
              <a:rPr lang="en-US" dirty="0"/>
              <a:t>))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4965" y="4901763"/>
            <a:ext cx="4201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(</a:t>
            </a:r>
            <a:r>
              <a:rPr lang="en-US" dirty="0" err="1"/>
              <a:t>john@cs.umd.edu</a:t>
            </a:r>
            <a:r>
              <a:rPr lang="en-US" dirty="0"/>
              <a:t>,(email3, email4,</a:t>
            </a:r>
            <a:r>
              <a:rPr lang="mr-IN" dirty="0"/>
              <a:t>…</a:t>
            </a:r>
            <a:r>
              <a:rPr lang="en-US" dirty="0"/>
              <a:t>))</a:t>
            </a:r>
          </a:p>
        </p:txBody>
      </p:sp>
    </p:spTree>
    <p:extLst>
      <p:ext uri="{BB962C8B-B14F-4D97-AF65-F5344CB8AC3E}">
        <p14:creationId xmlns:p14="http://schemas.microsoft.com/office/powerpoint/2010/main" val="303352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9" grpId="0"/>
      <p:bldP spid="13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4317"/>
            <a:ext cx="7847351" cy="520160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dirty="0"/>
              <a:t>Data Representation</a:t>
            </a:r>
            <a:r>
              <a:rPr lang="en-US" b="0" dirty="0"/>
              <a:t>, i.e., what is the natural way to think about given data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Data Processing Operations</a:t>
            </a:r>
            <a:r>
              <a:rPr lang="en-US" b="0" dirty="0"/>
              <a:t>, which take one or more datasets as input and produce one or more datasets as output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AutoShape 2" descr="mage result for arrays"/>
          <p:cNvSpPr>
            <a:spLocks noChangeAspect="1" noChangeArrowheads="1"/>
          </p:cNvSpPr>
          <p:nvPr/>
        </p:nvSpPr>
        <p:spPr bwMode="auto">
          <a:xfrm>
            <a:off x="425856" y="2462604"/>
            <a:ext cx="229026" cy="2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805607" y="2102839"/>
            <a:ext cx="407963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Filter rows or columns</a:t>
            </a:r>
          </a:p>
          <a:p>
            <a:endParaRPr lang="en-US" b="1" dirty="0">
              <a:sym typeface="Wingdings"/>
            </a:endParaRPr>
          </a:p>
          <a:p>
            <a:r>
              <a:rPr lang="en-US" b="1" dirty="0">
                <a:sym typeface="Wingdings"/>
              </a:rPr>
              <a:t>”Join” two or more relations</a:t>
            </a:r>
          </a:p>
          <a:p>
            <a:endParaRPr lang="en-US" b="1" dirty="0">
              <a:sym typeface="Wingdings"/>
            </a:endParaRPr>
          </a:p>
          <a:p>
            <a:r>
              <a:rPr lang="en-US" b="1" dirty="0">
                <a:sym typeface="Wingdings"/>
              </a:rPr>
              <a:t>”Group” and “aggregate” them</a:t>
            </a:r>
          </a:p>
          <a:p>
            <a:endParaRPr lang="en-US" b="1" dirty="0">
              <a:sym typeface="Wingdings"/>
            </a:endParaRPr>
          </a:p>
          <a:p>
            <a:r>
              <a:rPr lang="en-US" b="1" dirty="0">
                <a:sym typeface="Wingdings"/>
              </a:rPr>
              <a:t>Relational Algebra formalizes some of them</a:t>
            </a:r>
          </a:p>
          <a:p>
            <a:endParaRPr lang="en-US" b="1" dirty="0">
              <a:sym typeface="Wingdings"/>
            </a:endParaRPr>
          </a:p>
          <a:p>
            <a:r>
              <a:rPr lang="en-US" b="1" i="1" dirty="0">
                <a:solidFill>
                  <a:srgbClr val="00B0F0"/>
                </a:solidFill>
                <a:sym typeface="Wingdings"/>
              </a:rPr>
              <a:t>Structured Query Language (SQL)</a:t>
            </a:r>
          </a:p>
          <a:p>
            <a:pPr lvl="1"/>
            <a:r>
              <a:rPr lang="en-US" dirty="0">
                <a:solidFill>
                  <a:srgbClr val="00B0F0"/>
                </a:solidFill>
                <a:sym typeface="Wingdings"/>
              </a:rPr>
              <a:t>Many other languages and constructs, that look very similar </a:t>
            </a:r>
            <a:endParaRPr lang="en-US" i="1" dirty="0">
              <a:solidFill>
                <a:srgbClr val="00B0F0"/>
              </a:solidFill>
              <a:sym typeface="Wingdings"/>
            </a:endParaRPr>
          </a:p>
          <a:p>
            <a:endParaRPr lang="en-US" dirty="0"/>
          </a:p>
        </p:txBody>
      </p:sp>
      <p:pic>
        <p:nvPicPr>
          <p:cNvPr id="6146" name="Picture 2" descr="mage result for tabular d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99" y="3085409"/>
            <a:ext cx="4122735" cy="207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0417" y="2462603"/>
            <a:ext cx="3959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Tables/Relations == Sets of Tuples</a:t>
            </a:r>
          </a:p>
        </p:txBody>
      </p:sp>
    </p:spTree>
    <p:extLst>
      <p:ext uri="{BB962C8B-B14F-4D97-AF65-F5344CB8AC3E}">
        <p14:creationId xmlns:p14="http://schemas.microsoft.com/office/powerpoint/2010/main" val="74052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4317"/>
            <a:ext cx="7847351" cy="520160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dirty="0"/>
              <a:t>Data Representation</a:t>
            </a:r>
            <a:r>
              <a:rPr lang="en-US" b="0" dirty="0"/>
              <a:t>, i.e., what is the natural way to think about given data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Data Processing Operations</a:t>
            </a:r>
            <a:r>
              <a:rPr lang="en-US" b="0" dirty="0"/>
              <a:t>, which take one or more datasets as input and produce one or more datasets as output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AutoShape 2" descr="mage result for arrays"/>
          <p:cNvSpPr>
            <a:spLocks noChangeAspect="1" noChangeArrowheads="1"/>
          </p:cNvSpPr>
          <p:nvPr/>
        </p:nvSpPr>
        <p:spPr bwMode="auto">
          <a:xfrm>
            <a:off x="425856" y="2462604"/>
            <a:ext cx="229026" cy="2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50776" y="5619801"/>
            <a:ext cx="2503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i="1" dirty="0">
              <a:solidFill>
                <a:srgbClr val="00B0F0"/>
              </a:solidFill>
              <a:sym typeface="Wingdings"/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0417" y="2541522"/>
            <a:ext cx="2980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Hierarchies/Trees/Graphs</a:t>
            </a:r>
          </a:p>
        </p:txBody>
      </p:sp>
      <p:pic>
        <p:nvPicPr>
          <p:cNvPr id="1026" name="Picture 2" descr="mage result for ontology hierarch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17" y="3157199"/>
            <a:ext cx="4301701" cy="88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6" descr="mage result for social network"/>
          <p:cNvSpPr>
            <a:spLocks noChangeAspect="1" noChangeArrowheads="1"/>
          </p:cNvSpPr>
          <p:nvPr/>
        </p:nvSpPr>
        <p:spPr bwMode="auto">
          <a:xfrm>
            <a:off x="0" y="0"/>
            <a:ext cx="5781675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ile:Social Network Analysis Visualizati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54" y="4125118"/>
            <a:ext cx="2185183" cy="162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949843" y="2505578"/>
            <a:ext cx="40796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ym typeface="Wingdings"/>
              </a:rPr>
              <a:t>”Path” queries</a:t>
            </a:r>
          </a:p>
          <a:p>
            <a:endParaRPr lang="en-US" b="1" dirty="0">
              <a:sym typeface="Wingdings"/>
            </a:endParaRPr>
          </a:p>
          <a:p>
            <a:r>
              <a:rPr lang="en-US" b="1" dirty="0">
                <a:sym typeface="Wingdings"/>
              </a:rPr>
              <a:t>Graph Algorithms and Transformations</a:t>
            </a:r>
          </a:p>
          <a:p>
            <a:endParaRPr lang="en-US" b="1" dirty="0">
              <a:sym typeface="Wingdings"/>
            </a:endParaRPr>
          </a:p>
          <a:p>
            <a:r>
              <a:rPr lang="en-US" b="1" dirty="0">
                <a:sym typeface="Wingdings"/>
              </a:rPr>
              <a:t>Network Science</a:t>
            </a:r>
            <a:endParaRPr lang="en-US" i="1" dirty="0">
              <a:solidFill>
                <a:srgbClr val="00B0F0"/>
              </a:solidFill>
              <a:sym typeface="Wingdings"/>
            </a:endParaRPr>
          </a:p>
          <a:p>
            <a:endParaRPr lang="en-US" dirty="0"/>
          </a:p>
          <a:p>
            <a:r>
              <a:rPr lang="en-US" i="1" dirty="0"/>
              <a:t>Somewhat more ad hoc and special-purpose</a:t>
            </a:r>
          </a:p>
          <a:p>
            <a:r>
              <a:rPr lang="en-US" i="1" dirty="0"/>
              <a:t>	Changing in recent years</a:t>
            </a:r>
          </a:p>
        </p:txBody>
      </p:sp>
    </p:spTree>
    <p:extLst>
      <p:ext uri="{BB962C8B-B14F-4D97-AF65-F5344CB8AC3E}">
        <p14:creationId xmlns:p14="http://schemas.microsoft.com/office/powerpoint/2010/main" val="215832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4317"/>
            <a:ext cx="7847351" cy="520160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dirty="0"/>
              <a:t>Data Representation</a:t>
            </a:r>
            <a:r>
              <a:rPr lang="en-US" b="0" dirty="0"/>
              <a:t>, i.e., what is the natural way to think about given data</a:t>
            </a: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Data Processing Operations</a:t>
            </a:r>
            <a:r>
              <a:rPr lang="en-US" b="0" dirty="0"/>
              <a:t>, which take one or more datasets as input and produce </a:t>
            </a:r>
          </a:p>
          <a:p>
            <a:pPr marL="457200" indent="-457200">
              <a:buAutoNum type="arabicPeriod"/>
            </a:pPr>
            <a:endParaRPr lang="en-US" b="0" dirty="0"/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Why?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1800" dirty="0"/>
              <a:t>Allows one to think at a higher level of abstraction, leading to simpler and easier-to-understand scripts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1800" dirty="0"/>
              <a:t>Provides ”independence” between the abstract operations and concrete implementation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1800" dirty="0"/>
              <a:t>Can switch from one implementation to another easily</a:t>
            </a:r>
          </a:p>
          <a:p>
            <a:pPr marL="1600200" lvl="2" indent="-457200">
              <a:buFont typeface="Arial" charset="0"/>
              <a:buChar char="•"/>
            </a:pPr>
            <a:endParaRPr lang="en-US" sz="1600" dirty="0"/>
          </a:p>
          <a:p>
            <a:pPr marL="457200" indent="-457200">
              <a:buFont typeface="Arial" charset="0"/>
              <a:buChar char="•"/>
            </a:pPr>
            <a:r>
              <a:rPr lang="en-US" sz="1800" dirty="0"/>
              <a:t>For performance debugging, useful to know how they are implemented and rough characteristics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50776" y="5619801"/>
            <a:ext cx="2503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i="1" dirty="0">
              <a:solidFill>
                <a:srgbClr val="00B0F0"/>
              </a:solidFill>
              <a:sym typeface="Wingdings"/>
            </a:endParaRPr>
          </a:p>
          <a:p>
            <a:endParaRPr lang="en-US" dirty="0"/>
          </a:p>
        </p:txBody>
      </p:sp>
      <p:sp>
        <p:nvSpPr>
          <p:cNvPr id="8" name="AutoShape 6" descr="mage result for social network"/>
          <p:cNvSpPr>
            <a:spLocks noChangeAspect="1" noChangeArrowheads="1"/>
          </p:cNvSpPr>
          <p:nvPr/>
        </p:nvSpPr>
        <p:spPr bwMode="auto">
          <a:xfrm>
            <a:off x="0" y="0"/>
            <a:ext cx="5781675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307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Rest of Today’s Lecture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36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Exploratory analysis</a:t>
              </a:r>
            </a:p>
            <a:p>
              <a:pPr algn="ctr"/>
              <a:r>
                <a:rPr lang="en-US" sz="1400" dirty="0"/>
                <a:t>&amp;</a:t>
              </a:r>
            </a:p>
            <a:p>
              <a:pPr algn="ctr"/>
              <a:r>
                <a:rPr lang="en-US" sz="1400" dirty="0"/>
                <a:t>Data </a:t>
              </a:r>
              <a:r>
                <a:rPr lang="en-US" sz="1400" dirty="0" err="1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sp>
        <p:nvSpPr>
          <p:cNvPr id="3" name="Down Arrow 2"/>
          <p:cNvSpPr/>
          <p:nvPr/>
        </p:nvSpPr>
        <p:spPr>
          <a:xfrm rot="7906186">
            <a:off x="2020921" y="3620013"/>
            <a:ext cx="959371" cy="2322535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260035" y="5375369"/>
            <a:ext cx="518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 on to the “collection” part of things …</a:t>
            </a:r>
          </a:p>
        </p:txBody>
      </p:sp>
    </p:spTree>
    <p:extLst>
      <p:ext uri="{BB962C8B-B14F-4D97-AF65-F5344CB8AC3E}">
        <p14:creationId xmlns:p14="http://schemas.microsoft.com/office/powerpoint/2010/main" val="35130597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5823679" cy="1371600"/>
          </a:xfrm>
        </p:spPr>
        <p:txBody>
          <a:bodyPr/>
          <a:lstStyle/>
          <a:p>
            <a:r>
              <a:rPr lang="en-US" dirty="0" err="1"/>
              <a:t>GotTa</a:t>
            </a:r>
            <a:r>
              <a:rPr lang="en-US" dirty="0"/>
              <a:t> Catch ‘</a:t>
            </a:r>
            <a:r>
              <a:rPr lang="en-US" dirty="0" err="1"/>
              <a:t>Em</a:t>
            </a:r>
            <a:r>
              <a:rPr lang="en-US" dirty="0"/>
              <a:t> 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Five ways to get data: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Direct download and load from local storage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Generate locally via downloaded code (e.g., simulation)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Query data from a database (covered in a few lectures)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Query an API from the intra/internet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Scrape data from a webpage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0479" y="464693"/>
            <a:ext cx="1657246" cy="165724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351491" y="3582649"/>
            <a:ext cx="2938070" cy="749508"/>
            <a:chOff x="5351491" y="3582649"/>
            <a:chExt cx="2938070" cy="749508"/>
          </a:xfrm>
        </p:grpSpPr>
        <p:sp>
          <p:nvSpPr>
            <p:cNvPr id="6" name="Right Brace 5"/>
            <p:cNvSpPr/>
            <p:nvPr/>
          </p:nvSpPr>
          <p:spPr>
            <a:xfrm>
              <a:off x="5351491" y="3582649"/>
              <a:ext cx="329784" cy="749508"/>
            </a:xfrm>
            <a:prstGeom prst="rightBrac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711253" y="3762532"/>
              <a:ext cx="25783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Covered today.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4434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Wherefore art thou, API?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web-based </a:t>
            </a:r>
            <a:r>
              <a:rPr lang="en-US" dirty="0">
                <a:solidFill>
                  <a:schemeClr val="tx2"/>
                </a:solidFill>
              </a:rPr>
              <a:t>A</a:t>
            </a:r>
            <a:r>
              <a:rPr lang="en-US" dirty="0"/>
              <a:t>pplication </a:t>
            </a:r>
            <a:r>
              <a:rPr lang="en-US" dirty="0">
                <a:solidFill>
                  <a:schemeClr val="tx2"/>
                </a:solidFill>
              </a:rPr>
              <a:t>P</a:t>
            </a:r>
            <a:r>
              <a:rPr lang="en-US" dirty="0"/>
              <a:t>rogramming </a:t>
            </a:r>
            <a:r>
              <a:rPr lang="en-US" dirty="0">
                <a:solidFill>
                  <a:schemeClr val="tx2"/>
                </a:solidFill>
              </a:rPr>
              <a:t>I</a:t>
            </a:r>
            <a:r>
              <a:rPr lang="en-US" dirty="0"/>
              <a:t>nterface (API) like we’ll be using in this class is a contract between a server and a user stating:</a:t>
            </a:r>
          </a:p>
          <a:p>
            <a:pPr algn="ctr"/>
            <a:br>
              <a:rPr lang="en-US" dirty="0"/>
            </a:br>
            <a:r>
              <a:rPr lang="en-US" dirty="0">
                <a:solidFill>
                  <a:schemeClr val="tx2"/>
                </a:solidFill>
              </a:rPr>
              <a:t>“If you send me a specific request, I will return some information in a structured and documented format.”</a:t>
            </a:r>
          </a:p>
          <a:p>
            <a:endParaRPr lang="en-US" dirty="0"/>
          </a:p>
          <a:p>
            <a:r>
              <a:rPr lang="en-US" dirty="0"/>
              <a:t>(More generally, APIs can also perform actions, may not be web-based, be a set of protocols for communicating between processes, between an application and an OS, etc.)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20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“Send me a specific request”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web API queries we’ll be doing will use HTTP requests: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conda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 install </a:t>
            </a:r>
            <a:r>
              <a:rPr lang="mr-IN" b="0" dirty="0">
                <a:latin typeface="Courier" charset="0"/>
                <a:ea typeface="Courier" charset="0"/>
                <a:cs typeface="Courier" charset="0"/>
              </a:rPr>
              <a:t>–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c anaconda requests=2.12.4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10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http://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docs.python-requests.org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en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/master/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27219" y="2592027"/>
            <a:ext cx="7997252" cy="80745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r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requests.get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(	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'https://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api.github.com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/user'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,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							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auth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'user'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,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'pass'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)   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27219" y="4016098"/>
            <a:ext cx="7997252" cy="43891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200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27219" y="3488336"/>
            <a:ext cx="7997252" cy="4389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r.status_code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27219" y="4543860"/>
            <a:ext cx="7997252" cy="4389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r.headers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[‘content-type’]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27219" y="5071622"/>
            <a:ext cx="7997252" cy="43891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‘application/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json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; charset=utf8’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27219" y="5599384"/>
            <a:ext cx="7997252" cy="4389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r.json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27219" y="6127145"/>
            <a:ext cx="7997252" cy="43891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{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u'private_gists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': 419,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u'total_private_repos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': 77, ...}</a:t>
            </a:r>
          </a:p>
        </p:txBody>
      </p:sp>
    </p:spTree>
    <p:extLst>
      <p:ext uri="{BB962C8B-B14F-4D97-AF65-F5344CB8AC3E}">
        <p14:creationId xmlns:p14="http://schemas.microsoft.com/office/powerpoint/2010/main" val="78121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DBFFB-1C65-0E47-935D-AFF1FEF20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9554C-7AC3-DE49-8171-C5BE9130E6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Office hours will be posted tonight course webpage: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hlinkClick r:id="rId2"/>
              </a:rPr>
              <a:t>https://cmsc320.github.io/</a:t>
            </a:r>
            <a:endParaRPr lang="en-US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Subject to change; I will update the course webpage if so!</a:t>
            </a:r>
          </a:p>
          <a:p>
            <a:endParaRPr lang="en-US" b="0" dirty="0"/>
          </a:p>
          <a:p>
            <a:r>
              <a:rPr lang="en-US" dirty="0"/>
              <a:t>Office hours are held via Zoom (shocking!) – TAs to provide details in the future, on Piazza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/>
          </a:p>
          <a:p>
            <a:r>
              <a:rPr lang="en-US" dirty="0"/>
              <a:t>We have coverage for every weekday (</a:t>
            </a:r>
            <a:r>
              <a:rPr lang="en-US" dirty="0" err="1"/>
              <a:t>MTWThF</a:t>
            </a:r>
            <a:r>
              <a:rPr lang="en-US" dirty="0"/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TAs will also “cover” Piazza for the working hours of the day on which they are holding office hours.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2F9A3-BEEB-8E41-9863-F24E1FE17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63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 Requests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/>
              <a:t>https://</a:t>
            </a:r>
            <a:r>
              <a:rPr lang="en-US" b="0" dirty="0" err="1"/>
              <a:t>www.google.com</a:t>
            </a:r>
            <a:r>
              <a:rPr lang="en-US" b="0" dirty="0"/>
              <a:t>/</a:t>
            </a:r>
            <a:r>
              <a:rPr lang="en-US" dirty="0"/>
              <a:t>?q=cmsc320&amp;tbs=</a:t>
            </a:r>
            <a:r>
              <a:rPr lang="en-US" dirty="0" err="1"/>
              <a:t>qdr:m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 GET Request:</a:t>
            </a:r>
          </a:p>
          <a:p>
            <a:r>
              <a:rPr lang="en-US" dirty="0"/>
              <a:t>GET /?q=cmsc320&amp;tbs=</a:t>
            </a:r>
            <a:r>
              <a:rPr lang="en-US" dirty="0" err="1"/>
              <a:t>qdr:m</a:t>
            </a:r>
            <a:r>
              <a:rPr lang="en-US" dirty="0"/>
              <a:t> HTTP/1.1</a:t>
            </a:r>
            <a:br>
              <a:rPr lang="en-US" dirty="0"/>
            </a:br>
            <a:r>
              <a:rPr lang="en-US" dirty="0"/>
              <a:t>Host: </a:t>
            </a:r>
            <a:r>
              <a:rPr lang="en-US" dirty="0" err="1"/>
              <a:t>www.google.com</a:t>
            </a:r>
            <a:br>
              <a:rPr lang="en-US" dirty="0"/>
            </a:br>
            <a:r>
              <a:rPr lang="en-US" dirty="0"/>
              <a:t>User-Agent:</a:t>
            </a:r>
            <a:r>
              <a:rPr lang="en-US" sz="1200" dirty="0"/>
              <a:t> Mozilla/5.0 (X11; Linux x86_64; rv:10.0.1) Gecko/20100101 Firefox/10.0.1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40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154242" y="2313806"/>
            <a:ext cx="4864307" cy="599007"/>
            <a:chOff x="1154242" y="2313806"/>
            <a:chExt cx="4864307" cy="59900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4242" y="2313806"/>
              <a:ext cx="1798820" cy="59900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650104" y="2428643"/>
              <a:ext cx="23684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??????????</a:t>
              </a: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427219" y="4570727"/>
            <a:ext cx="7997252" cy="149890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params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{ “q”: “cmsc320”, “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tbs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”: “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qdr:m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 }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r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requests.get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	“https://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www.google.com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”,</a:t>
            </a:r>
            <a:br>
              <a:rPr lang="en-US" dirty="0">
                <a:latin typeface="Courier" charset="0"/>
                <a:ea typeface="Courier" charset="0"/>
                <a:cs typeface="Courier" charset="0"/>
              </a:rPr>
            </a:br>
            <a:r>
              <a:rPr lang="en-US" dirty="0">
                <a:latin typeface="Courier" charset="0"/>
                <a:ea typeface="Courier" charset="0"/>
                <a:cs typeface="Courier" charset="0"/>
              </a:rPr>
              <a:t>						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params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params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68248" y="6056030"/>
            <a:ext cx="5636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*be careful with https:// calls; 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requests</a:t>
            </a:r>
            <a:r>
              <a:rPr lang="en-US" sz="1400" dirty="0"/>
              <a:t> will not verify SSL by default</a:t>
            </a:r>
          </a:p>
        </p:txBody>
      </p:sp>
    </p:spTree>
    <p:extLst>
      <p:ext uri="{BB962C8B-B14F-4D97-AF65-F5344CB8AC3E}">
        <p14:creationId xmlns:p14="http://schemas.microsoft.com/office/powerpoint/2010/main" val="93585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Restful APIs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class will just </a:t>
            </a:r>
            <a:r>
              <a:rPr lang="en-US" dirty="0">
                <a:solidFill>
                  <a:schemeClr val="tx2"/>
                </a:solidFill>
              </a:rPr>
              <a:t>query</a:t>
            </a:r>
            <a:r>
              <a:rPr lang="en-US" dirty="0"/>
              <a:t> web APIs, but full web APIs typically allow more.</a:t>
            </a:r>
          </a:p>
          <a:p>
            <a:r>
              <a:rPr lang="en-US" dirty="0">
                <a:solidFill>
                  <a:schemeClr val="tx2"/>
                </a:solidFill>
              </a:rPr>
              <a:t>Re</a:t>
            </a:r>
            <a:r>
              <a:rPr lang="en-US" dirty="0"/>
              <a:t>presentational </a:t>
            </a:r>
            <a:r>
              <a:rPr lang="en-US" dirty="0">
                <a:solidFill>
                  <a:schemeClr val="tx2"/>
                </a:solidFill>
              </a:rPr>
              <a:t>S</a:t>
            </a:r>
            <a:r>
              <a:rPr lang="en-US" dirty="0"/>
              <a:t>tate </a:t>
            </a:r>
            <a:r>
              <a:rPr lang="en-US" dirty="0">
                <a:solidFill>
                  <a:schemeClr val="tx2"/>
                </a:solidFill>
              </a:rPr>
              <a:t>T</a:t>
            </a:r>
            <a:r>
              <a:rPr lang="en-US" dirty="0"/>
              <a:t>ransfer (RESTful) APIs: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olidFill>
                  <a:schemeClr val="tx2"/>
                </a:solidFill>
              </a:rPr>
              <a:t>GET</a:t>
            </a:r>
            <a:r>
              <a:rPr lang="en-US" b="0" dirty="0"/>
              <a:t>: perform query, return data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olidFill>
                  <a:schemeClr val="tx2"/>
                </a:solidFill>
              </a:rPr>
              <a:t>POST</a:t>
            </a:r>
            <a:r>
              <a:rPr lang="en-US" b="0" dirty="0"/>
              <a:t>: create a new entry or object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olidFill>
                  <a:schemeClr val="tx2"/>
                </a:solidFill>
              </a:rPr>
              <a:t>PUT</a:t>
            </a:r>
            <a:r>
              <a:rPr lang="en-US" b="0" dirty="0"/>
              <a:t>: update an existing entry or object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olidFill>
                  <a:schemeClr val="tx2"/>
                </a:solidFill>
              </a:rPr>
              <a:t>DELETE</a:t>
            </a:r>
            <a:r>
              <a:rPr lang="en-US" b="0" dirty="0"/>
              <a:t>: delete an existing entry or object</a:t>
            </a:r>
          </a:p>
          <a:p>
            <a:r>
              <a:rPr lang="en-US" dirty="0"/>
              <a:t>Can be more intricate, but verbs (“put”) align with actions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821" y="5693681"/>
            <a:ext cx="2762010" cy="117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46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798039" cy="1371600"/>
          </a:xfrm>
        </p:spPr>
        <p:txBody>
          <a:bodyPr/>
          <a:lstStyle/>
          <a:p>
            <a:r>
              <a:rPr lang="en-US" dirty="0"/>
              <a:t>Querying </a:t>
            </a:r>
            <a:r>
              <a:rPr lang="en-US"/>
              <a:t>a Restful API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Stateless</a:t>
            </a:r>
            <a:r>
              <a:rPr lang="en-US" dirty="0"/>
              <a:t>: with every request, you send along a token/authentication of who you are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GitHub is more than a </a:t>
            </a:r>
            <a:r>
              <a:rPr lang="en-US" dirty="0" err="1"/>
              <a:t>GETHub</a:t>
            </a:r>
            <a:r>
              <a:rPr lang="en-US" dirty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PUT/POST/DELETE can edit your repositories, etc.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Try it out: https://</a:t>
            </a:r>
            <a:r>
              <a:rPr lang="en-US" b="0" dirty="0" err="1"/>
              <a:t>github.com</a:t>
            </a:r>
            <a:r>
              <a:rPr lang="en-US" b="0" dirty="0"/>
              <a:t>/settings/tokens/new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42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27219" y="2532069"/>
            <a:ext cx="7997252" cy="149890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token = ”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super_secret_token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r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requests.get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(“https://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github.com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/user”,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				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params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={”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access_token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”: token})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print(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r.content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27219" y="4136018"/>
            <a:ext cx="7997252" cy="43891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{"login":”JohnDickerson","id":</a:t>
            </a:r>
            <a:r>
              <a:rPr lang="nl-NL" dirty="0">
                <a:latin typeface="Courier" charset="0"/>
                <a:ea typeface="Courier" charset="0"/>
                <a:cs typeface="Courier" charset="0"/>
              </a:rPr>
              <a:t>472985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,"avatar_url":"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ht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…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89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Authentication and OAuth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Old and busted: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New hotness: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What if I wanted to grant an app access to, e.g., my Facebook account </a:t>
            </a:r>
            <a:r>
              <a:rPr lang="en-US" b="0" dirty="0">
                <a:solidFill>
                  <a:schemeClr val="tx2"/>
                </a:solidFill>
              </a:rPr>
              <a:t>without</a:t>
            </a:r>
            <a:r>
              <a:rPr lang="en-US" b="0" dirty="0"/>
              <a:t> giving that app my password?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OAuth: grants </a:t>
            </a:r>
            <a:r>
              <a:rPr lang="en-US" b="0" dirty="0">
                <a:solidFill>
                  <a:schemeClr val="tx2"/>
                </a:solidFill>
              </a:rPr>
              <a:t>access tokens </a:t>
            </a:r>
            <a:r>
              <a:rPr lang="en-US" b="0" dirty="0"/>
              <a:t>that give (possibly incomplete) access to a user or app without exposing a password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43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27219" y="2232269"/>
            <a:ext cx="7997252" cy="149890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r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requests.get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(“https://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api.github.com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/user”,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				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auth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=(“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JohnDickerson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”, “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ILoveKittens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”))</a:t>
            </a:r>
          </a:p>
        </p:txBody>
      </p:sp>
    </p:spTree>
    <p:extLst>
      <p:ext uri="{BB962C8B-B14F-4D97-AF65-F5344CB8AC3E}">
        <p14:creationId xmlns:p14="http://schemas.microsoft.com/office/powerpoint/2010/main" val="167060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“</a:t>
            </a:r>
            <a:r>
              <a:rPr lang="mr-IN" dirty="0"/>
              <a:t>…</a:t>
            </a:r>
            <a:r>
              <a:rPr lang="en-US" dirty="0"/>
              <a:t> I will return information in a structured format.”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 we’ve queried a server using a well-formed GET request via the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requests</a:t>
            </a:r>
            <a:r>
              <a:rPr lang="en-US" dirty="0"/>
              <a:t> Python module.  What comes back?</a:t>
            </a:r>
          </a:p>
          <a:p>
            <a:r>
              <a:rPr lang="en-US" dirty="0"/>
              <a:t>General structured data: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olidFill>
                  <a:schemeClr val="tx2"/>
                </a:solidFill>
              </a:rPr>
              <a:t>C</a:t>
            </a:r>
            <a:r>
              <a:rPr lang="en-US" b="0" dirty="0"/>
              <a:t>omma-</a:t>
            </a:r>
            <a:r>
              <a:rPr lang="en-US" b="0" dirty="0">
                <a:solidFill>
                  <a:schemeClr val="tx2"/>
                </a:solidFill>
              </a:rPr>
              <a:t>S</a:t>
            </a:r>
            <a:r>
              <a:rPr lang="en-US" b="0" dirty="0"/>
              <a:t>eparated </a:t>
            </a:r>
            <a:r>
              <a:rPr lang="en-US" b="0" dirty="0">
                <a:solidFill>
                  <a:schemeClr val="tx2"/>
                </a:solidFill>
              </a:rPr>
              <a:t>V</a:t>
            </a:r>
            <a:r>
              <a:rPr lang="en-US" b="0" dirty="0"/>
              <a:t>alue (CSV) files &amp; strings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>
                <a:solidFill>
                  <a:schemeClr val="tx2"/>
                </a:solidFill>
              </a:rPr>
              <a:t>J</a:t>
            </a:r>
            <a:r>
              <a:rPr lang="en-US" b="0" dirty="0" err="1"/>
              <a:t>ava</a:t>
            </a:r>
            <a:r>
              <a:rPr lang="en-US" b="0" dirty="0" err="1">
                <a:solidFill>
                  <a:schemeClr val="tx2"/>
                </a:solidFill>
              </a:rPr>
              <a:t>s</a:t>
            </a:r>
            <a:r>
              <a:rPr lang="en-US" b="0" dirty="0" err="1"/>
              <a:t>cript</a:t>
            </a:r>
            <a:r>
              <a:rPr lang="en-US" b="0" dirty="0"/>
              <a:t> </a:t>
            </a:r>
            <a:r>
              <a:rPr lang="en-US" b="0" dirty="0">
                <a:solidFill>
                  <a:schemeClr val="tx2"/>
                </a:solidFill>
              </a:rPr>
              <a:t>O</a:t>
            </a:r>
            <a:r>
              <a:rPr lang="en-US" b="0" dirty="0"/>
              <a:t>bject </a:t>
            </a:r>
            <a:r>
              <a:rPr lang="en-US" b="0" dirty="0">
                <a:solidFill>
                  <a:schemeClr val="tx2"/>
                </a:solidFill>
              </a:rPr>
              <a:t>N</a:t>
            </a:r>
            <a:r>
              <a:rPr lang="en-US" b="0" dirty="0"/>
              <a:t>otation (JSON) files &amp; strings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HTML, XHTML, XML files &amp; strings</a:t>
            </a:r>
          </a:p>
          <a:p>
            <a:r>
              <a:rPr lang="en-US" dirty="0"/>
              <a:t>Domain-specific structured data: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Shapefiles: geospatial vector data (</a:t>
            </a:r>
            <a:r>
              <a:rPr lang="en-US" b="0" dirty="0" err="1"/>
              <a:t>OpenStreetMap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RVT files: architectural planning (Autodesk Revit)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You can make up your own!  </a:t>
            </a:r>
            <a:r>
              <a:rPr lang="en-US" b="0" dirty="0">
                <a:solidFill>
                  <a:schemeClr val="tx2"/>
                </a:solidFill>
              </a:rPr>
              <a:t>Always document it.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01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 err="1"/>
              <a:t>GraphQL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 alternative to REST and ad-hoc </a:t>
            </a:r>
            <a:r>
              <a:rPr lang="en-US" dirty="0" err="1"/>
              <a:t>webservice</a:t>
            </a:r>
            <a:r>
              <a:rPr lang="en-US" dirty="0"/>
              <a:t> architectures</a:t>
            </a:r>
          </a:p>
          <a:p>
            <a:pPr lvl="1"/>
            <a:r>
              <a:rPr lang="en-US" dirty="0"/>
              <a:t>Developed internally by Facebook and released publicly</a:t>
            </a:r>
          </a:p>
          <a:p>
            <a:r>
              <a:rPr lang="en-US" dirty="0"/>
              <a:t>Unlike REST, the requester specifies the format of the response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526401" y="6468633"/>
            <a:ext cx="6083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https://dev-</a:t>
            </a:r>
            <a:r>
              <a:rPr lang="en-US" sz="16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blog.apollodata.com</a:t>
            </a:r>
            <a:r>
              <a:rPr lang="en-US" sz="1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/graphql-vs-rest-5d425123e34b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ECDEA2F-B7E2-8C42-A1C1-B023BC81382D}"/>
              </a:ext>
            </a:extLst>
          </p:cNvPr>
          <p:cNvGrpSpPr/>
          <p:nvPr/>
        </p:nvGrpSpPr>
        <p:grpSpPr>
          <a:xfrm>
            <a:off x="457200" y="3117954"/>
            <a:ext cx="8746404" cy="2698230"/>
            <a:chOff x="457200" y="3117954"/>
            <a:chExt cx="8746404" cy="269823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005F150-8687-D84F-AC22-089811944B1C}"/>
                </a:ext>
              </a:extLst>
            </p:cNvPr>
            <p:cNvGrpSpPr/>
            <p:nvPr/>
          </p:nvGrpSpPr>
          <p:grpSpPr>
            <a:xfrm>
              <a:off x="457200" y="3222885"/>
              <a:ext cx="2940128" cy="2593299"/>
              <a:chOff x="457200" y="3222885"/>
              <a:chExt cx="2940128" cy="2593299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7200" y="3533476"/>
                <a:ext cx="2940128" cy="2282708"/>
              </a:xfrm>
              <a:prstGeom prst="rect">
                <a:avLst/>
              </a:prstGeom>
            </p:spPr>
          </p:pic>
          <p:cxnSp>
            <p:nvCxnSpPr>
              <p:cNvPr id="9" name="Straight Arrow Connector 8"/>
              <p:cNvCxnSpPr/>
              <p:nvPr/>
            </p:nvCxnSpPr>
            <p:spPr>
              <a:xfrm flipH="1">
                <a:off x="1783830" y="3222885"/>
                <a:ext cx="143434" cy="31059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B26F8C-9ACE-614F-B780-B2A8FF0F1F96}"/>
                </a:ext>
              </a:extLst>
            </p:cNvPr>
            <p:cNvGrpSpPr/>
            <p:nvPr/>
          </p:nvGrpSpPr>
          <p:grpSpPr>
            <a:xfrm>
              <a:off x="3625928" y="3117954"/>
              <a:ext cx="5577676" cy="2313489"/>
              <a:chOff x="3625928" y="3117954"/>
              <a:chExt cx="5577676" cy="2313489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25928" y="3780651"/>
                <a:ext cx="5577676" cy="1650792"/>
              </a:xfrm>
              <a:prstGeom prst="rect">
                <a:avLst/>
              </a:prstGeom>
            </p:spPr>
          </p:pic>
          <p:cxnSp>
            <p:nvCxnSpPr>
              <p:cNvPr id="11" name="Straight Arrow Connector 10"/>
              <p:cNvCxnSpPr/>
              <p:nvPr/>
            </p:nvCxnSpPr>
            <p:spPr>
              <a:xfrm>
                <a:off x="6041036" y="3117954"/>
                <a:ext cx="29980" cy="66269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375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CSV Files in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599"/>
            <a:ext cx="7772400" cy="4973321"/>
          </a:xfrm>
        </p:spPr>
        <p:txBody>
          <a:bodyPr>
            <a:normAutofit/>
          </a:bodyPr>
          <a:lstStyle/>
          <a:p>
            <a:r>
              <a:rPr lang="en-US" dirty="0"/>
              <a:t>Any CSV reader worth anything can parse files with any delimiter, not just a comma (e.g., “TSV” for tab-separated)</a:t>
            </a:r>
          </a:p>
          <a:p>
            <a:r>
              <a:rPr lang="en-US" sz="1600" b="0" dirty="0"/>
              <a:t>1,26-Jan,Introduction,—,"pdf, </a:t>
            </a:r>
            <a:r>
              <a:rPr lang="en-US" sz="1600" b="0" dirty="0" err="1"/>
              <a:t>pptx</a:t>
            </a:r>
            <a:r>
              <a:rPr lang="en-US" sz="1600" b="0" dirty="0"/>
              <a:t>",Dickerson,</a:t>
            </a:r>
            <a:br>
              <a:rPr lang="en-US" sz="1600" b="0" dirty="0"/>
            </a:br>
            <a:r>
              <a:rPr lang="en-US" sz="1600" b="0" dirty="0"/>
              <a:t>2,31-Jan,Scraping Data with </a:t>
            </a:r>
            <a:r>
              <a:rPr lang="en-US" sz="1600" b="0" dirty="0" err="1"/>
              <a:t>Python,Anaconda's</a:t>
            </a:r>
            <a:r>
              <a:rPr lang="en-US" sz="1600" b="0" dirty="0"/>
              <a:t> Test </a:t>
            </a:r>
            <a:r>
              <a:rPr lang="en-US" sz="1600" b="0" dirty="0" err="1"/>
              <a:t>Drive.,,Dickerson</a:t>
            </a:r>
            <a:r>
              <a:rPr lang="en-US" sz="1600" b="0" dirty="0"/>
              <a:t>,</a:t>
            </a:r>
            <a:br>
              <a:rPr lang="en-US" sz="1600" b="0" dirty="0"/>
            </a:br>
            <a:r>
              <a:rPr lang="en-US" sz="1600" b="0" dirty="0"/>
              <a:t>3,2-Feb,"Vectors, Matrices, and </a:t>
            </a:r>
            <a:r>
              <a:rPr lang="en-US" sz="1600" b="0" dirty="0" err="1"/>
              <a:t>Dataframes</a:t>
            </a:r>
            <a:r>
              <a:rPr lang="en-US" sz="1600" b="0" dirty="0"/>
              <a:t>",Introduction to </a:t>
            </a:r>
            <a:r>
              <a:rPr lang="en-US" sz="1600" b="0" dirty="0" err="1"/>
              <a:t>pandas.,,Dickerson</a:t>
            </a:r>
            <a:r>
              <a:rPr lang="en-US" sz="1600" b="0" dirty="0"/>
              <a:t>,</a:t>
            </a:r>
            <a:br>
              <a:rPr lang="en-US" sz="1600" b="0" dirty="0"/>
            </a:br>
            <a:r>
              <a:rPr lang="en-US" sz="1600" b="0" dirty="0"/>
              <a:t>4,7-Feb,Jupyter notebook </a:t>
            </a:r>
            <a:r>
              <a:rPr lang="en-US" sz="1600" b="0" dirty="0" err="1"/>
              <a:t>lab,,,"Denis</a:t>
            </a:r>
            <a:r>
              <a:rPr lang="en-US" sz="1600" b="0" dirty="0"/>
              <a:t>, </a:t>
            </a:r>
            <a:r>
              <a:rPr lang="en-US" sz="1600" b="0" dirty="0" err="1"/>
              <a:t>Anant</a:t>
            </a:r>
            <a:r>
              <a:rPr lang="en-US" sz="1600" b="0" dirty="0"/>
              <a:t>, &amp; Neil",</a:t>
            </a:r>
            <a:br>
              <a:rPr lang="en-US" sz="1600" b="0" dirty="0"/>
            </a:br>
            <a:r>
              <a:rPr lang="en-US" sz="1600" b="0" dirty="0"/>
              <a:t>5,9-Feb,Best Practices for Data Science </a:t>
            </a:r>
            <a:r>
              <a:rPr lang="en-US" sz="1600" b="0" dirty="0" err="1"/>
              <a:t>Projects,,,Dickerson</a:t>
            </a:r>
            <a:r>
              <a:rPr lang="en-US" sz="1600" b="0" dirty="0"/>
              <a:t>,</a:t>
            </a:r>
            <a:endParaRPr lang="en-US" b="0" dirty="0"/>
          </a:p>
          <a:p>
            <a:r>
              <a:rPr lang="en-US" dirty="0"/>
              <a:t>Don’t write your own CSV or JSON parser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(We’ll use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pandas</a:t>
            </a:r>
            <a:r>
              <a:rPr lang="en-US" dirty="0"/>
              <a:t> to do this much more easily and efficiently)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46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698230" y="2353456"/>
            <a:ext cx="1124262" cy="614596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/>
                </a:solidFill>
              </a:ln>
              <a:solidFill>
                <a:schemeClr val="tx2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790669" y="3090472"/>
            <a:ext cx="1124262" cy="614596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/>
                </a:solidFill>
              </a:ln>
              <a:solidFill>
                <a:schemeClr val="tx2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57200" y="4305924"/>
            <a:ext cx="7997252" cy="149890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import csv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with open(“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schedule.csv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”, ”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rb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”) as f: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reader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csv.reader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(f, delimiter=“,”,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quotechar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=’”’)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for row in reader: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	print(row)</a:t>
            </a:r>
          </a:p>
        </p:txBody>
      </p:sp>
    </p:spTree>
    <p:extLst>
      <p:ext uri="{BB962C8B-B14F-4D97-AF65-F5344CB8AC3E}">
        <p14:creationId xmlns:p14="http://schemas.microsoft.com/office/powerpoint/2010/main" val="67703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378315" cy="1371600"/>
          </a:xfrm>
        </p:spPr>
        <p:txBody>
          <a:bodyPr/>
          <a:lstStyle/>
          <a:p>
            <a:r>
              <a:rPr lang="en-US" dirty="0"/>
              <a:t>JSON Files &amp; Strings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JSON is a method for </a:t>
            </a:r>
            <a:r>
              <a:rPr lang="en-US" dirty="0">
                <a:solidFill>
                  <a:schemeClr val="tx2"/>
                </a:solidFill>
              </a:rPr>
              <a:t>serializing</a:t>
            </a:r>
            <a:r>
              <a:rPr lang="en-US" dirty="0"/>
              <a:t> objects: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Convert an object into a string (done in Java in 131/132?)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olidFill>
                  <a:schemeClr val="tx2"/>
                </a:solidFill>
              </a:rPr>
              <a:t>Deserialization</a:t>
            </a:r>
            <a:r>
              <a:rPr lang="en-US" b="0" dirty="0"/>
              <a:t> converts a string back to an object</a:t>
            </a:r>
          </a:p>
          <a:p>
            <a:r>
              <a:rPr lang="en-US" dirty="0"/>
              <a:t>Easy for humans to read (and sanity check, edit)</a:t>
            </a:r>
          </a:p>
          <a:p>
            <a:r>
              <a:rPr lang="en-US" dirty="0"/>
              <a:t>Defined by three universal data structures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383" y="3954372"/>
            <a:ext cx="4464154" cy="8435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10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Images from: http://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www.json.org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383" y="4784603"/>
            <a:ext cx="4462272" cy="8432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235" y="4797933"/>
            <a:ext cx="0" cy="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383" y="5503884"/>
            <a:ext cx="4462272" cy="207443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988987" y="4114542"/>
            <a:ext cx="2443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Python dictionary, Java Map, hash table, </a:t>
            </a:r>
            <a:r>
              <a:rPr lang="en-US" sz="1400" dirty="0" err="1"/>
              <a:t>etc</a:t>
            </a:r>
            <a:r>
              <a:rPr lang="en-US" sz="1400" dirty="0"/>
              <a:t> </a:t>
            </a:r>
            <a:r>
              <a:rPr lang="mr-IN" sz="1400" dirty="0"/>
              <a:t>…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988987" y="4944595"/>
            <a:ext cx="2443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Python list, Java array, vector, </a:t>
            </a:r>
            <a:r>
              <a:rPr lang="en-US" sz="1400" dirty="0" err="1"/>
              <a:t>etc</a:t>
            </a:r>
            <a:r>
              <a:rPr lang="en-US" sz="1400" dirty="0"/>
              <a:t> </a:t>
            </a:r>
            <a:r>
              <a:rPr lang="mr-IN" sz="1400" dirty="0"/>
              <a:t>…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5988987" y="5805624"/>
            <a:ext cx="24433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Python string, float, </a:t>
            </a:r>
            <a:r>
              <a:rPr lang="en-US" sz="1400" dirty="0" err="1"/>
              <a:t>int</a:t>
            </a:r>
            <a:r>
              <a:rPr lang="en-US" sz="1400" dirty="0"/>
              <a:t>, </a:t>
            </a:r>
            <a:r>
              <a:rPr lang="en-US" sz="1400" dirty="0" err="1"/>
              <a:t>boolean</a:t>
            </a:r>
            <a:r>
              <a:rPr lang="en-US" sz="1400" dirty="0"/>
              <a:t>, JSON object, JSON array, </a:t>
            </a:r>
            <a:r>
              <a:rPr lang="mr-IN" sz="1400" dirty="0"/>
              <a:t>…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812383" y="6126163"/>
            <a:ext cx="4462272" cy="145215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8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18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/>
      <p:bldP spid="11" grpId="0"/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JSON In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built-in types: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“Strings”</a:t>
            </a:r>
            <a:r>
              <a:rPr lang="en-US" dirty="0"/>
              <a:t>,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1.0</a:t>
            </a:r>
            <a:r>
              <a:rPr lang="en-US" dirty="0"/>
              <a:t>,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True</a:t>
            </a:r>
            <a:r>
              <a:rPr lang="en-US" dirty="0"/>
              <a:t>,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False</a:t>
            </a:r>
            <a:r>
              <a:rPr lang="en-US" dirty="0"/>
              <a:t>,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None</a:t>
            </a:r>
          </a:p>
          <a:p>
            <a:r>
              <a:rPr lang="en-US" dirty="0"/>
              <a:t>Lists: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[“Goodbye”, “Cruel”, “World”]</a:t>
            </a:r>
          </a:p>
          <a:p>
            <a:r>
              <a:rPr lang="en-US" dirty="0"/>
              <a:t>Dictionaries: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{“hello”: “bonjour”, “goodbye”, “au revoir”}</a:t>
            </a:r>
          </a:p>
          <a:p>
            <a:r>
              <a:rPr lang="en-US" dirty="0"/>
              <a:t>Dictionaries within lists within dictionaries within lists:</a:t>
            </a:r>
          </a:p>
          <a:p>
            <a:r>
              <a:rPr lang="en-US" sz="1800" b="0" dirty="0">
                <a:latin typeface="Courier" charset="0"/>
                <a:ea typeface="Courier" charset="0"/>
                <a:cs typeface="Courier" charset="0"/>
              </a:rPr>
              <a:t>[1, 2, {“Help”:[</a:t>
            </a:r>
            <a:br>
              <a:rPr lang="en-US" sz="1800" b="0" dirty="0">
                <a:latin typeface="Courier" charset="0"/>
                <a:ea typeface="Courier" charset="0"/>
                <a:cs typeface="Courier" charset="0"/>
              </a:rPr>
            </a:br>
            <a:r>
              <a:rPr lang="en-US" sz="1800" b="0" dirty="0">
                <a:latin typeface="Courier" charset="0"/>
                <a:ea typeface="Courier" charset="0"/>
                <a:cs typeface="Courier" charset="0"/>
              </a:rPr>
              <a:t>		  “I’m”, {“trapped”: “in”}, </a:t>
            </a:r>
            <a:br>
              <a:rPr lang="en-US" sz="1800" b="0" dirty="0">
                <a:latin typeface="Courier" charset="0"/>
                <a:ea typeface="Courier" charset="0"/>
                <a:cs typeface="Courier" charset="0"/>
              </a:rPr>
            </a:br>
            <a:r>
              <a:rPr lang="en-US" sz="1800" b="0" dirty="0">
                <a:latin typeface="Courier" charset="0"/>
                <a:ea typeface="Courier" charset="0"/>
                <a:cs typeface="Courier" charset="0"/>
              </a:rPr>
              <a:t>		  “CMSC320”</a:t>
            </a:r>
            <a:br>
              <a:rPr lang="en-US" sz="1800" b="0" dirty="0">
                <a:latin typeface="Courier" charset="0"/>
                <a:ea typeface="Courier" charset="0"/>
                <a:cs typeface="Courier" charset="0"/>
              </a:rPr>
            </a:br>
            <a:r>
              <a:rPr lang="en-US" sz="1800" b="0" dirty="0">
                <a:latin typeface="Courier" charset="0"/>
                <a:ea typeface="Courier" charset="0"/>
                <a:cs typeface="Courier" charset="0"/>
              </a:rPr>
              <a:t>		  ]}]</a:t>
            </a:r>
            <a:endParaRPr lang="en-US" b="0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1409" y="4244897"/>
            <a:ext cx="1881266" cy="188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30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JSON From Twitter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49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524318"/>
            <a:ext cx="7997252" cy="120389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0" dirty="0">
                <a:latin typeface="Courier" charset="0"/>
                <a:ea typeface="Courier" charset="0"/>
                <a:cs typeface="Courier" charset="0"/>
              </a:rPr>
              <a:t>GET https://</a:t>
            </a:r>
            <a:r>
              <a:rPr lang="en-US" sz="1600" b="0" dirty="0" err="1">
                <a:latin typeface="Courier" charset="0"/>
                <a:ea typeface="Courier" charset="0"/>
                <a:cs typeface="Courier" charset="0"/>
              </a:rPr>
              <a:t>api.twitter.com</a:t>
            </a:r>
            <a:r>
              <a:rPr lang="en-US" sz="1600" b="0" dirty="0">
                <a:latin typeface="Courier" charset="0"/>
                <a:ea typeface="Courier" charset="0"/>
                <a:cs typeface="Courier" charset="0"/>
              </a:rPr>
              <a:t>/1.1/friends/</a:t>
            </a:r>
            <a:r>
              <a:rPr lang="en-US" sz="1600" b="0" dirty="0" err="1">
                <a:latin typeface="Courier" charset="0"/>
                <a:ea typeface="Courier" charset="0"/>
                <a:cs typeface="Courier" charset="0"/>
              </a:rPr>
              <a:t>list.json?cursor</a:t>
            </a:r>
            <a:r>
              <a:rPr lang="en-US" sz="1600" b="0" dirty="0">
                <a:latin typeface="Courier" charset="0"/>
                <a:ea typeface="Courier" charset="0"/>
                <a:cs typeface="Courier" charset="0"/>
              </a:rPr>
              <a:t>=-1&amp;screen_name=</a:t>
            </a:r>
            <a:r>
              <a:rPr lang="en-US" sz="1600" b="0" dirty="0" err="1">
                <a:latin typeface="Courier" charset="0"/>
                <a:ea typeface="Courier" charset="0"/>
                <a:cs typeface="Courier" charset="0"/>
              </a:rPr>
              <a:t>twitterapi&amp;skip_status</a:t>
            </a:r>
            <a:r>
              <a:rPr lang="en-US" sz="1600" b="0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sz="1600" b="0" dirty="0" err="1">
                <a:latin typeface="Courier" charset="0"/>
                <a:ea typeface="Courier" charset="0"/>
                <a:cs typeface="Courier" charset="0"/>
              </a:rPr>
              <a:t>true&amp;include_user_entities</a:t>
            </a:r>
            <a:r>
              <a:rPr lang="en-US" sz="1600" b="0" dirty="0">
                <a:latin typeface="Courier" charset="0"/>
                <a:ea typeface="Courier" charset="0"/>
                <a:cs typeface="Courier" charset="0"/>
              </a:rPr>
              <a:t>=false</a:t>
            </a:r>
            <a:endParaRPr lang="en-US" sz="1600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7200" y="2895918"/>
            <a:ext cx="7997252" cy="345991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/>
              <a:t>{</a:t>
            </a:r>
            <a:br>
              <a:rPr lang="en-US" sz="1600" dirty="0"/>
            </a:br>
            <a:r>
              <a:rPr lang="en-US" sz="1600" dirty="0"/>
              <a:t>	"</a:t>
            </a:r>
            <a:r>
              <a:rPr lang="en-US" sz="1600" dirty="0" err="1"/>
              <a:t>previous_cursor</a:t>
            </a:r>
            <a:r>
              <a:rPr lang="en-US" sz="1600" dirty="0"/>
              <a:t>": 0,</a:t>
            </a:r>
          </a:p>
          <a:p>
            <a:r>
              <a:rPr lang="en-US" sz="1600" dirty="0"/>
              <a:t>	"</a:t>
            </a:r>
            <a:r>
              <a:rPr lang="en-US" sz="1600" dirty="0" err="1"/>
              <a:t>previous_cursor_str</a:t>
            </a:r>
            <a:r>
              <a:rPr lang="en-US" sz="1600" dirty="0"/>
              <a:t>": "0",</a:t>
            </a:r>
          </a:p>
          <a:p>
            <a:r>
              <a:rPr lang="en-US" sz="1600" dirty="0"/>
              <a:t>	"</a:t>
            </a:r>
            <a:r>
              <a:rPr lang="en-US" sz="1600" dirty="0" err="1"/>
              <a:t>next_cursor</a:t>
            </a:r>
            <a:r>
              <a:rPr lang="en-US" sz="1600" dirty="0"/>
              <a:t>": 1333504313713126852,</a:t>
            </a:r>
          </a:p>
          <a:p>
            <a:r>
              <a:rPr lang="en-US" sz="1600" dirty="0"/>
              <a:t>	"users": [{</a:t>
            </a:r>
          </a:p>
          <a:p>
            <a:r>
              <a:rPr lang="en-US" sz="1600" dirty="0"/>
              <a:t>		"</a:t>
            </a:r>
            <a:r>
              <a:rPr lang="en-US" sz="1600" dirty="0" err="1"/>
              <a:t>profile_sidebar_fill_color</a:t>
            </a:r>
            <a:r>
              <a:rPr lang="en-US" sz="1600" dirty="0"/>
              <a:t>": "252429",</a:t>
            </a:r>
          </a:p>
          <a:p>
            <a:r>
              <a:rPr lang="en-US" sz="1600" dirty="0"/>
              <a:t>		"</a:t>
            </a:r>
            <a:r>
              <a:rPr lang="en-US" sz="1600" dirty="0" err="1"/>
              <a:t>profile_sidebar_border_color</a:t>
            </a:r>
            <a:r>
              <a:rPr lang="en-US" sz="1600" dirty="0"/>
              <a:t>": "181A1E",</a:t>
            </a:r>
          </a:p>
          <a:p>
            <a:r>
              <a:rPr lang="en-US" sz="1600" dirty="0"/>
              <a:t>		"</a:t>
            </a:r>
            <a:r>
              <a:rPr lang="en-US" sz="1600" dirty="0" err="1"/>
              <a:t>profile_background_tile</a:t>
            </a:r>
            <a:r>
              <a:rPr lang="en-US" sz="1600" dirty="0"/>
              <a:t>": false,</a:t>
            </a:r>
          </a:p>
          <a:p>
            <a:r>
              <a:rPr lang="en-US" sz="1600" dirty="0"/>
              <a:t>		"name": "Sylvain Carle",</a:t>
            </a:r>
          </a:p>
          <a:p>
            <a:r>
              <a:rPr lang="en-US" sz="1600" dirty="0"/>
              <a:t>		"</a:t>
            </a:r>
            <a:r>
              <a:rPr lang="en-US" sz="1600" dirty="0" err="1"/>
              <a:t>profile_image_url</a:t>
            </a:r>
            <a:r>
              <a:rPr lang="en-US" sz="1600" dirty="0"/>
              <a:t>": "http://a0.twimg.com/</a:t>
            </a:r>
            <a:r>
              <a:rPr lang="en-US" sz="1600" dirty="0" err="1"/>
              <a:t>profile_images</a:t>
            </a:r>
            <a:r>
              <a:rPr lang="en-US" sz="1600" dirty="0"/>
              <a:t>/2838630046/4b82e286a659fae310012520f4f756bb_normal.png",</a:t>
            </a:r>
          </a:p>
          <a:p>
            <a:r>
              <a:rPr lang="en-US" sz="1600" dirty="0"/>
              <a:t>		"</a:t>
            </a:r>
            <a:r>
              <a:rPr lang="en-US" sz="1600" dirty="0" err="1"/>
              <a:t>created_at</a:t>
            </a:r>
            <a:r>
              <a:rPr lang="en-US" sz="1600" dirty="0"/>
              <a:t>": "Thu Jan 18 00:10:45 +0000 2007", </a:t>
            </a:r>
            <a:r>
              <a:rPr lang="mr-IN" sz="1600" dirty="0"/>
              <a:t>…</a:t>
            </a:r>
            <a:endParaRPr lang="en-US" sz="1600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11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492AE-761B-1D43-8E34-79ABB6FD2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530" y="2509935"/>
            <a:ext cx="8010940" cy="2312187"/>
          </a:xfrm>
        </p:spPr>
        <p:txBody>
          <a:bodyPr>
            <a:normAutofit/>
          </a:bodyPr>
          <a:lstStyle/>
          <a:p>
            <a:r>
              <a:rPr lang="en-US" dirty="0"/>
              <a:t>Very short wrap-up on “Python Stuff” from last lecture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30BC14-3677-F84C-8011-BA5BEBB71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</a:t>
            </a:fld>
            <a:endParaRPr lang="en-US"/>
          </a:p>
        </p:txBody>
      </p:sp>
      <p:pic>
        <p:nvPicPr>
          <p:cNvPr id="1026" name="Picture 2" descr="Snake Serpent Green - Free vector graphic on Pixabay">
            <a:extLst>
              <a:ext uri="{FF2B5EF4-FFF2-40B4-BE49-F238E27FC236}">
                <a16:creationId xmlns:a16="http://schemas.microsoft.com/office/drawing/2014/main" id="{A6338083-F97F-D04D-9BF3-FD46160EE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4165" y="4385387"/>
            <a:ext cx="2629041" cy="250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4439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Parsing JSON In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Repeat: </a:t>
            </a:r>
            <a:r>
              <a:rPr lang="en-US" dirty="0">
                <a:solidFill>
                  <a:schemeClr val="tx2"/>
                </a:solidFill>
              </a:rPr>
              <a:t>don’t</a:t>
            </a:r>
            <a:r>
              <a:rPr lang="en-US" dirty="0"/>
              <a:t> write your own CSV or JSON parser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https://</a:t>
            </a:r>
            <a:r>
              <a:rPr lang="en-US" b="0" dirty="0" err="1"/>
              <a:t>news.ycombinator.com</a:t>
            </a:r>
            <a:r>
              <a:rPr lang="en-US" b="0" dirty="0"/>
              <a:t>/</a:t>
            </a:r>
            <a:r>
              <a:rPr lang="en-US" b="0" dirty="0" err="1"/>
              <a:t>item?id</a:t>
            </a:r>
            <a:r>
              <a:rPr lang="en-US" b="0" dirty="0"/>
              <a:t>=7796268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/>
              <a:t>rsdy.github.io</a:t>
            </a:r>
            <a:r>
              <a:rPr lang="en-US" b="0" dirty="0"/>
              <a:t>/posts/</a:t>
            </a:r>
            <a:r>
              <a:rPr lang="en-US" b="0" dirty="0" err="1"/>
              <a:t>dont_write_your_json_parser_plz.html</a:t>
            </a:r>
            <a:endParaRPr lang="en-US" b="0" dirty="0"/>
          </a:p>
          <a:p>
            <a:r>
              <a:rPr lang="en-US" dirty="0"/>
              <a:t>Python comes with a fine JSON parser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50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3511447"/>
            <a:ext cx="7997252" cy="195996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import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json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r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requests.get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 “https://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api.twitter.com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/1.1/statuses/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user_timeline.json?screen_name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JohnPDickerson&amp;count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=100”,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auth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auth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data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json.loads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r.content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57200" y="5645227"/>
            <a:ext cx="7997252" cy="961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json.load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some_file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  # loads JSON from a file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json.dump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json_obj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some_file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  # writes JSON to file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json.dumps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json_obj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  # returns JSON string</a:t>
            </a:r>
          </a:p>
        </p:txBody>
      </p:sp>
    </p:spTree>
    <p:extLst>
      <p:ext uri="{BB962C8B-B14F-4D97-AF65-F5344CB8AC3E}">
        <p14:creationId xmlns:p14="http://schemas.microsoft.com/office/powerpoint/2010/main" val="123922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XML, XHTML, HTML files and Strings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Still hugely popular online, but JSON has essentially replaced XML for: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Asynchronous browser </a:t>
            </a:r>
            <a:r>
              <a:rPr lang="en-US" b="0" dirty="0">
                <a:sym typeface="Wingdings"/>
              </a:rPr>
              <a:t> </a:t>
            </a:r>
            <a:r>
              <a:rPr lang="en-US" b="0" dirty="0"/>
              <a:t>server calls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Many (most?) newer web APIs</a:t>
            </a:r>
          </a:p>
          <a:p>
            <a:r>
              <a:rPr lang="en-US" dirty="0"/>
              <a:t>XML is a hierarchical markup language:</a:t>
            </a:r>
          </a:p>
          <a:p>
            <a:r>
              <a:rPr lang="en-US" sz="1700" b="0" dirty="0">
                <a:latin typeface="Courier" charset="0"/>
                <a:ea typeface="Courier" charset="0"/>
                <a:cs typeface="Courier" charset="0"/>
              </a:rPr>
              <a:t>&lt;tag attribute=“value1”&gt;</a:t>
            </a:r>
            <a:br>
              <a:rPr lang="en-US" sz="1700" b="0" dirty="0">
                <a:latin typeface="Courier" charset="0"/>
                <a:ea typeface="Courier" charset="0"/>
                <a:cs typeface="Courier" charset="0"/>
              </a:rPr>
            </a:br>
            <a:r>
              <a:rPr lang="en-US" sz="1700" b="0" dirty="0">
                <a:latin typeface="Courier" charset="0"/>
                <a:ea typeface="Courier" charset="0"/>
                <a:cs typeface="Courier" charset="0"/>
              </a:rPr>
              <a:t>	&lt;</a:t>
            </a:r>
            <a:r>
              <a:rPr lang="en-US" sz="1700" b="0" dirty="0" err="1">
                <a:latin typeface="Courier" charset="0"/>
                <a:ea typeface="Courier" charset="0"/>
                <a:cs typeface="Courier" charset="0"/>
              </a:rPr>
              <a:t>subtag</a:t>
            </a:r>
            <a:r>
              <a:rPr lang="en-US" sz="1700" b="0" dirty="0">
                <a:latin typeface="Courier" charset="0"/>
                <a:ea typeface="Courier" charset="0"/>
                <a:cs typeface="Courier" charset="0"/>
              </a:rPr>
              <a:t>&gt;</a:t>
            </a:r>
            <a:br>
              <a:rPr lang="en-US" sz="1700" b="0" dirty="0">
                <a:latin typeface="Courier" charset="0"/>
                <a:ea typeface="Courier" charset="0"/>
                <a:cs typeface="Courier" charset="0"/>
              </a:rPr>
            </a:br>
            <a:r>
              <a:rPr lang="en-US" sz="1700" b="0" dirty="0">
                <a:latin typeface="Courier" charset="0"/>
                <a:ea typeface="Courier" charset="0"/>
                <a:cs typeface="Courier" charset="0"/>
              </a:rPr>
              <a:t>		Some content goes here</a:t>
            </a:r>
            <a:br>
              <a:rPr lang="en-US" sz="1700" b="0" dirty="0">
                <a:latin typeface="Courier" charset="0"/>
                <a:ea typeface="Courier" charset="0"/>
                <a:cs typeface="Courier" charset="0"/>
              </a:rPr>
            </a:br>
            <a:r>
              <a:rPr lang="en-US" sz="1700" b="0" dirty="0">
                <a:latin typeface="Courier" charset="0"/>
                <a:ea typeface="Courier" charset="0"/>
                <a:cs typeface="Courier" charset="0"/>
              </a:rPr>
              <a:t>	&lt;/</a:t>
            </a:r>
            <a:r>
              <a:rPr lang="en-US" sz="1700" b="0" dirty="0" err="1">
                <a:latin typeface="Courier" charset="0"/>
                <a:ea typeface="Courier" charset="0"/>
                <a:cs typeface="Courier" charset="0"/>
              </a:rPr>
              <a:t>subtag</a:t>
            </a:r>
            <a:r>
              <a:rPr lang="en-US" sz="1700" b="0" dirty="0">
                <a:latin typeface="Courier" charset="0"/>
                <a:ea typeface="Courier" charset="0"/>
                <a:cs typeface="Courier" charset="0"/>
              </a:rPr>
              <a:t>&gt;</a:t>
            </a:r>
            <a:br>
              <a:rPr lang="en-US" sz="1700" b="0" dirty="0">
                <a:latin typeface="Courier" charset="0"/>
                <a:ea typeface="Courier" charset="0"/>
                <a:cs typeface="Courier" charset="0"/>
              </a:rPr>
            </a:br>
            <a:r>
              <a:rPr lang="en-US" sz="1700" b="0" dirty="0">
                <a:latin typeface="Courier" charset="0"/>
                <a:ea typeface="Courier" charset="0"/>
                <a:cs typeface="Courier" charset="0"/>
              </a:rPr>
              <a:t>	&lt;</a:t>
            </a:r>
            <a:r>
              <a:rPr lang="en-US" sz="1700" b="0" dirty="0" err="1">
                <a:latin typeface="Courier" charset="0"/>
                <a:ea typeface="Courier" charset="0"/>
                <a:cs typeface="Courier" charset="0"/>
              </a:rPr>
              <a:t>openclosetag</a:t>
            </a:r>
            <a:r>
              <a:rPr lang="en-US" sz="1700" b="0" dirty="0">
                <a:latin typeface="Courier" charset="0"/>
                <a:ea typeface="Courier" charset="0"/>
                <a:cs typeface="Courier" charset="0"/>
              </a:rPr>
              <a:t> attribute=“value2” /&gt;</a:t>
            </a:r>
            <a:br>
              <a:rPr lang="en-US" sz="1700" b="0" dirty="0">
                <a:latin typeface="Courier" charset="0"/>
                <a:ea typeface="Courier" charset="0"/>
                <a:cs typeface="Courier" charset="0"/>
              </a:rPr>
            </a:br>
            <a:r>
              <a:rPr lang="en-US" sz="1700" b="0" dirty="0">
                <a:latin typeface="Courier" charset="0"/>
                <a:ea typeface="Courier" charset="0"/>
                <a:cs typeface="Courier" charset="0"/>
              </a:rPr>
              <a:t>&lt;/tag&gt;</a:t>
            </a:r>
            <a:endParaRPr lang="en-US" b="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/>
              <a:t>You probably won’t see much XML, but you will see plenty of HTML, its substantially less well-behaved cousin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10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Example XML from: Zico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Kolter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4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7A761-2B1D-C24B-BE75-EC10FB83D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 Object Model (DOM)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788A9AF-0689-0348-AFFC-341B243B5CF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000" dirty="0"/>
              <a:t>XML encodes Document-Object Models (“the DOM”)</a:t>
            </a:r>
          </a:p>
          <a:p>
            <a:endParaRPr lang="en-US" sz="2000" dirty="0"/>
          </a:p>
          <a:p>
            <a:r>
              <a:rPr lang="en-US" sz="2000" dirty="0"/>
              <a:t>The DOM is tree-structured.</a:t>
            </a:r>
          </a:p>
          <a:p>
            <a:endParaRPr lang="en-US" sz="2000" dirty="0"/>
          </a:p>
          <a:p>
            <a:r>
              <a:rPr lang="en-US" sz="2000" dirty="0"/>
              <a:t>Easy to work with!  Everything is encoded via links.</a:t>
            </a:r>
          </a:p>
          <a:p>
            <a:endParaRPr lang="en-US" sz="2000" dirty="0"/>
          </a:p>
          <a:p>
            <a:r>
              <a:rPr lang="en-US" sz="2000" dirty="0"/>
              <a:t>Can be </a:t>
            </a:r>
            <a:r>
              <a:rPr lang="en-US" sz="2000" dirty="0">
                <a:solidFill>
                  <a:schemeClr val="tx2"/>
                </a:solidFill>
              </a:rPr>
              <a:t>huge</a:t>
            </a:r>
            <a:r>
              <a:rPr lang="en-US" sz="2000" dirty="0"/>
              <a:t>, &amp; mostly full of stuff you don’t need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631599-E002-0A43-9151-E61D8B519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57C5E0-78BF-114A-8BA9-B6E70E569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940" y="1739899"/>
            <a:ext cx="4273550" cy="441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62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SAX (Simple API for XML) is an alternative “lightweight” way to process XML. </a:t>
            </a:r>
          </a:p>
          <a:p>
            <a:endParaRPr lang="en-US" dirty="0"/>
          </a:p>
          <a:p>
            <a:r>
              <a:rPr lang="en-US" dirty="0"/>
              <a:t>A SAX parser generates a stream of events as it parses the XML file. The programmer registers handlers for each one. </a:t>
            </a:r>
          </a:p>
          <a:p>
            <a:endParaRPr lang="en-US" dirty="0"/>
          </a:p>
          <a:p>
            <a:r>
              <a:rPr lang="en-US" dirty="0"/>
              <a:t>It allows a programmer to handle only parts of the data structure.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706562-BDEE-6A41-9445-7E2802852321}"/>
              </a:ext>
            </a:extLst>
          </p:cNvPr>
          <p:cNvSpPr txBox="1"/>
          <p:nvPr/>
        </p:nvSpPr>
        <p:spPr>
          <a:xfrm>
            <a:off x="3710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Example from John Canny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6D4296-0308-E949-80B3-D752DA2B4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77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Scraping HTML in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HTML </a:t>
            </a:r>
            <a:r>
              <a:rPr lang="mr-IN" dirty="0"/>
              <a:t>–</a:t>
            </a:r>
            <a:r>
              <a:rPr lang="en-US" dirty="0"/>
              <a:t> the specification </a:t>
            </a:r>
            <a:r>
              <a:rPr lang="mr-IN" dirty="0"/>
              <a:t>–</a:t>
            </a:r>
            <a:r>
              <a:rPr lang="en-US" dirty="0"/>
              <a:t> is fairly pure</a:t>
            </a:r>
          </a:p>
          <a:p>
            <a:r>
              <a:rPr lang="en-US" dirty="0"/>
              <a:t>HTML </a:t>
            </a:r>
            <a:r>
              <a:rPr lang="mr-IN" dirty="0"/>
              <a:t>–</a:t>
            </a:r>
            <a:r>
              <a:rPr lang="en-US" dirty="0"/>
              <a:t> what you find on the web </a:t>
            </a:r>
            <a:r>
              <a:rPr lang="mr-IN" dirty="0"/>
              <a:t>–</a:t>
            </a:r>
            <a:r>
              <a:rPr lang="en-US" dirty="0"/>
              <a:t> is horrifying</a:t>
            </a:r>
          </a:p>
          <a:p>
            <a:r>
              <a:rPr lang="en-US" dirty="0"/>
              <a:t>We’ll use </a:t>
            </a:r>
            <a:r>
              <a:rPr lang="en-US" dirty="0" err="1"/>
              <a:t>BeautifulSoup</a:t>
            </a:r>
            <a:r>
              <a:rPr lang="en-US" dirty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conda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 install -c 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asmeurer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 beautiful-soup=4.3.2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9466" y="1404937"/>
            <a:ext cx="1630154" cy="163015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57200" y="3511446"/>
            <a:ext cx="7997252" cy="321447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import requests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from bs4 import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BeautifulSoup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r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requests.get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 “https://cmsc320.github.io” 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root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BeautifulSoup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r.content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)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root.find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(“div”, id=“schedule”)\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.find(“table”)\              # find all schedule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.find(“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tbody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”).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findAll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(“a”)  # links for CMSC320</a:t>
            </a:r>
          </a:p>
        </p:txBody>
      </p:sp>
    </p:spTree>
    <p:extLst>
      <p:ext uri="{BB962C8B-B14F-4D97-AF65-F5344CB8AC3E}">
        <p14:creationId xmlns:p14="http://schemas.microsoft.com/office/powerpoint/2010/main" val="135986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web scraper in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599"/>
            <a:ext cx="7620000" cy="497332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Totally not hypothetical situation: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You really want to learn about data science, so you choose to download all of last semester’s CMSC320 lecture slides to wallpaper your room </a:t>
            </a:r>
            <a:r>
              <a:rPr lang="mr-IN" b="0" dirty="0"/>
              <a:t>…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mr-IN" b="0" dirty="0"/>
              <a:t>…</a:t>
            </a:r>
            <a:r>
              <a:rPr lang="en-US" b="0" dirty="0"/>
              <a:t> but you now have carpal tunnel syndrome from clicking refresh on Piazza last night, and can no longer click on the PDF and PPTX links.</a:t>
            </a:r>
          </a:p>
          <a:p>
            <a:r>
              <a:rPr lang="en-US" dirty="0"/>
              <a:t>Hopeless?  No!  Earlier, you built a scraper to do this!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Sort of.  You only want PDF and PPTX files, not links to other websites or files.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55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4452077"/>
            <a:ext cx="7997252" cy="118422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lnks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root.find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(“div”, id=“schedule”)\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.find(“table”)\              # find all schedule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.find(“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tbody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”).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findAll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(“a”)  # links for CMSC320</a:t>
            </a:r>
          </a:p>
        </p:txBody>
      </p:sp>
    </p:spTree>
    <p:extLst>
      <p:ext uri="{BB962C8B-B14F-4D97-AF65-F5344CB8AC3E}">
        <p14:creationId xmlns:p14="http://schemas.microsoft.com/office/powerpoint/2010/main" val="23649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 Expressions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757410" cy="4373563"/>
          </a:xfrm>
        </p:spPr>
        <p:txBody>
          <a:bodyPr/>
          <a:lstStyle/>
          <a:p>
            <a:r>
              <a:rPr lang="en-US" dirty="0"/>
              <a:t>Given a list of URLs (strings), how do I find only those strings that end in *.pdf or *.</a:t>
            </a:r>
            <a:r>
              <a:rPr lang="en-US" dirty="0" err="1"/>
              <a:t>pptx</a:t>
            </a:r>
            <a:r>
              <a:rPr lang="en-US" dirty="0"/>
              <a:t>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Regular expressions!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(Actually Python strings come with a built-in 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endswith</a:t>
            </a:r>
            <a:r>
              <a:rPr lang="en-US" b="0" dirty="0"/>
              <a:t> function.)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  <a:p>
            <a:r>
              <a:rPr lang="en-US" dirty="0"/>
              <a:t>What about .</a:t>
            </a:r>
            <a:r>
              <a:rPr lang="en-US" dirty="0" err="1"/>
              <a:t>pDf</a:t>
            </a:r>
            <a:r>
              <a:rPr lang="en-US" dirty="0"/>
              <a:t> or .</a:t>
            </a:r>
            <a:r>
              <a:rPr lang="en-US" dirty="0" err="1"/>
              <a:t>pPTx</a:t>
            </a:r>
            <a:r>
              <a:rPr lang="en-US" dirty="0"/>
              <a:t>, still legal extensions for PDF/PPTX?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Regular expressions!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(Or cheat the system again: built-in string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lower</a:t>
            </a:r>
            <a:r>
              <a:rPr lang="en-US" b="0" dirty="0"/>
              <a:t> function.)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56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57200" y="3672589"/>
            <a:ext cx="7997252" cy="4389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“this_is_a_filename.pdf”.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endswith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((“.pdf”, “.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pptx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”))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57200" y="5592577"/>
            <a:ext cx="7997252" cy="88317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“tHiS_IS_a_FileNAme.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”.lower().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endswith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br>
              <a:rPr lang="en-US" dirty="0">
                <a:latin typeface="Courier" charset="0"/>
                <a:ea typeface="Courier" charset="0"/>
                <a:cs typeface="Courier" charset="0"/>
              </a:rPr>
            </a:br>
            <a:r>
              <a:rPr lang="en-US" dirty="0">
                <a:latin typeface="Courier" charset="0"/>
                <a:ea typeface="Courier" charset="0"/>
                <a:cs typeface="Courier" charset="0"/>
              </a:rPr>
              <a:t>									   (“.pdf”, “.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pptx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”))</a:t>
            </a:r>
          </a:p>
        </p:txBody>
      </p:sp>
    </p:spTree>
    <p:extLst>
      <p:ext uri="{BB962C8B-B14F-4D97-AF65-F5344CB8AC3E}">
        <p14:creationId xmlns:p14="http://schemas.microsoft.com/office/powerpoint/2010/main" val="717512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21" y="44970"/>
            <a:ext cx="5766841" cy="39237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855" y="4057393"/>
            <a:ext cx="6959600" cy="2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92558"/>
            <a:ext cx="6723089" cy="926574"/>
          </a:xfrm>
        </p:spPr>
        <p:txBody>
          <a:bodyPr/>
          <a:lstStyle/>
          <a:p>
            <a:r>
              <a:rPr lang="en-US"/>
              <a:t>Regular Expressions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7850"/>
            <a:ext cx="7997252" cy="5037940"/>
          </a:xfrm>
        </p:spPr>
        <p:txBody>
          <a:bodyPr/>
          <a:lstStyle/>
          <a:p>
            <a:r>
              <a:rPr lang="en-US" dirty="0"/>
              <a:t>Used to </a:t>
            </a:r>
            <a:r>
              <a:rPr lang="en-US" dirty="0">
                <a:solidFill>
                  <a:schemeClr val="tx2"/>
                </a:solidFill>
              </a:rPr>
              <a:t>search</a:t>
            </a:r>
            <a:r>
              <a:rPr lang="en-US" dirty="0"/>
              <a:t> for specific elements, or groups of elements, that match a pattern</a:t>
            </a:r>
          </a:p>
          <a:p>
            <a:endParaRPr lang="en-US" dirty="0"/>
          </a:p>
          <a:p>
            <a:r>
              <a:rPr lang="en-US" dirty="0"/>
              <a:t>Indispensable for data munging and wrangling</a:t>
            </a:r>
          </a:p>
          <a:p>
            <a:endParaRPr lang="en-US" dirty="0"/>
          </a:p>
          <a:p>
            <a:r>
              <a:rPr lang="en-US" dirty="0"/>
              <a:t>Many constructs to search a variety of different patterns</a:t>
            </a:r>
          </a:p>
          <a:p>
            <a:endParaRPr lang="en-US" dirty="0"/>
          </a:p>
          <a:p>
            <a:r>
              <a:rPr lang="en-US" dirty="0"/>
              <a:t>Many languages/libraries (including Python) allow “compiling”</a:t>
            </a:r>
          </a:p>
          <a:p>
            <a:r>
              <a:rPr lang="en-US" b="0" dirty="0"/>
              <a:t>	Much faster for repeated applications of the regex pattern</a:t>
            </a:r>
          </a:p>
          <a:p>
            <a:r>
              <a:rPr lang="en-US" b="0" dirty="0"/>
              <a:t>	https://</a:t>
            </a:r>
            <a:r>
              <a:rPr lang="en-US" b="0" dirty="0" err="1"/>
              <a:t>blog.codinghorror.com</a:t>
            </a:r>
            <a:r>
              <a:rPr lang="en-US" b="0" dirty="0"/>
              <a:t>/to-compile-or-not-to-compile/</a:t>
            </a:r>
          </a:p>
          <a:p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52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92558"/>
            <a:ext cx="6723089" cy="926574"/>
          </a:xfrm>
        </p:spPr>
        <p:txBody>
          <a:bodyPr/>
          <a:lstStyle/>
          <a:p>
            <a:r>
              <a:rPr lang="en-US"/>
              <a:t>Regular Expressions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7850"/>
            <a:ext cx="7620000" cy="4373563"/>
          </a:xfrm>
        </p:spPr>
        <p:txBody>
          <a:bodyPr/>
          <a:lstStyle/>
          <a:p>
            <a:r>
              <a:rPr lang="en-US" dirty="0"/>
              <a:t>Used to </a:t>
            </a:r>
            <a:r>
              <a:rPr lang="en-US" dirty="0">
                <a:solidFill>
                  <a:schemeClr val="tx2"/>
                </a:solidFill>
              </a:rPr>
              <a:t>search</a:t>
            </a:r>
            <a:r>
              <a:rPr lang="en-US" dirty="0"/>
              <a:t> for specific elements, or groups of elements, that match a pattern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59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2113617"/>
            <a:ext cx="7997252" cy="137909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import re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# Find the index of the 1st occurrence of “cmsc320”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match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re.search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(r”cmsc320”, text)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print(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match.start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 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57200" y="3626375"/>
            <a:ext cx="7997252" cy="72077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# Does start of text match “cmsc320”?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match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re.match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(r”cmsc320”, text)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57200" y="4464579"/>
            <a:ext cx="7997252" cy="128683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# Iterate over all matches for “cmsc320” in text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for match in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re.finditer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(r”cmsc320”, text):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print(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match.start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 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57200" y="5868839"/>
            <a:ext cx="7997252" cy="72077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# Return all matches of “cmsc320” in the text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match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re.findall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(r”cmsc320”, text)</a:t>
            </a:r>
          </a:p>
        </p:txBody>
      </p:sp>
    </p:spTree>
    <p:extLst>
      <p:ext uri="{BB962C8B-B14F-4D97-AF65-F5344CB8AC3E}">
        <p14:creationId xmlns:p14="http://schemas.microsoft.com/office/powerpoint/2010/main" val="188640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Syntactically correct statement throws an exception: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tweepy</a:t>
            </a:r>
            <a:r>
              <a:rPr lang="en-US" b="0" dirty="0"/>
              <a:t> (Python Twitter API) returns “Rate limit exceeded”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/>
              <a:t>sqlite</a:t>
            </a:r>
            <a:r>
              <a:rPr lang="en-US" b="0" dirty="0"/>
              <a:t> (a file-based database) returns 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IntegrityError</a:t>
            </a:r>
            <a:endParaRPr lang="en-US" b="0" dirty="0">
              <a:latin typeface="Courier" charset="0"/>
              <a:ea typeface="Courier" charset="0"/>
              <a:cs typeface="Courier" charset="0"/>
            </a:endParaRPr>
          </a:p>
          <a:p>
            <a:endParaRPr lang="en-US" b="0" dirty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3462727"/>
            <a:ext cx="7997252" cy="302662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print('Python', </a:t>
            </a:r>
            <a:r>
              <a:rPr lang="en-US" sz="2400" dirty="0" err="1">
                <a:latin typeface="Courier" charset="0"/>
                <a:ea typeface="Courier" charset="0"/>
                <a:cs typeface="Courier" charset="0"/>
              </a:rPr>
              <a:t>python_version</a:t>
            </a:r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())</a:t>
            </a:r>
          </a:p>
          <a:p>
            <a:endParaRPr lang="en-US" sz="240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try:</a:t>
            </a:r>
          </a:p>
          <a:p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	</a:t>
            </a:r>
            <a:r>
              <a:rPr lang="en-US" sz="2400" dirty="0" err="1">
                <a:latin typeface="Courier" charset="0"/>
                <a:ea typeface="Courier" charset="0"/>
                <a:cs typeface="Courier" charset="0"/>
              </a:rPr>
              <a:t>cause_a_NameError</a:t>
            </a:r>
            <a:endParaRPr lang="en-US" sz="240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except </a:t>
            </a:r>
            <a:r>
              <a:rPr lang="en-US" sz="2400" dirty="0" err="1">
                <a:latin typeface="Courier" charset="0"/>
                <a:ea typeface="Courier" charset="0"/>
                <a:cs typeface="Courier" charset="0"/>
              </a:rPr>
              <a:t>NameError</a:t>
            </a:r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 as err:</a:t>
            </a:r>
          </a:p>
          <a:p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	print(err, '-&gt; some extra text')</a:t>
            </a:r>
          </a:p>
        </p:txBody>
      </p:sp>
    </p:spTree>
    <p:extLst>
      <p:ext uri="{BB962C8B-B14F-4D97-AF65-F5344CB8AC3E}">
        <p14:creationId xmlns:p14="http://schemas.microsoft.com/office/powerpoint/2010/main" val="113116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Matching Multiple Characters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match sets of characters, or multiple and more elaborate sets and sequences of characters: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Match the character ‘a’: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a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Match the character ‘a’, ‘b’, or ‘c’: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[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abc</a:t>
            </a:r>
            <a:r>
              <a:rPr lang="en-US" b="0" dirty="0"/>
              <a:t>]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Match any character except ‘a’, ‘b’, or ‘c’: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[^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abc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]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Match any digit: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\d</a:t>
            </a:r>
            <a:r>
              <a:rPr lang="en-US" b="0" dirty="0"/>
              <a:t> (=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[0123456789]</a:t>
            </a:r>
            <a:r>
              <a:rPr lang="en-US" b="0" dirty="0"/>
              <a:t> or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[0-9]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Match any alphanumeric: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\w</a:t>
            </a:r>
            <a:r>
              <a:rPr lang="en-US" b="0" dirty="0"/>
              <a:t> (=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[a-zA-Z0-9_]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Match any whitespace: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\s</a:t>
            </a:r>
            <a:r>
              <a:rPr lang="en-US" b="0" dirty="0"/>
              <a:t> (=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[ \t\n\r\f\v]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Match any character: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.</a:t>
            </a:r>
          </a:p>
          <a:p>
            <a:r>
              <a:rPr lang="en-US" dirty="0"/>
              <a:t>Special characters must be escaped: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.^$*+?{}\[]|()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10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Thanks to: Zico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Kolter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93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/>
              <a:t>Matching sequences and </a:t>
            </a:r>
            <a:r>
              <a:rPr lang="en-US"/>
              <a:t>repeated characters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 few common modifiers (available in Python and most other high-level languages; +, {n}, {n,} </a:t>
            </a:r>
            <a:r>
              <a:rPr lang="en-US" i="1" dirty="0"/>
              <a:t>may</a:t>
            </a:r>
            <a:r>
              <a:rPr lang="en-US" dirty="0"/>
              <a:t> not):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Match character ‘a’ exactly once: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a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Match character ‘a’ zero or once: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a?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Match character ‘a’ zero or more times: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a*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Match character ‘a’ one or more times: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a+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Match character ‘a’ exactly </a:t>
            </a:r>
            <a:r>
              <a:rPr lang="en-US" b="0" i="1" dirty="0"/>
              <a:t>n</a:t>
            </a:r>
            <a:r>
              <a:rPr lang="en-US" b="0" dirty="0"/>
              <a:t> times: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a{n}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ea typeface="Courier" charset="0"/>
                <a:cs typeface="Courier" charset="0"/>
              </a:rPr>
              <a:t>Match character ‘a’ at least n times: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a{n,}</a:t>
            </a:r>
          </a:p>
          <a:p>
            <a:r>
              <a:rPr lang="en-US" b="0" dirty="0"/>
              <a:t>Example: match all instances of “University of &lt;somewhere&gt;” where &lt;somewhere&gt; is an alphanumeric string with at least 3 characters: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\s*University\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sof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\s\w{3,}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8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we want to know more than just “did we find a match” or “where is the first match” </a:t>
            </a:r>
            <a:r>
              <a:rPr lang="mr-IN" dirty="0"/>
              <a:t>…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>
                <a:solidFill>
                  <a:schemeClr val="tx2"/>
                </a:solidFill>
              </a:rPr>
              <a:t>Grouping</a:t>
            </a:r>
            <a:r>
              <a:rPr lang="en-US" dirty="0"/>
              <a:t> asks the regex matcher to keep track of certain portions </a:t>
            </a:r>
            <a:r>
              <a:rPr lang="mr-IN" dirty="0"/>
              <a:t>–</a:t>
            </a:r>
            <a:r>
              <a:rPr lang="en-US" dirty="0"/>
              <a:t> surrounded by (parentheses) </a:t>
            </a:r>
            <a:r>
              <a:rPr lang="mr-IN" dirty="0"/>
              <a:t>–</a:t>
            </a:r>
            <a:r>
              <a:rPr lang="en-US" dirty="0"/>
              <a:t> of the match</a:t>
            </a:r>
          </a:p>
          <a:p>
            <a:pPr algn="ctr"/>
            <a:r>
              <a:rPr lang="mr-IN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b="0" dirty="0" err="1">
                <a:latin typeface="Courier New" charset="0"/>
                <a:ea typeface="Courier New" charset="0"/>
                <a:cs typeface="Courier New" charset="0"/>
              </a:rPr>
              <a:t>s</a:t>
            </a:r>
            <a:r>
              <a:rPr lang="mr-IN" b="0" dirty="0">
                <a:latin typeface="Courier New" charset="0"/>
                <a:ea typeface="Courier New" charset="0"/>
                <a:cs typeface="Courier New" charset="0"/>
              </a:rPr>
              <a:t>*([</a:t>
            </a:r>
            <a:r>
              <a:rPr lang="mr-IN" b="0" dirty="0" err="1">
                <a:latin typeface="Courier New" charset="0"/>
                <a:ea typeface="Courier New" charset="0"/>
                <a:cs typeface="Courier New" charset="0"/>
              </a:rPr>
              <a:t>Uu</a:t>
            </a:r>
            <a:r>
              <a:rPr lang="mr-IN" b="0" dirty="0">
                <a:latin typeface="Courier New" charset="0"/>
                <a:ea typeface="Courier New" charset="0"/>
                <a:cs typeface="Courier New" charset="0"/>
              </a:rPr>
              <a:t>]</a:t>
            </a:r>
            <a:r>
              <a:rPr lang="mr-IN" b="0" dirty="0" err="1">
                <a:latin typeface="Courier New" charset="0"/>
                <a:ea typeface="Courier New" charset="0"/>
                <a:cs typeface="Courier New" charset="0"/>
              </a:rPr>
              <a:t>niversity</a:t>
            </a:r>
            <a:r>
              <a:rPr lang="mr-IN" b="0" dirty="0">
                <a:latin typeface="Courier New" charset="0"/>
                <a:ea typeface="Courier New" charset="0"/>
                <a:cs typeface="Courier New" charset="0"/>
              </a:rPr>
              <a:t>)\</a:t>
            </a:r>
            <a:r>
              <a:rPr lang="mr-IN" b="0" dirty="0" err="1">
                <a:latin typeface="Courier New" charset="0"/>
                <a:ea typeface="Courier New" charset="0"/>
                <a:cs typeface="Courier New" charset="0"/>
              </a:rPr>
              <a:t>s</a:t>
            </a:r>
            <a:r>
              <a:rPr lang="mr-IN" b="0" dirty="0">
                <a:latin typeface="Courier New" charset="0"/>
                <a:ea typeface="Courier New" charset="0"/>
                <a:cs typeface="Courier New" charset="0"/>
              </a:rPr>
              <a:t>([</a:t>
            </a:r>
            <a:r>
              <a:rPr lang="mr-IN" b="0" dirty="0" err="1">
                <a:latin typeface="Courier New" charset="0"/>
                <a:ea typeface="Courier New" charset="0"/>
                <a:cs typeface="Courier New" charset="0"/>
              </a:rPr>
              <a:t>Oo</a:t>
            </a:r>
            <a:r>
              <a:rPr lang="mr-IN" b="0" dirty="0">
                <a:latin typeface="Courier New" charset="0"/>
                <a:ea typeface="Courier New" charset="0"/>
                <a:cs typeface="Courier New" charset="0"/>
              </a:rPr>
              <a:t>]</a:t>
            </a:r>
            <a:r>
              <a:rPr lang="mr-IN" b="0" dirty="0" err="1">
                <a:latin typeface="Courier New" charset="0"/>
                <a:ea typeface="Courier New" charset="0"/>
                <a:cs typeface="Courier New" charset="0"/>
              </a:rPr>
              <a:t>f</a:t>
            </a:r>
            <a:r>
              <a:rPr lang="mr-IN" b="0" dirty="0">
                <a:latin typeface="Courier New" charset="0"/>
                <a:ea typeface="Courier New" charset="0"/>
                <a:cs typeface="Courier New" charset="0"/>
              </a:rPr>
              <a:t>)\</a:t>
            </a:r>
            <a:r>
              <a:rPr lang="mr-IN" b="0" dirty="0" err="1">
                <a:latin typeface="Courier New" charset="0"/>
                <a:ea typeface="Courier New" charset="0"/>
                <a:cs typeface="Courier New" charset="0"/>
              </a:rPr>
              <a:t>s</a:t>
            </a:r>
            <a:r>
              <a:rPr lang="mr-IN" b="0" dirty="0">
                <a:latin typeface="Courier New" charset="0"/>
                <a:ea typeface="Courier New" charset="0"/>
                <a:cs typeface="Courier New" charset="0"/>
              </a:rPr>
              <a:t>(\</a:t>
            </a:r>
            <a:r>
              <a:rPr lang="mr-IN" b="0" dirty="0" err="1">
                <a:latin typeface="Courier New" charset="0"/>
                <a:ea typeface="Courier New" charset="0"/>
                <a:cs typeface="Courier New" charset="0"/>
              </a:rPr>
              <a:t>w</a:t>
            </a:r>
            <a:r>
              <a:rPr lang="mr-IN" b="0" dirty="0">
                <a:latin typeface="Courier New" charset="0"/>
                <a:ea typeface="Courier New" charset="0"/>
                <a:cs typeface="Courier New" charset="0"/>
              </a:rPr>
              <a:t>{3,})</a:t>
            </a:r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62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4392122"/>
            <a:ext cx="7997252" cy="137909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regex = r”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\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s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*([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Uu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]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niversity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)\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s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([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Oo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]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f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)\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s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(\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w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{3,})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m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re.search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 regex, “university Of Maryland” 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print(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m.groups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 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57200" y="5892564"/>
            <a:ext cx="7997252" cy="40723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('university', 'Of', 'Maryland')</a:t>
            </a:r>
          </a:p>
        </p:txBody>
      </p:sp>
    </p:spTree>
    <p:extLst>
      <p:ext uri="{BB962C8B-B14F-4D97-AF65-F5344CB8AC3E}">
        <p14:creationId xmlns:p14="http://schemas.microsoft.com/office/powerpoint/2010/main" val="189461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/>
              <a:t>Simple Example: Parse an Email Address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])*(?:(?:(?:[^()&lt;&gt;@,;:\\".\[\]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 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|(?=[\["()&lt;&gt;@,;:\\".\[\]]))|"(?:[^\"\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\\]|\\.|(?:(?:\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]))*"(?:(?: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\000-\031]+(?:(?:( 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|(?=[\["()&lt;&gt;@,;:\\".\[\]]))|"(?:[^\"\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\\]|\\.|(?:(?:\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]))*"(?:(?:\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])*))*@(?:(?:\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 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 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 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 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])*))*|(?:[^()&lt;&gt;@,;:\\".\[\]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 |(?=[\["()&lt;&gt;@,;:\\".\[\]]))|"(?:[^\"\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\\]|\\.|(?:(?:\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]))*"(?:(?:\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 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])*)*\&lt;(?:(?:\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])*(?:@(?:[^()&lt;&gt;@,;:\\".\[\] \000-\031]+(?:(?:(?:\ 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 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 )*))*(?:,@(?:(?:\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 )(?:\.(?:(?:\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 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])*))*) *:(?:(?:\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])*)?(?:[^()&lt;&gt;@,;:\\".\[\]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 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|(?=[\["()&lt;&gt;@,;:\\".\[\]]))|"(?:[^\"\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\\]|\\.|(?:(?:\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]))*"(?:(?:\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\000-\031]+(?:(?:(?: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|(?=[\["()&lt;&gt;@,;:\\".\[\]]))|"(?:[^\"\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\\]|\\.|(?:(?:\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 ]))*"(?:(?:\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])*))*@(?:(?:\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\000-\031 ]+(?:(?:(?:\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 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\000-\031]+(? 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 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])*))*\&gt;(?:(?:\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])*)|(?:[^()&lt;&gt;@,;:\\".\[\] \000-\031]+(?:(? 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|(?=[\["()&lt;&gt;@,;:\\".\[\]]))|"(?:[^\"\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\\]|\\.|(?:(?:\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 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]))*"(?:(?:\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])*)*:(?:(?:\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])*(?:(?:(?:[^()&lt;&gt;@,;:\\".\[\]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|(?=[\["()&lt;&gt;@,;:\\".\[\]]))|"(?:[^\"\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 \\.|(?:(?:\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]))*"(?:(?:\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 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|(?=[\["()&lt;&gt;@,;:\\".\[\]]))|" (?:[^\"\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\\]|\\.|(?:(?:\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]))*"(?:(?:\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])*))*@(?:(?:\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 )*(?:[^()&lt;&gt;@,;:\\".\[\]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 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 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 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])*))*|(?:[^()&lt;&gt;@,;:\\".\[\] \000- 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|(?=[\["()&lt;&gt;@,;:\\".\[\]]))|"(?:[^\"\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\\]|\\.|( 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]))*"(?:(?:\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])*)*\&lt;(?:(?:\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])*(?:@(?:[^()&lt;&gt;@,; 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|(?=[\["()&lt;&gt;@,;:\\".\[\]]))|\[([ 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 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|(?=[\["()&lt;&gt;@,;:\\".\[\]]))|\[([^\[\ 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])*))*(?:,@(?:(?:\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 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|(?=[\["()&lt;&gt;@,;:\\".\[\]]))|\[([^\[\]\ 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 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])*))*)*:(?:(?:\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])*)?(?:[^()&lt;&gt;@,;:\\".\[\] \0 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|(?=[\["()&lt;&gt;@,;:\\".\[\]]))|"(?:[^\"\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 .|(?:(?:\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]))*"(?:(?:\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 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|(?=[\["()&lt;&gt;@,;:\\".\[\]]))|"(? 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\\]|\\.|(?:(?:\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]))*"(?:(?:\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])*))*@(?:(?:\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 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 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 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 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])*))*\&gt;(?:(?:\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])*)(?:,\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s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*( ?:(?:[^()&lt;&gt;@,;:\\".\[\]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 ".\[\]]))|"(?:[^\"\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\\]|\\.|(?:(?:\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]))*"(?:(?:\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])*)(?:\.(?:( 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 \["()&lt;&gt;@,;:\\".\[\]]))|"(?:[^\"\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\\]|\\.|(?:(?:\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]))*"(?:(?:\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 ])*))*@(?:(?:\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 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 :\.(?:(?:\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])*))*|(?: 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 ]]))|"(?:[^\"\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\\]|\\.|(?:(?:\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]))*"(?:(?:\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])*)*\&lt;(?:(?:\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 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])*(?:@(?:[^()&lt;&gt;@,;:\\".\[\]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 ()&lt;&gt;@,;:\\".\[\]]))|\[([^\[\]\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 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 @,;:\\".\[\]]))|\[([^\[\]\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])*))*(?:,@(?:(?:\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 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 )*(?:[^()&lt;&gt;@,;:\\".\[\]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 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])*))*)*:(?:(?:\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])*)? 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 \[\]]))|"(?:[^\"\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\\]|\\.|(?:(?:\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]))*"(?:(?:\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])*)(?:\.(?:(?: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 "()&lt;&gt;@,;:\\".\[\]]))|"(?:[^\"\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\\]|\\.|(?:(?:\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]))*"(?:(?:\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 *))*@(?:(?:\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 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 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 |(?=[\["()&lt;&gt;@,;:\\".\[\]]))|\[([^\[\]\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])*))*\&gt;(?:( 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])*))*)?;\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s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*)</a:t>
            </a:r>
            <a:endParaRPr lang="en-US" sz="700" b="0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10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Mail::RFC822::Address Perl module for RFC 822</a:t>
            </a:r>
          </a:p>
        </p:txBody>
      </p:sp>
    </p:spTree>
    <p:extLst>
      <p:ext uri="{BB962C8B-B14F-4D97-AF65-F5344CB8AC3E}">
        <p14:creationId xmlns:p14="http://schemas.microsoft.com/office/powerpoint/2010/main" val="119883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Named Groups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Raw grouping is useful for one-off exploratory analysis, but may get confusing with longer regexes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Much scarier regexes than that email one exist in the wild </a:t>
            </a:r>
            <a:r>
              <a:rPr lang="mr-IN" b="0" dirty="0"/>
              <a:t>…</a:t>
            </a:r>
            <a:endParaRPr lang="en-US" b="0" dirty="0"/>
          </a:p>
          <a:p>
            <a:endParaRPr lang="en-US" b="0" dirty="0"/>
          </a:p>
          <a:p>
            <a:r>
              <a:rPr lang="en-US" dirty="0">
                <a:solidFill>
                  <a:schemeClr val="tx2"/>
                </a:solidFill>
              </a:rPr>
              <a:t>Named groups</a:t>
            </a:r>
            <a:r>
              <a:rPr lang="en-US" dirty="0"/>
              <a:t> let you attach position-independent identifiers to groups in a regex</a:t>
            </a:r>
          </a:p>
          <a:p>
            <a:pPr algn="ctr"/>
            <a:r>
              <a:rPr lang="en-US" b="0" dirty="0">
                <a:latin typeface="Courier New" charset="0"/>
                <a:ea typeface="Courier New" charset="0"/>
                <a:cs typeface="Courier New" charset="0"/>
                <a:sym typeface="Wingdings"/>
              </a:rPr>
              <a:t>(?P&lt;</a:t>
            </a:r>
            <a:r>
              <a:rPr lang="en-US" b="0" dirty="0" err="1">
                <a:latin typeface="Courier New" charset="0"/>
                <a:ea typeface="Courier New" charset="0"/>
                <a:cs typeface="Courier New" charset="0"/>
                <a:sym typeface="Wingdings"/>
              </a:rPr>
              <a:t>some_name</a:t>
            </a:r>
            <a:r>
              <a:rPr lang="en-US" b="0" dirty="0">
                <a:latin typeface="Courier New" charset="0"/>
                <a:ea typeface="Courier New" charset="0"/>
                <a:cs typeface="Courier New" charset="0"/>
                <a:sym typeface="Wingdings"/>
              </a:rPr>
              <a:t>&gt; </a:t>
            </a:r>
            <a:r>
              <a:rPr lang="mr-IN" b="0" dirty="0">
                <a:latin typeface="Courier New" charset="0"/>
                <a:ea typeface="Courier New" charset="0"/>
                <a:cs typeface="Courier New" charset="0"/>
                <a:sym typeface="Wingdings"/>
              </a:rPr>
              <a:t>…</a:t>
            </a:r>
            <a:r>
              <a:rPr lang="en-US" b="0" dirty="0">
                <a:latin typeface="Courier New" charset="0"/>
                <a:ea typeface="Courier New" charset="0"/>
                <a:cs typeface="Courier New" charset="0"/>
                <a:sym typeface="Wingdings"/>
              </a:rPr>
              <a:t>) </a:t>
            </a:r>
            <a:endParaRPr lang="en-US" b="0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64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4586992"/>
            <a:ext cx="7997252" cy="137909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regex = "\s*[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Uu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]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niversity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\s[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Oo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]f\s(?P&lt;school&gt;(\w{3,}))"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m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re.search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 regex, “University of Maryland” 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print(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m.group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(‘school’) 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57200" y="6087434"/>
            <a:ext cx="7997252" cy="40723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'Maryland'</a:t>
            </a:r>
          </a:p>
        </p:txBody>
      </p:sp>
    </p:spTree>
    <p:extLst>
      <p:ext uri="{BB962C8B-B14F-4D97-AF65-F5344CB8AC3E}">
        <p14:creationId xmlns:p14="http://schemas.microsoft.com/office/powerpoint/2010/main" val="352876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Substitutions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Python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string</a:t>
            </a:r>
            <a:r>
              <a:rPr lang="en-US" dirty="0"/>
              <a:t> module contains basic functionality for find-and-replace within strings: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For more complicated stuff, use regexes: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Can incorporate groups into the matching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65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2458395"/>
            <a:ext cx="7997252" cy="4114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”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abcabcabc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”.replace(“a”, ”X”)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57200" y="2954498"/>
            <a:ext cx="7997252" cy="40723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‘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XbcXbcXbc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`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10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Thanks to: Zico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Kolter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57200" y="3759387"/>
            <a:ext cx="7997252" cy="89266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text = “I love Introduction to Data Science”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re.sub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r”Data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Science”,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r”Schmada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Schmience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”, text)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57200" y="4735171"/>
            <a:ext cx="7997252" cy="40723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‘I love Introduction to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Schmada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Schmience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`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57200" y="5571193"/>
            <a:ext cx="7997252" cy="4114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re.sub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(r”(\w+)\s([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]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cience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”, r”\1 \2hmience”, text) </a:t>
            </a:r>
          </a:p>
        </p:txBody>
      </p:sp>
    </p:spTree>
    <p:extLst>
      <p:ext uri="{BB962C8B-B14F-4D97-AF65-F5344CB8AC3E}">
        <p14:creationId xmlns:p14="http://schemas.microsoft.com/office/powerpoint/2010/main" val="236585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Compiled Regexes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783111"/>
          </a:xfrm>
        </p:spPr>
        <p:txBody>
          <a:bodyPr/>
          <a:lstStyle/>
          <a:p>
            <a:r>
              <a:rPr lang="en-US" dirty="0"/>
              <a:t>If you’re going to reuse the same regex many times, or if you aren’t but things are going slowly for some reason, try </a:t>
            </a:r>
            <a:r>
              <a:rPr lang="en-US" dirty="0">
                <a:solidFill>
                  <a:schemeClr val="tx2"/>
                </a:solidFill>
              </a:rPr>
              <a:t>compiling</a:t>
            </a:r>
            <a:r>
              <a:rPr lang="en-US" dirty="0"/>
              <a:t> the regular expression.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https://</a:t>
            </a:r>
            <a:r>
              <a:rPr lang="en-US" b="0" dirty="0" err="1"/>
              <a:t>blog.codinghorror.com</a:t>
            </a:r>
            <a:r>
              <a:rPr lang="en-US" b="0" dirty="0"/>
              <a:t>/to-compile-or-not-to-compile/</a:t>
            </a:r>
          </a:p>
          <a:p>
            <a:endParaRPr lang="en-US" b="0" dirty="0"/>
          </a:p>
          <a:p>
            <a:endParaRPr lang="en-US" b="0" dirty="0"/>
          </a:p>
          <a:p>
            <a:endParaRPr lang="en-US" b="0" dirty="0"/>
          </a:p>
          <a:p>
            <a:endParaRPr lang="en-US" b="0" dirty="0"/>
          </a:p>
          <a:p>
            <a:endParaRPr lang="en-US" b="0" dirty="0"/>
          </a:p>
          <a:p>
            <a:endParaRPr lang="en-US" b="0" dirty="0"/>
          </a:p>
          <a:p>
            <a:r>
              <a:rPr lang="en-US" dirty="0"/>
              <a:t>Interested?  CMSC330, CMSC430, CMSC452, talk to 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66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3357801"/>
            <a:ext cx="7997252" cy="247337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# Compile the regular expression “cmsc320”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regex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re.compile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(r”cmsc320”)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# Use it repeatedly to search for matches in text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regex.match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 text )    # does start of text match?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regex.search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 text )   # find the first match or None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regex.findall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 text )  # find all matches</a:t>
            </a:r>
          </a:p>
        </p:txBody>
      </p:sp>
    </p:spTree>
    <p:extLst>
      <p:ext uri="{BB962C8B-B14F-4D97-AF65-F5344CB8AC3E}">
        <p14:creationId xmlns:p14="http://schemas.microsoft.com/office/powerpoint/2010/main" val="27277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Downloading a bunch of files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67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457200" y="1214205"/>
            <a:ext cx="7997252" cy="2473378"/>
            <a:chOff x="457200" y="1349115"/>
            <a:chExt cx="7997252" cy="2473378"/>
          </a:xfrm>
        </p:grpSpPr>
        <p:sp>
          <p:nvSpPr>
            <p:cNvPr id="5" name="Rounded Rectangle 4"/>
            <p:cNvSpPr/>
            <p:nvPr/>
          </p:nvSpPr>
          <p:spPr>
            <a:xfrm>
              <a:off x="457200" y="1693890"/>
              <a:ext cx="7997252" cy="2128603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import re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import requests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from bs4 import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BeautifulSoup</a:t>
              </a:r>
              <a:endParaRPr lang="en-US" dirty="0">
                <a:latin typeface="Courier" charset="0"/>
                <a:ea typeface="Courier" charset="0"/>
                <a:cs typeface="Courier" charset="0"/>
              </a:endParaRP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try: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	from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urllib.parse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import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urlparse</a:t>
              </a:r>
              <a:endParaRPr lang="en-US" dirty="0">
                <a:latin typeface="Courier" charset="0"/>
                <a:ea typeface="Courier" charset="0"/>
                <a:cs typeface="Courier" charset="0"/>
              </a:endParaRP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except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ImportError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: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	from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urlparse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import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urlparse</a:t>
              </a:r>
              <a:endParaRPr lang="en-US" dirty="0">
                <a:latin typeface="Courier" charset="0"/>
                <a:ea typeface="Courier" charset="0"/>
                <a:cs typeface="Courier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846164" y="1349115"/>
              <a:ext cx="23234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Import the modules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200" y="3742653"/>
            <a:ext cx="7997252" cy="2912979"/>
            <a:chOff x="457200" y="3742653"/>
            <a:chExt cx="7997252" cy="2912979"/>
          </a:xfrm>
        </p:grpSpPr>
        <p:sp>
          <p:nvSpPr>
            <p:cNvPr id="6" name="Rounded Rectangle 5"/>
            <p:cNvSpPr/>
            <p:nvPr/>
          </p:nvSpPr>
          <p:spPr>
            <a:xfrm>
              <a:off x="457200" y="4096995"/>
              <a:ext cx="7997252" cy="2558637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# HTTP GET request sent to the URL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url</a:t>
              </a:r>
              <a:endParaRPr lang="en-US" dirty="0">
                <a:latin typeface="Courier" charset="0"/>
                <a:ea typeface="Courier" charset="0"/>
                <a:cs typeface="Courier" charset="0"/>
              </a:endParaRP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r =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requests.get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(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url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)</a:t>
              </a:r>
            </a:p>
            <a:p>
              <a:endParaRPr lang="en-US" dirty="0">
                <a:latin typeface="Courier" charset="0"/>
                <a:ea typeface="Courier" charset="0"/>
                <a:cs typeface="Courier" charset="0"/>
              </a:endParaRP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# Use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BeautifulSoup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to parse the GET response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root =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BeautifulSoup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(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r.content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)</a:t>
              </a:r>
            </a:p>
            <a:p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lnks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=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root.find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("div", id="schedule")\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       .find("table")\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       .find("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tbody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").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findAll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("a")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291528" y="3742653"/>
              <a:ext cx="28781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/>
                <a:t>Get some HTML via HTTP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8285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Downloading a bunch of files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68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57200" y="1214205"/>
            <a:ext cx="7997252" cy="2683240"/>
            <a:chOff x="457200" y="1214205"/>
            <a:chExt cx="7997252" cy="2683240"/>
          </a:xfrm>
        </p:grpSpPr>
        <p:sp>
          <p:nvSpPr>
            <p:cNvPr id="5" name="Rounded Rectangle 4"/>
            <p:cNvSpPr/>
            <p:nvPr/>
          </p:nvSpPr>
          <p:spPr>
            <a:xfrm>
              <a:off x="457200" y="1573971"/>
              <a:ext cx="7997252" cy="232347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# Cycle through the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href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for each anchor, checking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# to see if it's a PDF/PPTX link or not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for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lnk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in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lnks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: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href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=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lnk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['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href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']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# If it's a PDF/PPTX link, queue a download   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if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href.lower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().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endswith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(('.pdf', '.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pptx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')):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36696" y="1214205"/>
              <a:ext cx="31329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/>
                <a:t>Parse exactly what you want 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200" y="4012476"/>
            <a:ext cx="7997252" cy="2677816"/>
            <a:chOff x="457200" y="4012476"/>
            <a:chExt cx="7997252" cy="2677816"/>
          </a:xfrm>
        </p:grpSpPr>
        <p:sp>
          <p:nvSpPr>
            <p:cNvPr id="7" name="Rounded Rectangle 6"/>
            <p:cNvSpPr/>
            <p:nvPr/>
          </p:nvSpPr>
          <p:spPr>
            <a:xfrm>
              <a:off x="457200" y="4366818"/>
              <a:ext cx="7997252" cy="232347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   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urld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=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urlparse.urljoin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(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url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,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href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)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   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rd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=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requests.get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(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urld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, stream=True)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    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    # Write the downloaded PDF to a file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   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outfile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=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path.join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(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outbase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,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href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)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    with open(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outfile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, '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wb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') as f: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       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f.write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(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rd.content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)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411449" y="4012476"/>
              <a:ext cx="27581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Get some more data?!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275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Lecture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69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Exploratory analysis</a:t>
              </a:r>
            </a:p>
            <a:p>
              <a:pPr algn="ctr"/>
              <a:r>
                <a:rPr lang="en-US" sz="1400" dirty="0"/>
                <a:t>&amp;</a:t>
              </a:r>
            </a:p>
            <a:p>
              <a:pPr algn="ctr"/>
              <a:r>
                <a:rPr lang="en-US" sz="1400" dirty="0"/>
                <a:t>Data </a:t>
              </a:r>
              <a:r>
                <a:rPr lang="en-US" sz="1400" dirty="0" err="1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</p:spTree>
    <p:extLst>
      <p:ext uri="{BB962C8B-B14F-4D97-AF65-F5344CB8AC3E}">
        <p14:creationId xmlns:p14="http://schemas.microsoft.com/office/powerpoint/2010/main" val="1516900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2 vs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Python 3 is intentionally </a:t>
            </a:r>
            <a:r>
              <a:rPr lang="en-US" dirty="0">
                <a:solidFill>
                  <a:schemeClr val="tx2"/>
                </a:solidFill>
              </a:rPr>
              <a:t>backwards incompatible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(But not </a:t>
            </a:r>
            <a:r>
              <a:rPr lang="en-US" b="0" i="1" dirty="0"/>
              <a:t>that</a:t>
            </a:r>
            <a:r>
              <a:rPr lang="en-US" b="0" dirty="0"/>
              <a:t> incompatible)</a:t>
            </a:r>
          </a:p>
          <a:p>
            <a:r>
              <a:rPr lang="en-US" dirty="0"/>
              <a:t>Biggest changes that matter for us: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print “statement”</a:t>
            </a:r>
            <a:r>
              <a:rPr lang="en-US" b="0" dirty="0"/>
              <a:t>	</a:t>
            </a:r>
            <a:r>
              <a:rPr lang="en-US" b="0" dirty="0">
                <a:sym typeface="Wingdings"/>
              </a:rPr>
              <a:t> </a:t>
            </a:r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print(“function”)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1/2 = 0			 1/2 = 0.5</a:t>
            </a:r>
            <a:r>
              <a:rPr lang="en-US" b="0" dirty="0">
                <a:ea typeface="Courier" charset="0"/>
                <a:cs typeface="Courier" charset="0"/>
                <a:sym typeface="Wingdings"/>
              </a:rPr>
              <a:t> and </a:t>
            </a:r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1//2 = 0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ea typeface="Courier" charset="0"/>
                <a:cs typeface="Courier" charset="0"/>
                <a:sym typeface="Wingdings"/>
              </a:rPr>
              <a:t>ASCII 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  <a:sym typeface="Wingdings"/>
              </a:rPr>
              <a:t>str</a:t>
            </a:r>
            <a:r>
              <a:rPr lang="en-US" b="0" dirty="0">
                <a:ea typeface="Courier" charset="0"/>
                <a:cs typeface="Courier" charset="0"/>
                <a:sym typeface="Wingdings"/>
              </a:rPr>
              <a:t> default 		 default Unicode</a:t>
            </a:r>
          </a:p>
          <a:p>
            <a:r>
              <a:rPr lang="en-US" dirty="0">
                <a:ea typeface="Courier" charset="0"/>
                <a:cs typeface="Courier" charset="0"/>
                <a:sym typeface="Wingdings"/>
              </a:rPr>
              <a:t>Namespace ambiguity fixed:</a:t>
            </a:r>
          </a:p>
          <a:p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	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  <a:sym typeface="Wingdings"/>
              </a:rPr>
              <a:t>i</a:t>
            </a:r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 = 1</a:t>
            </a:r>
          </a:p>
          <a:p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	[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  <a:sym typeface="Wingdings"/>
              </a:rPr>
              <a:t>i</a:t>
            </a:r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 for 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  <a:sym typeface="Wingdings"/>
              </a:rPr>
              <a:t>i</a:t>
            </a:r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 in range(5)]</a:t>
            </a:r>
          </a:p>
          <a:p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	print(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  <a:sym typeface="Wingdings"/>
              </a:rPr>
              <a:t>i</a:t>
            </a:r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)   # ????????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54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94716"/>
            <a:ext cx="8989454" cy="1237638"/>
          </a:xfrm>
        </p:spPr>
        <p:txBody>
          <a:bodyPr>
            <a:normAutofit/>
          </a:bodyPr>
          <a:lstStyle/>
          <a:p>
            <a:pPr algn="ctr"/>
            <a:r>
              <a:rPr lang="en-US" sz="2400" i="1" dirty="0">
                <a:solidFill>
                  <a:schemeClr val="bg1">
                    <a:lumMod val="50000"/>
                  </a:schemeClr>
                </a:solidFill>
              </a:rPr>
              <a:t>Next Class:</a:t>
            </a:r>
            <a:br>
              <a:rPr lang="en-US" dirty="0"/>
            </a:br>
            <a:r>
              <a:rPr lang="en-US" dirty="0" err="1"/>
              <a:t>NumPy</a:t>
            </a:r>
            <a:r>
              <a:rPr lang="en-US" dirty="0"/>
              <a:t>, </a:t>
            </a:r>
            <a:r>
              <a:rPr lang="en-US" dirty="0" err="1"/>
              <a:t>Scipy</a:t>
            </a:r>
            <a:r>
              <a:rPr lang="en-US" dirty="0"/>
              <a:t>, And </a:t>
            </a:r>
            <a:r>
              <a:rPr lang="en-US" dirty="0" err="1"/>
              <a:t>DataFrames</a:t>
            </a:r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7616" y="454343"/>
            <a:ext cx="2714222" cy="18590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727" y="4924528"/>
            <a:ext cx="7620000" cy="1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18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052873" cy="1371600"/>
          </a:xfrm>
        </p:spPr>
        <p:txBody>
          <a:bodyPr/>
          <a:lstStyle/>
          <a:p>
            <a:r>
              <a:rPr lang="en-US" dirty="0"/>
              <a:t>To any Curmudgeons </a:t>
            </a:r>
            <a:r>
              <a:rPr lang="mr-IN" dirty="0"/>
              <a:t>…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ym typeface="Wingdings"/>
              </a:rPr>
              <a:t>If you’re going to use Python 2 anyway, u</a:t>
            </a:r>
            <a:r>
              <a:rPr lang="en-US" dirty="0"/>
              <a:t>se the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_future_</a:t>
            </a:r>
            <a:r>
              <a:rPr lang="en-US" dirty="0"/>
              <a:t> module: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Python 3 introduces features that will throw runtime errors in Python 2 (e.g.,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with</a:t>
            </a:r>
            <a:r>
              <a:rPr lang="en-US" b="0" dirty="0"/>
              <a:t> statements)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_future_</a:t>
            </a:r>
            <a:r>
              <a:rPr lang="en-US" b="0" dirty="0">
                <a:ea typeface="Courier" charset="0"/>
                <a:cs typeface="Courier" charset="0"/>
              </a:rPr>
              <a:t> module incrementally brings 3 functionality into 2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https://</a:t>
            </a:r>
            <a:r>
              <a:rPr lang="en-US" b="0" dirty="0" err="1"/>
              <a:t>docs.python.org</a:t>
            </a:r>
            <a:r>
              <a:rPr lang="en-US" b="0" dirty="0"/>
              <a:t>/2/library/__</a:t>
            </a:r>
            <a:r>
              <a:rPr lang="en-US" b="0" dirty="0" err="1"/>
              <a:t>future__.html</a:t>
            </a:r>
            <a:endParaRPr lang="en-US" b="0" dirty="0">
              <a:latin typeface="Courier" charset="0"/>
              <a:ea typeface="Courier" charset="0"/>
              <a:cs typeface="Courier" charset="0"/>
            </a:endParaRPr>
          </a:p>
          <a:p>
            <a:br>
              <a:rPr lang="en-US" b="0" dirty="0">
                <a:latin typeface="Courier" charset="0"/>
                <a:ea typeface="Courier" charset="0"/>
                <a:cs typeface="Courier" charset="0"/>
              </a:rPr>
            </a:b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from _future_ import division</a:t>
            </a:r>
          </a:p>
          <a:p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from _future_ import 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print_function</a:t>
            </a:r>
            <a:endParaRPr lang="en-US" b="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from _future_ import please_just_use_python_3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69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0670F-3606-6E46-A54C-20EF2A1EB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52718"/>
            <a:ext cx="8004875" cy="1371600"/>
          </a:xfrm>
        </p:spPr>
        <p:txBody>
          <a:bodyPr/>
          <a:lstStyle/>
          <a:p>
            <a:r>
              <a:rPr lang="en-US" dirty="0"/>
              <a:t>So, How does Import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CF471-E67C-9444-A5C4-861023CC20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Python code is stored in </a:t>
            </a:r>
            <a:r>
              <a:rPr lang="en-US" dirty="0">
                <a:solidFill>
                  <a:schemeClr val="tx2"/>
                </a:solidFill>
              </a:rPr>
              <a:t>module</a:t>
            </a:r>
            <a:r>
              <a:rPr lang="en-US" dirty="0"/>
              <a:t> – simply put, a file full of Python code</a:t>
            </a:r>
          </a:p>
          <a:p>
            <a:r>
              <a:rPr lang="en-US" dirty="0"/>
              <a:t>A </a:t>
            </a:r>
            <a:r>
              <a:rPr lang="en-US" dirty="0">
                <a:solidFill>
                  <a:schemeClr val="tx2"/>
                </a:solidFill>
              </a:rPr>
              <a:t>package</a:t>
            </a:r>
            <a:r>
              <a:rPr lang="en-US" dirty="0"/>
              <a:t> is a directory (tree) full of modules that also contains a file called </a:t>
            </a:r>
            <a:r>
              <a:rPr lang="en-US" dirty="0">
                <a:latin typeface="Courier" pitchFamily="2" charset="0"/>
              </a:rPr>
              <a:t>__</a:t>
            </a:r>
            <a:r>
              <a:rPr lang="en-US" dirty="0" err="1">
                <a:latin typeface="Courier" pitchFamily="2" charset="0"/>
              </a:rPr>
              <a:t>init.py</a:t>
            </a:r>
            <a:r>
              <a:rPr lang="en-US" dirty="0">
                <a:latin typeface="Courier" pitchFamily="2" charset="0"/>
              </a:rPr>
              <a:t>__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Packages let you structure Python’s module namespace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E.g., </a:t>
            </a:r>
            <a:r>
              <a:rPr lang="en-US" b="0" dirty="0">
                <a:latin typeface="Courier" pitchFamily="2" charset="0"/>
              </a:rPr>
              <a:t>X.Y</a:t>
            </a:r>
            <a:r>
              <a:rPr lang="en-US" b="0" dirty="0"/>
              <a:t> is a submodule </a:t>
            </a:r>
            <a:r>
              <a:rPr lang="en-US" b="0" dirty="0">
                <a:latin typeface="Courier" pitchFamily="2" charset="0"/>
              </a:rPr>
              <a:t>Y</a:t>
            </a:r>
            <a:r>
              <a:rPr lang="en-US" b="0" dirty="0"/>
              <a:t> in a package named </a:t>
            </a:r>
            <a:r>
              <a:rPr lang="en-US" b="0" dirty="0">
                <a:latin typeface="Courier" pitchFamily="2" charset="0"/>
              </a:rPr>
              <a:t>X</a:t>
            </a:r>
          </a:p>
          <a:p>
            <a:r>
              <a:rPr lang="en-US" dirty="0"/>
              <a:t>For one module to gain access to code in another module, it must </a:t>
            </a:r>
            <a:r>
              <a:rPr lang="en-US" dirty="0">
                <a:solidFill>
                  <a:schemeClr val="tx2"/>
                </a:solidFill>
              </a:rPr>
              <a:t>import</a:t>
            </a:r>
            <a:r>
              <a:rPr lang="en-US" dirty="0"/>
              <a:t> it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4339B-F198-744B-9441-08B90060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3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14730</TotalTime>
  <Words>7204</Words>
  <Application>Microsoft Macintosh PowerPoint</Application>
  <PresentationFormat>On-screen Show (4:3)</PresentationFormat>
  <Paragraphs>1012</Paragraphs>
  <Slides>70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7" baseType="lpstr">
      <vt:lpstr>Arial</vt:lpstr>
      <vt:lpstr>Arial Black</vt:lpstr>
      <vt:lpstr>Calibri</vt:lpstr>
      <vt:lpstr>Courier</vt:lpstr>
      <vt:lpstr>Courier New</vt:lpstr>
      <vt:lpstr>Helvetica Neue</vt:lpstr>
      <vt:lpstr>Essential</vt:lpstr>
      <vt:lpstr>Introduction to  Data Science</vt:lpstr>
      <vt:lpstr>Announcements</vt:lpstr>
      <vt:lpstr>Announcements</vt:lpstr>
      <vt:lpstr>Announcements</vt:lpstr>
      <vt:lpstr>Very short wrap-up on “Python Stuff” from last lecture …</vt:lpstr>
      <vt:lpstr>Exceptions</vt:lpstr>
      <vt:lpstr>Python 2 vs 3</vt:lpstr>
      <vt:lpstr>To any Curmudgeons … </vt:lpstr>
      <vt:lpstr>So, How does Import Work?</vt:lpstr>
      <vt:lpstr>Example</vt:lpstr>
      <vt:lpstr>Example</vt:lpstr>
      <vt:lpstr>Python vS R (For Data Scientists)</vt:lpstr>
      <vt:lpstr>PowerPoint Presentation</vt:lpstr>
      <vt:lpstr>The Data Lifecycle</vt:lpstr>
      <vt:lpstr>Today’s Lecture</vt:lpstr>
      <vt:lpstr>What is This “data”?</vt:lpstr>
      <vt:lpstr>Tabular Data</vt:lpstr>
      <vt:lpstr>Classical Statistical View of Data</vt:lpstr>
      <vt:lpstr>Categorical Data: Takes a Value From a Finite Set</vt:lpstr>
      <vt:lpstr>Numerical Data: Measured Using Integers or Reals</vt:lpstr>
      <vt:lpstr>Numerical Data: Examples</vt:lpstr>
      <vt:lpstr>General Rules</vt:lpstr>
      <vt:lpstr>General Rules</vt:lpstr>
      <vt:lpstr>General Rules</vt:lpstr>
      <vt:lpstr>General Rules</vt:lpstr>
      <vt:lpstr>General Rules</vt:lpstr>
      <vt:lpstr>General Rules</vt:lpstr>
      <vt:lpstr>Data Manipulation and Computation</vt:lpstr>
      <vt:lpstr>Data Manipulation and Computation</vt:lpstr>
      <vt:lpstr>Data Manipulation and Computation</vt:lpstr>
      <vt:lpstr>Data Manipulation and Computation</vt:lpstr>
      <vt:lpstr>Data Manipulation and Computation</vt:lpstr>
      <vt:lpstr>Data Manipulation and Computation</vt:lpstr>
      <vt:lpstr>Data Manipulation and Computation</vt:lpstr>
      <vt:lpstr>Data Manipulation and Computation</vt:lpstr>
      <vt:lpstr>The Rest of Today’s Lecture</vt:lpstr>
      <vt:lpstr>GotTa Catch ‘Em All</vt:lpstr>
      <vt:lpstr>Wherefore art thou, API?</vt:lpstr>
      <vt:lpstr>“Send me a specific request”</vt:lpstr>
      <vt:lpstr>HTTP Requests</vt:lpstr>
      <vt:lpstr>Restful APIs</vt:lpstr>
      <vt:lpstr>Querying a Restful API</vt:lpstr>
      <vt:lpstr>Authentication and OAuth</vt:lpstr>
      <vt:lpstr>“… I will return information in a structured format.”</vt:lpstr>
      <vt:lpstr>GraphQL?</vt:lpstr>
      <vt:lpstr>CSV Files in Python</vt:lpstr>
      <vt:lpstr>JSON Files &amp; Strings</vt:lpstr>
      <vt:lpstr>JSON In Python</vt:lpstr>
      <vt:lpstr>JSON From Twitter</vt:lpstr>
      <vt:lpstr>Parsing JSON In Python</vt:lpstr>
      <vt:lpstr>XML, XHTML, HTML files and Strings</vt:lpstr>
      <vt:lpstr>Document Object Model (DOM)</vt:lpstr>
      <vt:lpstr>SAX</vt:lpstr>
      <vt:lpstr>Scraping HTML in Python</vt:lpstr>
      <vt:lpstr>Building a web scraper in python</vt:lpstr>
      <vt:lpstr>Regular Expressions</vt:lpstr>
      <vt:lpstr>PowerPoint Presentation</vt:lpstr>
      <vt:lpstr>Regular Expressions</vt:lpstr>
      <vt:lpstr>Regular Expressions</vt:lpstr>
      <vt:lpstr>Matching Multiple Characters</vt:lpstr>
      <vt:lpstr>Matching sequences and repeated characters</vt:lpstr>
      <vt:lpstr>Groups</vt:lpstr>
      <vt:lpstr>Simple Example: Parse an Email Address</vt:lpstr>
      <vt:lpstr>Named Groups</vt:lpstr>
      <vt:lpstr>Substitutions</vt:lpstr>
      <vt:lpstr>Compiled Regexes</vt:lpstr>
      <vt:lpstr>Downloading a bunch of files</vt:lpstr>
      <vt:lpstr>Downloading a bunch of files</vt:lpstr>
      <vt:lpstr>Next Lecture</vt:lpstr>
      <vt:lpstr>Next Class: NumPy, Scipy, And DataFrames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John Dickerson</cp:lastModifiedBy>
  <cp:revision>1880</cp:revision>
  <cp:lastPrinted>2019-09-02T19:28:14Z</cp:lastPrinted>
  <dcterms:created xsi:type="dcterms:W3CDTF">2013-03-05T15:39:19Z</dcterms:created>
  <dcterms:modified xsi:type="dcterms:W3CDTF">2020-09-08T20:56:56Z</dcterms:modified>
</cp:coreProperties>
</file>