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59"/>
  </p:notesMasterIdLst>
  <p:handoutMasterIdLst>
    <p:handoutMasterId r:id="rId60"/>
  </p:handoutMasterIdLst>
  <p:sldIdLst>
    <p:sldId id="256" r:id="rId2"/>
    <p:sldId id="423" r:id="rId3"/>
    <p:sldId id="454" r:id="rId4"/>
    <p:sldId id="450" r:id="rId5"/>
    <p:sldId id="456" r:id="rId6"/>
    <p:sldId id="451" r:id="rId7"/>
    <p:sldId id="461" r:id="rId8"/>
    <p:sldId id="462" r:id="rId9"/>
    <p:sldId id="452" r:id="rId10"/>
    <p:sldId id="455" r:id="rId11"/>
    <p:sldId id="460" r:id="rId12"/>
    <p:sldId id="457" r:id="rId13"/>
    <p:sldId id="453" r:id="rId14"/>
    <p:sldId id="459" r:id="rId15"/>
    <p:sldId id="422" r:id="rId16"/>
    <p:sldId id="424" r:id="rId17"/>
    <p:sldId id="425" r:id="rId18"/>
    <p:sldId id="426" r:id="rId19"/>
    <p:sldId id="433" r:id="rId20"/>
    <p:sldId id="434" r:id="rId21"/>
    <p:sldId id="511" r:id="rId22"/>
    <p:sldId id="435" r:id="rId23"/>
    <p:sldId id="444" r:id="rId24"/>
    <p:sldId id="445" r:id="rId25"/>
    <p:sldId id="437" r:id="rId26"/>
    <p:sldId id="439" r:id="rId27"/>
    <p:sldId id="442" r:id="rId28"/>
    <p:sldId id="427" r:id="rId29"/>
    <p:sldId id="441" r:id="rId30"/>
    <p:sldId id="638" r:id="rId31"/>
    <p:sldId id="639" r:id="rId32"/>
    <p:sldId id="640" r:id="rId33"/>
    <p:sldId id="428" r:id="rId34"/>
    <p:sldId id="443" r:id="rId35"/>
    <p:sldId id="432" r:id="rId36"/>
    <p:sldId id="429" r:id="rId37"/>
    <p:sldId id="532" r:id="rId38"/>
    <p:sldId id="527" r:id="rId39"/>
    <p:sldId id="537" r:id="rId40"/>
    <p:sldId id="529" r:id="rId41"/>
    <p:sldId id="536" r:id="rId42"/>
    <p:sldId id="534" r:id="rId43"/>
    <p:sldId id="535" r:id="rId44"/>
    <p:sldId id="538" r:id="rId45"/>
    <p:sldId id="539" r:id="rId46"/>
    <p:sldId id="540" r:id="rId47"/>
    <p:sldId id="541" r:id="rId48"/>
    <p:sldId id="542" r:id="rId49"/>
    <p:sldId id="473" r:id="rId50"/>
    <p:sldId id="513" r:id="rId51"/>
    <p:sldId id="517" r:id="rId52"/>
    <p:sldId id="518" r:id="rId53"/>
    <p:sldId id="519" r:id="rId54"/>
    <p:sldId id="521" r:id="rId55"/>
    <p:sldId id="520" r:id="rId56"/>
    <p:sldId id="525" r:id="rId57"/>
    <p:sldId id="533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718" autoAdjust="0"/>
    <p:restoredTop sz="92157" autoAdjust="0"/>
  </p:normalViewPr>
  <p:slideViewPr>
    <p:cSldViewPr snapToGrid="0" snapToObjects="1">
      <p:cViewPr varScale="1">
        <p:scale>
          <a:sx n="97" d="100"/>
          <a:sy n="97" d="100"/>
        </p:scale>
        <p:origin x="59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3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1BA869-856C-DA4B-9A68-DCD615610BFA}" type="doc">
      <dgm:prSet loTypeId="urn:microsoft.com/office/officeart/2005/8/layout/hierarchy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89A929-BC40-9846-910B-21D773EFFED9}">
      <dgm:prSet phldrT="[Text]"/>
      <dgm:spPr/>
      <dgm:t>
        <a:bodyPr/>
        <a:lstStyle/>
        <a:p>
          <a:r>
            <a:rPr lang="en-US" dirty="0"/>
            <a:t>Data Types</a:t>
          </a:r>
        </a:p>
      </dgm:t>
    </dgm:pt>
    <dgm:pt modelId="{34786749-9C5E-1E45-A67B-9AC89824701B}" type="parTrans" cxnId="{B0D7590D-315F-AB45-B171-9F8DFD7EABBD}">
      <dgm:prSet/>
      <dgm:spPr/>
      <dgm:t>
        <a:bodyPr/>
        <a:lstStyle/>
        <a:p>
          <a:endParaRPr lang="en-US"/>
        </a:p>
      </dgm:t>
    </dgm:pt>
    <dgm:pt modelId="{A95FFD3C-043C-A14F-9BFF-A708DA9CBB60}" type="sibTrans" cxnId="{B0D7590D-315F-AB45-B171-9F8DFD7EABBD}">
      <dgm:prSet/>
      <dgm:spPr/>
      <dgm:t>
        <a:bodyPr/>
        <a:lstStyle/>
        <a:p>
          <a:endParaRPr lang="en-US"/>
        </a:p>
      </dgm:t>
    </dgm:pt>
    <dgm:pt modelId="{663CA8D5-6F13-FE46-AD23-91FFE191A54C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Categorical</a:t>
          </a:r>
        </a:p>
      </dgm:t>
    </dgm:pt>
    <dgm:pt modelId="{2979A585-3B9C-A648-A652-4913A7B04088}" type="parTrans" cxnId="{C9343419-98F2-4D47-BA2E-FAF6563B3980}">
      <dgm:prSet/>
      <dgm:spPr/>
      <dgm:t>
        <a:bodyPr/>
        <a:lstStyle/>
        <a:p>
          <a:endParaRPr lang="en-US"/>
        </a:p>
      </dgm:t>
    </dgm:pt>
    <dgm:pt modelId="{767F5BB5-C481-8D4E-9645-1913B7BF7427}" type="sibTrans" cxnId="{C9343419-98F2-4D47-BA2E-FAF6563B3980}">
      <dgm:prSet/>
      <dgm:spPr/>
      <dgm:t>
        <a:bodyPr/>
        <a:lstStyle/>
        <a:p>
          <a:endParaRPr lang="en-US"/>
        </a:p>
      </dgm:t>
    </dgm:pt>
    <dgm:pt modelId="{63D77840-BCEC-734C-8140-B8A762ACB769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Numerical</a:t>
          </a:r>
        </a:p>
      </dgm:t>
    </dgm:pt>
    <dgm:pt modelId="{5D65EB21-79F4-C04D-AAC8-9762C5DEA685}" type="parTrans" cxnId="{EB3A6581-5ECD-904C-8667-DAF19EAAF37B}">
      <dgm:prSet/>
      <dgm:spPr/>
      <dgm:t>
        <a:bodyPr/>
        <a:lstStyle/>
        <a:p>
          <a:endParaRPr lang="en-US"/>
        </a:p>
      </dgm:t>
    </dgm:pt>
    <dgm:pt modelId="{2FF9B17E-7DA2-A34B-B0C4-A19D21A1CD21}" type="sibTrans" cxnId="{EB3A6581-5ECD-904C-8667-DAF19EAAF37B}">
      <dgm:prSet/>
      <dgm:spPr/>
      <dgm:t>
        <a:bodyPr/>
        <a:lstStyle/>
        <a:p>
          <a:endParaRPr lang="en-US"/>
        </a:p>
      </dgm:t>
    </dgm:pt>
    <dgm:pt modelId="{73AEB7A0-EB3F-A24A-9BB3-8BE6D26575CE}">
      <dgm:prSet phldrT="[Text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Interval</a:t>
          </a:r>
        </a:p>
      </dgm:t>
    </dgm:pt>
    <dgm:pt modelId="{0611128C-47CD-5847-89FA-A3D34190DD50}" type="parTrans" cxnId="{4CAF08D6-B1E1-BE4A-95B8-1B6E43892997}">
      <dgm:prSet/>
      <dgm:spPr/>
      <dgm:t>
        <a:bodyPr/>
        <a:lstStyle/>
        <a:p>
          <a:endParaRPr lang="en-US"/>
        </a:p>
      </dgm:t>
    </dgm:pt>
    <dgm:pt modelId="{1796AB51-0FB5-3449-8498-79BD4FA9B59D}" type="sibTrans" cxnId="{4CAF08D6-B1E1-BE4A-95B8-1B6E43892997}">
      <dgm:prSet/>
      <dgm:spPr/>
      <dgm:t>
        <a:bodyPr/>
        <a:lstStyle/>
        <a:p>
          <a:endParaRPr lang="en-US"/>
        </a:p>
      </dgm:t>
    </dgm:pt>
    <dgm:pt modelId="{647DDA1B-926D-1D46-B1A2-1E5A4E29B78A}">
      <dgm:prSet phldrT="[Text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Ratio</a:t>
          </a:r>
        </a:p>
      </dgm:t>
    </dgm:pt>
    <dgm:pt modelId="{0AE12B21-E804-8E41-8E8A-A54E063874DC}" type="parTrans" cxnId="{9AD5EB6E-66F2-9546-A7F6-9562E5599AB5}">
      <dgm:prSet/>
      <dgm:spPr/>
      <dgm:t>
        <a:bodyPr/>
        <a:lstStyle/>
        <a:p>
          <a:endParaRPr lang="en-US"/>
        </a:p>
      </dgm:t>
    </dgm:pt>
    <dgm:pt modelId="{B9603F69-99BC-B144-8D53-6062D6A8CFEF}" type="sibTrans" cxnId="{9AD5EB6E-66F2-9546-A7F6-9562E5599AB5}">
      <dgm:prSet/>
      <dgm:spPr/>
      <dgm:t>
        <a:bodyPr/>
        <a:lstStyle/>
        <a:p>
          <a:endParaRPr lang="en-US"/>
        </a:p>
      </dgm:t>
    </dgm:pt>
    <dgm:pt modelId="{8BB74CC7-5371-434D-B309-A4B8A4F8B443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/>
            <a:t>Nominal</a:t>
          </a:r>
        </a:p>
      </dgm:t>
    </dgm:pt>
    <dgm:pt modelId="{D7F757E4-D01D-BD44-8A17-6FB2E90AFB5A}" type="parTrans" cxnId="{B5699861-5389-3645-8CE6-0719C3AB6282}">
      <dgm:prSet/>
      <dgm:spPr/>
      <dgm:t>
        <a:bodyPr/>
        <a:lstStyle/>
        <a:p>
          <a:endParaRPr lang="en-US"/>
        </a:p>
      </dgm:t>
    </dgm:pt>
    <dgm:pt modelId="{A1F4F545-C8BF-6146-BD2B-B84E09B500A9}" type="sibTrans" cxnId="{B5699861-5389-3645-8CE6-0719C3AB6282}">
      <dgm:prSet/>
      <dgm:spPr/>
      <dgm:t>
        <a:bodyPr/>
        <a:lstStyle/>
        <a:p>
          <a:endParaRPr lang="en-US"/>
        </a:p>
      </dgm:t>
    </dgm:pt>
    <dgm:pt modelId="{8C701665-040A-2F4C-BA26-D9F3A7554B6E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/>
            <a:t>Ordinal</a:t>
          </a:r>
        </a:p>
      </dgm:t>
    </dgm:pt>
    <dgm:pt modelId="{FC82823D-59DA-EA40-AC7C-53ADCFC0B9B9}" type="parTrans" cxnId="{0D1652B6-8DAA-464E-9D61-82C2C2112C08}">
      <dgm:prSet/>
      <dgm:spPr/>
      <dgm:t>
        <a:bodyPr/>
        <a:lstStyle/>
        <a:p>
          <a:endParaRPr lang="en-US"/>
        </a:p>
      </dgm:t>
    </dgm:pt>
    <dgm:pt modelId="{C5015021-6025-D144-B4CA-163ED6FA558F}" type="sibTrans" cxnId="{0D1652B6-8DAA-464E-9D61-82C2C2112C08}">
      <dgm:prSet/>
      <dgm:spPr/>
      <dgm:t>
        <a:bodyPr/>
        <a:lstStyle/>
        <a:p>
          <a:endParaRPr lang="en-US"/>
        </a:p>
      </dgm:t>
    </dgm:pt>
    <dgm:pt modelId="{022ECFAA-5DFA-3442-9BA0-94FB5210CF30}" type="pres">
      <dgm:prSet presAssocID="{641BA869-856C-DA4B-9A68-DCD615610BFA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444738F-9962-5B4E-A978-13E35177D2FC}" type="pres">
      <dgm:prSet presAssocID="{641BA869-856C-DA4B-9A68-DCD615610BFA}" presName="hierFlow" presStyleCnt="0"/>
      <dgm:spPr/>
    </dgm:pt>
    <dgm:pt modelId="{A74B3DF1-9609-CA44-B0F9-6A4D00A22B35}" type="pres">
      <dgm:prSet presAssocID="{641BA869-856C-DA4B-9A68-DCD615610BFA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6C095FD0-E3CF-2448-AD9D-62D4A8C04E23}" type="pres">
      <dgm:prSet presAssocID="{7C89A929-BC40-9846-910B-21D773EFFED9}" presName="Name17" presStyleCnt="0"/>
      <dgm:spPr/>
    </dgm:pt>
    <dgm:pt modelId="{0559FF77-E4BF-D74D-A587-9F930C8671B5}" type="pres">
      <dgm:prSet presAssocID="{7C89A929-BC40-9846-910B-21D773EFFED9}" presName="level1Shape" presStyleLbl="node0" presStyleIdx="0" presStyleCnt="1">
        <dgm:presLayoutVars>
          <dgm:chPref val="3"/>
        </dgm:presLayoutVars>
      </dgm:prSet>
      <dgm:spPr/>
    </dgm:pt>
    <dgm:pt modelId="{73E43A20-427A-004A-8A03-6C8C03976DA2}" type="pres">
      <dgm:prSet presAssocID="{7C89A929-BC40-9846-910B-21D773EFFED9}" presName="hierChild2" presStyleCnt="0"/>
      <dgm:spPr/>
    </dgm:pt>
    <dgm:pt modelId="{D41E7B07-244C-1643-ABBB-E9893915CD59}" type="pres">
      <dgm:prSet presAssocID="{2979A585-3B9C-A648-A652-4913A7B04088}" presName="Name25" presStyleLbl="parChTrans1D2" presStyleIdx="0" presStyleCnt="2"/>
      <dgm:spPr/>
    </dgm:pt>
    <dgm:pt modelId="{B41D0358-99DC-A94A-8A70-D5859FAB97CB}" type="pres">
      <dgm:prSet presAssocID="{2979A585-3B9C-A648-A652-4913A7B04088}" presName="connTx" presStyleLbl="parChTrans1D2" presStyleIdx="0" presStyleCnt="2"/>
      <dgm:spPr/>
    </dgm:pt>
    <dgm:pt modelId="{E0234430-C6EB-C84F-8535-9CDCCA65BC43}" type="pres">
      <dgm:prSet presAssocID="{663CA8D5-6F13-FE46-AD23-91FFE191A54C}" presName="Name30" presStyleCnt="0"/>
      <dgm:spPr/>
    </dgm:pt>
    <dgm:pt modelId="{55E79021-6210-0A4D-AEB3-3E25B85DEFFC}" type="pres">
      <dgm:prSet presAssocID="{663CA8D5-6F13-FE46-AD23-91FFE191A54C}" presName="level2Shape" presStyleLbl="node2" presStyleIdx="0" presStyleCnt="2"/>
      <dgm:spPr/>
    </dgm:pt>
    <dgm:pt modelId="{2D83D783-6082-2B49-A9B7-52C808B03A46}" type="pres">
      <dgm:prSet presAssocID="{663CA8D5-6F13-FE46-AD23-91FFE191A54C}" presName="hierChild3" presStyleCnt="0"/>
      <dgm:spPr/>
    </dgm:pt>
    <dgm:pt modelId="{E147E9DF-5F1B-AF49-A9D7-5E60B820F15B}" type="pres">
      <dgm:prSet presAssocID="{D7F757E4-D01D-BD44-8A17-6FB2E90AFB5A}" presName="Name25" presStyleLbl="parChTrans1D3" presStyleIdx="0" presStyleCnt="4"/>
      <dgm:spPr/>
    </dgm:pt>
    <dgm:pt modelId="{8AFA2601-6420-8F49-AFBD-0433F51C2B8D}" type="pres">
      <dgm:prSet presAssocID="{D7F757E4-D01D-BD44-8A17-6FB2E90AFB5A}" presName="connTx" presStyleLbl="parChTrans1D3" presStyleIdx="0" presStyleCnt="4"/>
      <dgm:spPr/>
    </dgm:pt>
    <dgm:pt modelId="{BDCD3F1F-CC69-9845-9D26-BF099B39F377}" type="pres">
      <dgm:prSet presAssocID="{8BB74CC7-5371-434D-B309-A4B8A4F8B443}" presName="Name30" presStyleCnt="0"/>
      <dgm:spPr/>
    </dgm:pt>
    <dgm:pt modelId="{DB941C13-26E0-DA44-A371-1737A021107C}" type="pres">
      <dgm:prSet presAssocID="{8BB74CC7-5371-434D-B309-A4B8A4F8B443}" presName="level2Shape" presStyleLbl="node3" presStyleIdx="0" presStyleCnt="4"/>
      <dgm:spPr/>
    </dgm:pt>
    <dgm:pt modelId="{73E7152E-6043-2F47-92E3-62747592C229}" type="pres">
      <dgm:prSet presAssocID="{8BB74CC7-5371-434D-B309-A4B8A4F8B443}" presName="hierChild3" presStyleCnt="0"/>
      <dgm:spPr/>
    </dgm:pt>
    <dgm:pt modelId="{B804806C-1823-764A-8204-E8673366169E}" type="pres">
      <dgm:prSet presAssocID="{FC82823D-59DA-EA40-AC7C-53ADCFC0B9B9}" presName="Name25" presStyleLbl="parChTrans1D3" presStyleIdx="1" presStyleCnt="4"/>
      <dgm:spPr/>
    </dgm:pt>
    <dgm:pt modelId="{11F21376-244F-1E49-A5E7-62E955586401}" type="pres">
      <dgm:prSet presAssocID="{FC82823D-59DA-EA40-AC7C-53ADCFC0B9B9}" presName="connTx" presStyleLbl="parChTrans1D3" presStyleIdx="1" presStyleCnt="4"/>
      <dgm:spPr/>
    </dgm:pt>
    <dgm:pt modelId="{75CCB3FB-3BF9-4448-BBAA-81A0204430DB}" type="pres">
      <dgm:prSet presAssocID="{8C701665-040A-2F4C-BA26-D9F3A7554B6E}" presName="Name30" presStyleCnt="0"/>
      <dgm:spPr/>
    </dgm:pt>
    <dgm:pt modelId="{5394EAD2-1EF3-4942-BBF8-9AF68C018BB0}" type="pres">
      <dgm:prSet presAssocID="{8C701665-040A-2F4C-BA26-D9F3A7554B6E}" presName="level2Shape" presStyleLbl="node3" presStyleIdx="1" presStyleCnt="4"/>
      <dgm:spPr/>
    </dgm:pt>
    <dgm:pt modelId="{E0EB2C20-25DD-BA40-B6DE-B20F2C646D13}" type="pres">
      <dgm:prSet presAssocID="{8C701665-040A-2F4C-BA26-D9F3A7554B6E}" presName="hierChild3" presStyleCnt="0"/>
      <dgm:spPr/>
    </dgm:pt>
    <dgm:pt modelId="{11B53E8B-1B0E-0B46-B473-55208D81C634}" type="pres">
      <dgm:prSet presAssocID="{5D65EB21-79F4-C04D-AAC8-9762C5DEA685}" presName="Name25" presStyleLbl="parChTrans1D2" presStyleIdx="1" presStyleCnt="2"/>
      <dgm:spPr/>
    </dgm:pt>
    <dgm:pt modelId="{1FB42605-0513-6D42-B79C-25C2EAAD7C61}" type="pres">
      <dgm:prSet presAssocID="{5D65EB21-79F4-C04D-AAC8-9762C5DEA685}" presName="connTx" presStyleLbl="parChTrans1D2" presStyleIdx="1" presStyleCnt="2"/>
      <dgm:spPr/>
    </dgm:pt>
    <dgm:pt modelId="{F39A9865-A624-094F-86D1-C242E3D5D352}" type="pres">
      <dgm:prSet presAssocID="{63D77840-BCEC-734C-8140-B8A762ACB769}" presName="Name30" presStyleCnt="0"/>
      <dgm:spPr/>
    </dgm:pt>
    <dgm:pt modelId="{A03D09D3-2815-BD48-B2FB-B992A0293C42}" type="pres">
      <dgm:prSet presAssocID="{63D77840-BCEC-734C-8140-B8A762ACB769}" presName="level2Shape" presStyleLbl="node2" presStyleIdx="1" presStyleCnt="2"/>
      <dgm:spPr/>
    </dgm:pt>
    <dgm:pt modelId="{DC099E98-AE1C-224C-A29D-2ED6DFFB384A}" type="pres">
      <dgm:prSet presAssocID="{63D77840-BCEC-734C-8140-B8A762ACB769}" presName="hierChild3" presStyleCnt="0"/>
      <dgm:spPr/>
    </dgm:pt>
    <dgm:pt modelId="{F8475684-AF52-BC42-AE5F-0C4D6B7B1C57}" type="pres">
      <dgm:prSet presAssocID="{0611128C-47CD-5847-89FA-A3D34190DD50}" presName="Name25" presStyleLbl="parChTrans1D3" presStyleIdx="2" presStyleCnt="4"/>
      <dgm:spPr/>
    </dgm:pt>
    <dgm:pt modelId="{D274D38D-255B-7D4D-8369-EFE0798A89C6}" type="pres">
      <dgm:prSet presAssocID="{0611128C-47CD-5847-89FA-A3D34190DD50}" presName="connTx" presStyleLbl="parChTrans1D3" presStyleIdx="2" presStyleCnt="4"/>
      <dgm:spPr/>
    </dgm:pt>
    <dgm:pt modelId="{DEF4D6E3-240A-F845-962F-D933BFDC9DDB}" type="pres">
      <dgm:prSet presAssocID="{73AEB7A0-EB3F-A24A-9BB3-8BE6D26575CE}" presName="Name30" presStyleCnt="0"/>
      <dgm:spPr/>
    </dgm:pt>
    <dgm:pt modelId="{5E53D8CC-C11A-D54A-BF06-91DC68AEE4A8}" type="pres">
      <dgm:prSet presAssocID="{73AEB7A0-EB3F-A24A-9BB3-8BE6D26575CE}" presName="level2Shape" presStyleLbl="node3" presStyleIdx="2" presStyleCnt="4"/>
      <dgm:spPr/>
    </dgm:pt>
    <dgm:pt modelId="{E2B440C3-7525-FE4A-A6A7-3AA2D141F4E5}" type="pres">
      <dgm:prSet presAssocID="{73AEB7A0-EB3F-A24A-9BB3-8BE6D26575CE}" presName="hierChild3" presStyleCnt="0"/>
      <dgm:spPr/>
    </dgm:pt>
    <dgm:pt modelId="{FEBDEB14-224E-0544-999A-4F0DD72D06D4}" type="pres">
      <dgm:prSet presAssocID="{0AE12B21-E804-8E41-8E8A-A54E063874DC}" presName="Name25" presStyleLbl="parChTrans1D3" presStyleIdx="3" presStyleCnt="4"/>
      <dgm:spPr/>
    </dgm:pt>
    <dgm:pt modelId="{EAFFB840-B02F-EC4A-8723-7E739BF9A275}" type="pres">
      <dgm:prSet presAssocID="{0AE12B21-E804-8E41-8E8A-A54E063874DC}" presName="connTx" presStyleLbl="parChTrans1D3" presStyleIdx="3" presStyleCnt="4"/>
      <dgm:spPr/>
    </dgm:pt>
    <dgm:pt modelId="{47A7DAB5-4A63-4044-89BC-416A1F2A0E93}" type="pres">
      <dgm:prSet presAssocID="{647DDA1B-926D-1D46-B1A2-1E5A4E29B78A}" presName="Name30" presStyleCnt="0"/>
      <dgm:spPr/>
    </dgm:pt>
    <dgm:pt modelId="{CAFA975F-06C8-4D4B-80E0-F9437A5FF487}" type="pres">
      <dgm:prSet presAssocID="{647DDA1B-926D-1D46-B1A2-1E5A4E29B78A}" presName="level2Shape" presStyleLbl="node3" presStyleIdx="3" presStyleCnt="4"/>
      <dgm:spPr/>
    </dgm:pt>
    <dgm:pt modelId="{21CB1B7E-2CF9-2D4E-81D3-A932424B8546}" type="pres">
      <dgm:prSet presAssocID="{647DDA1B-926D-1D46-B1A2-1E5A4E29B78A}" presName="hierChild3" presStyleCnt="0"/>
      <dgm:spPr/>
    </dgm:pt>
    <dgm:pt modelId="{0539E02E-F5B0-E34B-8433-9B14B434929E}" type="pres">
      <dgm:prSet presAssocID="{641BA869-856C-DA4B-9A68-DCD615610BFA}" presName="bgShapesFlow" presStyleCnt="0"/>
      <dgm:spPr/>
    </dgm:pt>
  </dgm:ptLst>
  <dgm:cxnLst>
    <dgm:cxn modelId="{B0D7590D-315F-AB45-B171-9F8DFD7EABBD}" srcId="{641BA869-856C-DA4B-9A68-DCD615610BFA}" destId="{7C89A929-BC40-9846-910B-21D773EFFED9}" srcOrd="0" destOrd="0" parTransId="{34786749-9C5E-1E45-A67B-9AC89824701B}" sibTransId="{A95FFD3C-043C-A14F-9BFF-A708DA9CBB60}"/>
    <dgm:cxn modelId="{AE66AB10-E42F-E049-A804-F865146119E1}" type="presOf" srcId="{FC82823D-59DA-EA40-AC7C-53ADCFC0B9B9}" destId="{11F21376-244F-1E49-A5E7-62E955586401}" srcOrd="1" destOrd="0" presId="urn:microsoft.com/office/officeart/2005/8/layout/hierarchy5"/>
    <dgm:cxn modelId="{C9343419-98F2-4D47-BA2E-FAF6563B3980}" srcId="{7C89A929-BC40-9846-910B-21D773EFFED9}" destId="{663CA8D5-6F13-FE46-AD23-91FFE191A54C}" srcOrd="0" destOrd="0" parTransId="{2979A585-3B9C-A648-A652-4913A7B04088}" sibTransId="{767F5BB5-C481-8D4E-9645-1913B7BF7427}"/>
    <dgm:cxn modelId="{269F4D41-16E0-FF42-AB12-D4A88FF8C725}" type="presOf" srcId="{D7F757E4-D01D-BD44-8A17-6FB2E90AFB5A}" destId="{E147E9DF-5F1B-AF49-A9D7-5E60B820F15B}" srcOrd="0" destOrd="0" presId="urn:microsoft.com/office/officeart/2005/8/layout/hierarchy5"/>
    <dgm:cxn modelId="{8CBEC64A-F50D-6C4D-9524-1D2941236344}" type="presOf" srcId="{647DDA1B-926D-1D46-B1A2-1E5A4E29B78A}" destId="{CAFA975F-06C8-4D4B-80E0-F9437A5FF487}" srcOrd="0" destOrd="0" presId="urn:microsoft.com/office/officeart/2005/8/layout/hierarchy5"/>
    <dgm:cxn modelId="{C81D5661-1DAD-5C4C-8D9A-1D972C1AC0A9}" type="presOf" srcId="{5D65EB21-79F4-C04D-AAC8-9762C5DEA685}" destId="{1FB42605-0513-6D42-B79C-25C2EAAD7C61}" srcOrd="1" destOrd="0" presId="urn:microsoft.com/office/officeart/2005/8/layout/hierarchy5"/>
    <dgm:cxn modelId="{B5699861-5389-3645-8CE6-0719C3AB6282}" srcId="{663CA8D5-6F13-FE46-AD23-91FFE191A54C}" destId="{8BB74CC7-5371-434D-B309-A4B8A4F8B443}" srcOrd="0" destOrd="0" parTransId="{D7F757E4-D01D-BD44-8A17-6FB2E90AFB5A}" sibTransId="{A1F4F545-C8BF-6146-BD2B-B84E09B500A9}"/>
    <dgm:cxn modelId="{96B1886B-FFB9-614E-8EAA-49424B5A782B}" type="presOf" srcId="{8C701665-040A-2F4C-BA26-D9F3A7554B6E}" destId="{5394EAD2-1EF3-4942-BBF8-9AF68C018BB0}" srcOrd="0" destOrd="0" presId="urn:microsoft.com/office/officeart/2005/8/layout/hierarchy5"/>
    <dgm:cxn modelId="{9AD5EB6E-66F2-9546-A7F6-9562E5599AB5}" srcId="{63D77840-BCEC-734C-8140-B8A762ACB769}" destId="{647DDA1B-926D-1D46-B1A2-1E5A4E29B78A}" srcOrd="1" destOrd="0" parTransId="{0AE12B21-E804-8E41-8E8A-A54E063874DC}" sibTransId="{B9603F69-99BC-B144-8D53-6062D6A8CFEF}"/>
    <dgm:cxn modelId="{F600A17A-7CCA-7B46-8DAE-7F5EF2FBF7AB}" type="presOf" srcId="{0611128C-47CD-5847-89FA-A3D34190DD50}" destId="{D274D38D-255B-7D4D-8369-EFE0798A89C6}" srcOrd="1" destOrd="0" presId="urn:microsoft.com/office/officeart/2005/8/layout/hierarchy5"/>
    <dgm:cxn modelId="{EB3A6581-5ECD-904C-8667-DAF19EAAF37B}" srcId="{7C89A929-BC40-9846-910B-21D773EFFED9}" destId="{63D77840-BCEC-734C-8140-B8A762ACB769}" srcOrd="1" destOrd="0" parTransId="{5D65EB21-79F4-C04D-AAC8-9762C5DEA685}" sibTransId="{2FF9B17E-7DA2-A34B-B0C4-A19D21A1CD21}"/>
    <dgm:cxn modelId="{396FC386-0D96-7E46-9BEE-537243B9F898}" type="presOf" srcId="{2979A585-3B9C-A648-A652-4913A7B04088}" destId="{B41D0358-99DC-A94A-8A70-D5859FAB97CB}" srcOrd="1" destOrd="0" presId="urn:microsoft.com/office/officeart/2005/8/layout/hierarchy5"/>
    <dgm:cxn modelId="{8DE29389-A5F9-1142-BB20-C359C3BFD94B}" type="presOf" srcId="{663CA8D5-6F13-FE46-AD23-91FFE191A54C}" destId="{55E79021-6210-0A4D-AEB3-3E25B85DEFFC}" srcOrd="0" destOrd="0" presId="urn:microsoft.com/office/officeart/2005/8/layout/hierarchy5"/>
    <dgm:cxn modelId="{07D8E499-9A06-B54D-8029-97124B5526AB}" type="presOf" srcId="{0AE12B21-E804-8E41-8E8A-A54E063874DC}" destId="{EAFFB840-B02F-EC4A-8723-7E739BF9A275}" srcOrd="1" destOrd="0" presId="urn:microsoft.com/office/officeart/2005/8/layout/hierarchy5"/>
    <dgm:cxn modelId="{51042BA0-BA4E-B84C-BC4B-95A907FBFECF}" type="presOf" srcId="{0AE12B21-E804-8E41-8E8A-A54E063874DC}" destId="{FEBDEB14-224E-0544-999A-4F0DD72D06D4}" srcOrd="0" destOrd="0" presId="urn:microsoft.com/office/officeart/2005/8/layout/hierarchy5"/>
    <dgm:cxn modelId="{2EB347AA-BCF6-A54F-9091-D3DDC7DDBFE6}" type="presOf" srcId="{63D77840-BCEC-734C-8140-B8A762ACB769}" destId="{A03D09D3-2815-BD48-B2FB-B992A0293C42}" srcOrd="0" destOrd="0" presId="urn:microsoft.com/office/officeart/2005/8/layout/hierarchy5"/>
    <dgm:cxn modelId="{656E5CAB-B481-E34B-8E4D-D6E800483659}" type="presOf" srcId="{7C89A929-BC40-9846-910B-21D773EFFED9}" destId="{0559FF77-E4BF-D74D-A587-9F930C8671B5}" srcOrd="0" destOrd="0" presId="urn:microsoft.com/office/officeart/2005/8/layout/hierarchy5"/>
    <dgm:cxn modelId="{540617AC-203E-0240-8306-351847DE32D7}" type="presOf" srcId="{73AEB7A0-EB3F-A24A-9BB3-8BE6D26575CE}" destId="{5E53D8CC-C11A-D54A-BF06-91DC68AEE4A8}" srcOrd="0" destOrd="0" presId="urn:microsoft.com/office/officeart/2005/8/layout/hierarchy5"/>
    <dgm:cxn modelId="{93F54FB0-A091-C143-B03D-C65D87A2CD99}" type="presOf" srcId="{D7F757E4-D01D-BD44-8A17-6FB2E90AFB5A}" destId="{8AFA2601-6420-8F49-AFBD-0433F51C2B8D}" srcOrd="1" destOrd="0" presId="urn:microsoft.com/office/officeart/2005/8/layout/hierarchy5"/>
    <dgm:cxn modelId="{0D1652B6-8DAA-464E-9D61-82C2C2112C08}" srcId="{663CA8D5-6F13-FE46-AD23-91FFE191A54C}" destId="{8C701665-040A-2F4C-BA26-D9F3A7554B6E}" srcOrd="1" destOrd="0" parTransId="{FC82823D-59DA-EA40-AC7C-53ADCFC0B9B9}" sibTransId="{C5015021-6025-D144-B4CA-163ED6FA558F}"/>
    <dgm:cxn modelId="{4A1257BC-C6DC-164E-ACB3-2F8EAA097E41}" type="presOf" srcId="{0611128C-47CD-5847-89FA-A3D34190DD50}" destId="{F8475684-AF52-BC42-AE5F-0C4D6B7B1C57}" srcOrd="0" destOrd="0" presId="urn:microsoft.com/office/officeart/2005/8/layout/hierarchy5"/>
    <dgm:cxn modelId="{FC31E8D4-2C94-8B40-8D20-682508558D52}" type="presOf" srcId="{641BA869-856C-DA4B-9A68-DCD615610BFA}" destId="{022ECFAA-5DFA-3442-9BA0-94FB5210CF30}" srcOrd="0" destOrd="0" presId="urn:microsoft.com/office/officeart/2005/8/layout/hierarchy5"/>
    <dgm:cxn modelId="{4CAF08D6-B1E1-BE4A-95B8-1B6E43892997}" srcId="{63D77840-BCEC-734C-8140-B8A762ACB769}" destId="{73AEB7A0-EB3F-A24A-9BB3-8BE6D26575CE}" srcOrd="0" destOrd="0" parTransId="{0611128C-47CD-5847-89FA-A3D34190DD50}" sibTransId="{1796AB51-0FB5-3449-8498-79BD4FA9B59D}"/>
    <dgm:cxn modelId="{F29A68DB-0B3C-8D4E-A720-6681EDAA3E04}" type="presOf" srcId="{FC82823D-59DA-EA40-AC7C-53ADCFC0B9B9}" destId="{B804806C-1823-764A-8204-E8673366169E}" srcOrd="0" destOrd="0" presId="urn:microsoft.com/office/officeart/2005/8/layout/hierarchy5"/>
    <dgm:cxn modelId="{9331A3E7-5E1F-154F-B818-F53944333187}" type="presOf" srcId="{8BB74CC7-5371-434D-B309-A4B8A4F8B443}" destId="{DB941C13-26E0-DA44-A371-1737A021107C}" srcOrd="0" destOrd="0" presId="urn:microsoft.com/office/officeart/2005/8/layout/hierarchy5"/>
    <dgm:cxn modelId="{3306B0F0-9098-7747-AF98-3FEE31DE688F}" type="presOf" srcId="{2979A585-3B9C-A648-A652-4913A7B04088}" destId="{D41E7B07-244C-1643-ABBB-E9893915CD59}" srcOrd="0" destOrd="0" presId="urn:microsoft.com/office/officeart/2005/8/layout/hierarchy5"/>
    <dgm:cxn modelId="{C7B53AF6-18F4-F640-A029-66C2B862FFE1}" type="presOf" srcId="{5D65EB21-79F4-C04D-AAC8-9762C5DEA685}" destId="{11B53E8B-1B0E-0B46-B473-55208D81C634}" srcOrd="0" destOrd="0" presId="urn:microsoft.com/office/officeart/2005/8/layout/hierarchy5"/>
    <dgm:cxn modelId="{F3492753-6560-5240-86F1-62E09656FEFF}" type="presParOf" srcId="{022ECFAA-5DFA-3442-9BA0-94FB5210CF30}" destId="{2444738F-9962-5B4E-A978-13E35177D2FC}" srcOrd="0" destOrd="0" presId="urn:microsoft.com/office/officeart/2005/8/layout/hierarchy5"/>
    <dgm:cxn modelId="{04A3218F-B9F2-9C4F-BE78-AD4F831ED60C}" type="presParOf" srcId="{2444738F-9962-5B4E-A978-13E35177D2FC}" destId="{A74B3DF1-9609-CA44-B0F9-6A4D00A22B35}" srcOrd="0" destOrd="0" presId="urn:microsoft.com/office/officeart/2005/8/layout/hierarchy5"/>
    <dgm:cxn modelId="{CD76C032-0530-3840-ADB1-781C9E8B4115}" type="presParOf" srcId="{A74B3DF1-9609-CA44-B0F9-6A4D00A22B35}" destId="{6C095FD0-E3CF-2448-AD9D-62D4A8C04E23}" srcOrd="0" destOrd="0" presId="urn:microsoft.com/office/officeart/2005/8/layout/hierarchy5"/>
    <dgm:cxn modelId="{A1060AD2-8DC7-2047-972A-F2C047C8A885}" type="presParOf" srcId="{6C095FD0-E3CF-2448-AD9D-62D4A8C04E23}" destId="{0559FF77-E4BF-D74D-A587-9F930C8671B5}" srcOrd="0" destOrd="0" presId="urn:microsoft.com/office/officeart/2005/8/layout/hierarchy5"/>
    <dgm:cxn modelId="{6B15ED0C-5B79-E745-90FB-9A9AC40F295A}" type="presParOf" srcId="{6C095FD0-E3CF-2448-AD9D-62D4A8C04E23}" destId="{73E43A20-427A-004A-8A03-6C8C03976DA2}" srcOrd="1" destOrd="0" presId="urn:microsoft.com/office/officeart/2005/8/layout/hierarchy5"/>
    <dgm:cxn modelId="{6D43EE70-A4E2-2A4F-A103-275FDC443559}" type="presParOf" srcId="{73E43A20-427A-004A-8A03-6C8C03976DA2}" destId="{D41E7B07-244C-1643-ABBB-E9893915CD59}" srcOrd="0" destOrd="0" presId="urn:microsoft.com/office/officeart/2005/8/layout/hierarchy5"/>
    <dgm:cxn modelId="{30A50043-8F8D-964F-BFC7-B6B8704853AE}" type="presParOf" srcId="{D41E7B07-244C-1643-ABBB-E9893915CD59}" destId="{B41D0358-99DC-A94A-8A70-D5859FAB97CB}" srcOrd="0" destOrd="0" presId="urn:microsoft.com/office/officeart/2005/8/layout/hierarchy5"/>
    <dgm:cxn modelId="{9BECC6C7-EF16-C641-8270-0AAE2ABB8607}" type="presParOf" srcId="{73E43A20-427A-004A-8A03-6C8C03976DA2}" destId="{E0234430-C6EB-C84F-8535-9CDCCA65BC43}" srcOrd="1" destOrd="0" presId="urn:microsoft.com/office/officeart/2005/8/layout/hierarchy5"/>
    <dgm:cxn modelId="{83F8FF85-4602-7D44-8C85-B1780BD34B63}" type="presParOf" srcId="{E0234430-C6EB-C84F-8535-9CDCCA65BC43}" destId="{55E79021-6210-0A4D-AEB3-3E25B85DEFFC}" srcOrd="0" destOrd="0" presId="urn:microsoft.com/office/officeart/2005/8/layout/hierarchy5"/>
    <dgm:cxn modelId="{A1FB2643-6733-0445-BCFE-F994774FFB63}" type="presParOf" srcId="{E0234430-C6EB-C84F-8535-9CDCCA65BC43}" destId="{2D83D783-6082-2B49-A9B7-52C808B03A46}" srcOrd="1" destOrd="0" presId="urn:microsoft.com/office/officeart/2005/8/layout/hierarchy5"/>
    <dgm:cxn modelId="{9F099F1B-8A9A-3543-9179-0E81B9214FD9}" type="presParOf" srcId="{2D83D783-6082-2B49-A9B7-52C808B03A46}" destId="{E147E9DF-5F1B-AF49-A9D7-5E60B820F15B}" srcOrd="0" destOrd="0" presId="urn:microsoft.com/office/officeart/2005/8/layout/hierarchy5"/>
    <dgm:cxn modelId="{81F0FFC5-E706-FF4C-B1A4-5D180F7EFEAB}" type="presParOf" srcId="{E147E9DF-5F1B-AF49-A9D7-5E60B820F15B}" destId="{8AFA2601-6420-8F49-AFBD-0433F51C2B8D}" srcOrd="0" destOrd="0" presId="urn:microsoft.com/office/officeart/2005/8/layout/hierarchy5"/>
    <dgm:cxn modelId="{B8F91002-E1EF-EE43-A1FD-EC8A625C65C8}" type="presParOf" srcId="{2D83D783-6082-2B49-A9B7-52C808B03A46}" destId="{BDCD3F1F-CC69-9845-9D26-BF099B39F377}" srcOrd="1" destOrd="0" presId="urn:microsoft.com/office/officeart/2005/8/layout/hierarchy5"/>
    <dgm:cxn modelId="{22DF76E4-F9B2-3940-ADD5-D798E79A6B63}" type="presParOf" srcId="{BDCD3F1F-CC69-9845-9D26-BF099B39F377}" destId="{DB941C13-26E0-DA44-A371-1737A021107C}" srcOrd="0" destOrd="0" presId="urn:microsoft.com/office/officeart/2005/8/layout/hierarchy5"/>
    <dgm:cxn modelId="{81C5D36C-7E0E-D247-A4C1-7C068E4B2DB0}" type="presParOf" srcId="{BDCD3F1F-CC69-9845-9D26-BF099B39F377}" destId="{73E7152E-6043-2F47-92E3-62747592C229}" srcOrd="1" destOrd="0" presId="urn:microsoft.com/office/officeart/2005/8/layout/hierarchy5"/>
    <dgm:cxn modelId="{D6670418-3C72-3647-B265-5B360C7CFE35}" type="presParOf" srcId="{2D83D783-6082-2B49-A9B7-52C808B03A46}" destId="{B804806C-1823-764A-8204-E8673366169E}" srcOrd="2" destOrd="0" presId="urn:microsoft.com/office/officeart/2005/8/layout/hierarchy5"/>
    <dgm:cxn modelId="{173782E6-B572-ED48-ABBB-6DA95DB8128A}" type="presParOf" srcId="{B804806C-1823-764A-8204-E8673366169E}" destId="{11F21376-244F-1E49-A5E7-62E955586401}" srcOrd="0" destOrd="0" presId="urn:microsoft.com/office/officeart/2005/8/layout/hierarchy5"/>
    <dgm:cxn modelId="{1C0F91A4-8356-534C-A497-B6C8207A479E}" type="presParOf" srcId="{2D83D783-6082-2B49-A9B7-52C808B03A46}" destId="{75CCB3FB-3BF9-4448-BBAA-81A0204430DB}" srcOrd="3" destOrd="0" presId="urn:microsoft.com/office/officeart/2005/8/layout/hierarchy5"/>
    <dgm:cxn modelId="{1303DA65-02A5-DA4C-8997-E091CBB42E2F}" type="presParOf" srcId="{75CCB3FB-3BF9-4448-BBAA-81A0204430DB}" destId="{5394EAD2-1EF3-4942-BBF8-9AF68C018BB0}" srcOrd="0" destOrd="0" presId="urn:microsoft.com/office/officeart/2005/8/layout/hierarchy5"/>
    <dgm:cxn modelId="{F68A0700-EAEB-034C-B415-36949E50DADB}" type="presParOf" srcId="{75CCB3FB-3BF9-4448-BBAA-81A0204430DB}" destId="{E0EB2C20-25DD-BA40-B6DE-B20F2C646D13}" srcOrd="1" destOrd="0" presId="urn:microsoft.com/office/officeart/2005/8/layout/hierarchy5"/>
    <dgm:cxn modelId="{32CBF2A4-8A63-2445-8EB3-D78BE1D7E670}" type="presParOf" srcId="{73E43A20-427A-004A-8A03-6C8C03976DA2}" destId="{11B53E8B-1B0E-0B46-B473-55208D81C634}" srcOrd="2" destOrd="0" presId="urn:microsoft.com/office/officeart/2005/8/layout/hierarchy5"/>
    <dgm:cxn modelId="{44834D69-8F92-B049-9FC8-9FD16DE14233}" type="presParOf" srcId="{11B53E8B-1B0E-0B46-B473-55208D81C634}" destId="{1FB42605-0513-6D42-B79C-25C2EAAD7C61}" srcOrd="0" destOrd="0" presId="urn:microsoft.com/office/officeart/2005/8/layout/hierarchy5"/>
    <dgm:cxn modelId="{0CE00DAA-4806-4A46-BED7-D2D53EEBA4E3}" type="presParOf" srcId="{73E43A20-427A-004A-8A03-6C8C03976DA2}" destId="{F39A9865-A624-094F-86D1-C242E3D5D352}" srcOrd="3" destOrd="0" presId="urn:microsoft.com/office/officeart/2005/8/layout/hierarchy5"/>
    <dgm:cxn modelId="{E41EC589-E1A8-5B46-81FD-4F7B0C835CD4}" type="presParOf" srcId="{F39A9865-A624-094F-86D1-C242E3D5D352}" destId="{A03D09D3-2815-BD48-B2FB-B992A0293C42}" srcOrd="0" destOrd="0" presId="urn:microsoft.com/office/officeart/2005/8/layout/hierarchy5"/>
    <dgm:cxn modelId="{BF561774-7B42-8541-8F94-65003CBDAB01}" type="presParOf" srcId="{F39A9865-A624-094F-86D1-C242E3D5D352}" destId="{DC099E98-AE1C-224C-A29D-2ED6DFFB384A}" srcOrd="1" destOrd="0" presId="urn:microsoft.com/office/officeart/2005/8/layout/hierarchy5"/>
    <dgm:cxn modelId="{DB800284-B733-D64C-A90B-2F6F3690A601}" type="presParOf" srcId="{DC099E98-AE1C-224C-A29D-2ED6DFFB384A}" destId="{F8475684-AF52-BC42-AE5F-0C4D6B7B1C57}" srcOrd="0" destOrd="0" presId="urn:microsoft.com/office/officeart/2005/8/layout/hierarchy5"/>
    <dgm:cxn modelId="{C7130610-C7CC-C248-9F6B-E0CF8ABE10E5}" type="presParOf" srcId="{F8475684-AF52-BC42-AE5F-0C4D6B7B1C57}" destId="{D274D38D-255B-7D4D-8369-EFE0798A89C6}" srcOrd="0" destOrd="0" presId="urn:microsoft.com/office/officeart/2005/8/layout/hierarchy5"/>
    <dgm:cxn modelId="{6AC8187F-5DB7-7946-BD94-D6C58DB639F0}" type="presParOf" srcId="{DC099E98-AE1C-224C-A29D-2ED6DFFB384A}" destId="{DEF4D6E3-240A-F845-962F-D933BFDC9DDB}" srcOrd="1" destOrd="0" presId="urn:microsoft.com/office/officeart/2005/8/layout/hierarchy5"/>
    <dgm:cxn modelId="{BB10F5C9-1652-9044-97F7-CFD0A0AB39EA}" type="presParOf" srcId="{DEF4D6E3-240A-F845-962F-D933BFDC9DDB}" destId="{5E53D8CC-C11A-D54A-BF06-91DC68AEE4A8}" srcOrd="0" destOrd="0" presId="urn:microsoft.com/office/officeart/2005/8/layout/hierarchy5"/>
    <dgm:cxn modelId="{004B0E44-D222-2149-A149-BC8392B1C85D}" type="presParOf" srcId="{DEF4D6E3-240A-F845-962F-D933BFDC9DDB}" destId="{E2B440C3-7525-FE4A-A6A7-3AA2D141F4E5}" srcOrd="1" destOrd="0" presId="urn:microsoft.com/office/officeart/2005/8/layout/hierarchy5"/>
    <dgm:cxn modelId="{D98AC0FC-71FB-9F49-BFC3-B239C881CCC2}" type="presParOf" srcId="{DC099E98-AE1C-224C-A29D-2ED6DFFB384A}" destId="{FEBDEB14-224E-0544-999A-4F0DD72D06D4}" srcOrd="2" destOrd="0" presId="urn:microsoft.com/office/officeart/2005/8/layout/hierarchy5"/>
    <dgm:cxn modelId="{6ADE070A-401A-F44C-8362-28E7323C49CF}" type="presParOf" srcId="{FEBDEB14-224E-0544-999A-4F0DD72D06D4}" destId="{EAFFB840-B02F-EC4A-8723-7E739BF9A275}" srcOrd="0" destOrd="0" presId="urn:microsoft.com/office/officeart/2005/8/layout/hierarchy5"/>
    <dgm:cxn modelId="{1A6F5EAF-CEF3-7F4B-BE37-3641F950CEC0}" type="presParOf" srcId="{DC099E98-AE1C-224C-A29D-2ED6DFFB384A}" destId="{47A7DAB5-4A63-4044-89BC-416A1F2A0E93}" srcOrd="3" destOrd="0" presId="urn:microsoft.com/office/officeart/2005/8/layout/hierarchy5"/>
    <dgm:cxn modelId="{3A8DF384-6F8E-254F-95CB-62947D27E439}" type="presParOf" srcId="{47A7DAB5-4A63-4044-89BC-416A1F2A0E93}" destId="{CAFA975F-06C8-4D4B-80E0-F9437A5FF487}" srcOrd="0" destOrd="0" presId="urn:microsoft.com/office/officeart/2005/8/layout/hierarchy5"/>
    <dgm:cxn modelId="{4C0B538B-8070-934D-8F4C-F2AC24046AE6}" type="presParOf" srcId="{47A7DAB5-4A63-4044-89BC-416A1F2A0E93}" destId="{21CB1B7E-2CF9-2D4E-81D3-A932424B8546}" srcOrd="1" destOrd="0" presId="urn:microsoft.com/office/officeart/2005/8/layout/hierarchy5"/>
    <dgm:cxn modelId="{ABF10F3E-B265-6A4C-B579-A4207F7FE044}" type="presParOf" srcId="{022ECFAA-5DFA-3442-9BA0-94FB5210CF30}" destId="{0539E02E-F5B0-E34B-8433-9B14B434929E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59FF77-E4BF-D74D-A587-9F930C8671B5}">
      <dsp:nvSpPr>
        <dsp:cNvPr id="0" name=""/>
        <dsp:cNvSpPr/>
      </dsp:nvSpPr>
      <dsp:spPr>
        <a:xfrm>
          <a:off x="1587" y="1631156"/>
          <a:ext cx="1603374" cy="8016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Data Types</a:t>
          </a:r>
        </a:p>
      </dsp:txBody>
      <dsp:txXfrm>
        <a:off x="25068" y="1654637"/>
        <a:ext cx="1556412" cy="754725"/>
      </dsp:txXfrm>
    </dsp:sp>
    <dsp:sp modelId="{D41E7B07-244C-1643-ABBB-E9893915CD59}">
      <dsp:nvSpPr>
        <dsp:cNvPr id="0" name=""/>
        <dsp:cNvSpPr/>
      </dsp:nvSpPr>
      <dsp:spPr>
        <a:xfrm rot="18289469">
          <a:off x="1364098" y="1553275"/>
          <a:ext cx="1123078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1123078" y="17753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897560" y="1542952"/>
        <a:ext cx="56153" cy="56153"/>
      </dsp:txXfrm>
    </dsp:sp>
    <dsp:sp modelId="{55E79021-6210-0A4D-AEB3-3E25B85DEFFC}">
      <dsp:nvSpPr>
        <dsp:cNvPr id="0" name=""/>
        <dsp:cNvSpPr/>
      </dsp:nvSpPr>
      <dsp:spPr>
        <a:xfrm>
          <a:off x="2246312" y="709215"/>
          <a:ext cx="1603374" cy="801687"/>
        </a:xfrm>
        <a:prstGeom prst="roundRect">
          <a:avLst>
            <a:gd name="adj" fmla="val 10000"/>
          </a:avLst>
        </a:prstGeom>
        <a:solidFill>
          <a:schemeClr val="accent2"/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Categorical</a:t>
          </a:r>
        </a:p>
      </dsp:txBody>
      <dsp:txXfrm>
        <a:off x="2269793" y="732696"/>
        <a:ext cx="1556412" cy="754725"/>
      </dsp:txXfrm>
    </dsp:sp>
    <dsp:sp modelId="{E147E9DF-5F1B-AF49-A9D7-5E60B820F15B}">
      <dsp:nvSpPr>
        <dsp:cNvPr id="0" name=""/>
        <dsp:cNvSpPr/>
      </dsp:nvSpPr>
      <dsp:spPr>
        <a:xfrm rot="19457599">
          <a:off x="3775450" y="861820"/>
          <a:ext cx="789824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789824" y="17753"/>
              </a:lnTo>
            </a:path>
          </a:pathLst>
        </a:custGeom>
        <a:noFill/>
        <a:ln w="285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50616" y="859828"/>
        <a:ext cx="39491" cy="39491"/>
      </dsp:txXfrm>
    </dsp:sp>
    <dsp:sp modelId="{DB941C13-26E0-DA44-A371-1737A021107C}">
      <dsp:nvSpPr>
        <dsp:cNvPr id="0" name=""/>
        <dsp:cNvSpPr/>
      </dsp:nvSpPr>
      <dsp:spPr>
        <a:xfrm>
          <a:off x="4491037" y="248245"/>
          <a:ext cx="1603374" cy="801687"/>
        </a:xfrm>
        <a:prstGeom prst="roundRect">
          <a:avLst>
            <a:gd name="adj" fmla="val 10000"/>
          </a:avLst>
        </a:prstGeom>
        <a:solidFill>
          <a:schemeClr val="accent4"/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Nominal</a:t>
          </a:r>
        </a:p>
      </dsp:txBody>
      <dsp:txXfrm>
        <a:off x="4514518" y="271726"/>
        <a:ext cx="1556412" cy="754725"/>
      </dsp:txXfrm>
    </dsp:sp>
    <dsp:sp modelId="{B804806C-1823-764A-8204-E8673366169E}">
      <dsp:nvSpPr>
        <dsp:cNvPr id="0" name=""/>
        <dsp:cNvSpPr/>
      </dsp:nvSpPr>
      <dsp:spPr>
        <a:xfrm rot="2142401">
          <a:off x="3775450" y="1322790"/>
          <a:ext cx="789824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789824" y="17753"/>
              </a:lnTo>
            </a:path>
          </a:pathLst>
        </a:custGeom>
        <a:noFill/>
        <a:ln w="285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50616" y="1320798"/>
        <a:ext cx="39491" cy="39491"/>
      </dsp:txXfrm>
    </dsp:sp>
    <dsp:sp modelId="{5394EAD2-1EF3-4942-BBF8-9AF68C018BB0}">
      <dsp:nvSpPr>
        <dsp:cNvPr id="0" name=""/>
        <dsp:cNvSpPr/>
      </dsp:nvSpPr>
      <dsp:spPr>
        <a:xfrm>
          <a:off x="4491037" y="1170185"/>
          <a:ext cx="1603374" cy="801687"/>
        </a:xfrm>
        <a:prstGeom prst="roundRect">
          <a:avLst>
            <a:gd name="adj" fmla="val 10000"/>
          </a:avLst>
        </a:prstGeom>
        <a:solidFill>
          <a:schemeClr val="accent4"/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Ordinal</a:t>
          </a:r>
        </a:p>
      </dsp:txBody>
      <dsp:txXfrm>
        <a:off x="4514518" y="1193666"/>
        <a:ext cx="1556412" cy="754725"/>
      </dsp:txXfrm>
    </dsp:sp>
    <dsp:sp modelId="{11B53E8B-1B0E-0B46-B473-55208D81C634}">
      <dsp:nvSpPr>
        <dsp:cNvPr id="0" name=""/>
        <dsp:cNvSpPr/>
      </dsp:nvSpPr>
      <dsp:spPr>
        <a:xfrm rot="3310531">
          <a:off x="1364098" y="2475216"/>
          <a:ext cx="1123078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1123078" y="17753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897560" y="2464893"/>
        <a:ext cx="56153" cy="56153"/>
      </dsp:txXfrm>
    </dsp:sp>
    <dsp:sp modelId="{A03D09D3-2815-BD48-B2FB-B992A0293C42}">
      <dsp:nvSpPr>
        <dsp:cNvPr id="0" name=""/>
        <dsp:cNvSpPr/>
      </dsp:nvSpPr>
      <dsp:spPr>
        <a:xfrm>
          <a:off x="2246312" y="2553096"/>
          <a:ext cx="1603374" cy="801687"/>
        </a:xfrm>
        <a:prstGeom prst="roundRect">
          <a:avLst>
            <a:gd name="adj" fmla="val 10000"/>
          </a:avLst>
        </a:prstGeom>
        <a:solidFill>
          <a:schemeClr val="accent2"/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Numerical</a:t>
          </a:r>
        </a:p>
      </dsp:txBody>
      <dsp:txXfrm>
        <a:off x="2269793" y="2576577"/>
        <a:ext cx="1556412" cy="754725"/>
      </dsp:txXfrm>
    </dsp:sp>
    <dsp:sp modelId="{F8475684-AF52-BC42-AE5F-0C4D6B7B1C57}">
      <dsp:nvSpPr>
        <dsp:cNvPr id="0" name=""/>
        <dsp:cNvSpPr/>
      </dsp:nvSpPr>
      <dsp:spPr>
        <a:xfrm rot="19457599">
          <a:off x="3775450" y="2705701"/>
          <a:ext cx="789824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789824" y="17753"/>
              </a:lnTo>
            </a:path>
          </a:pathLst>
        </a:custGeom>
        <a:noFill/>
        <a:ln w="285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50616" y="2703709"/>
        <a:ext cx="39491" cy="39491"/>
      </dsp:txXfrm>
    </dsp:sp>
    <dsp:sp modelId="{5E53D8CC-C11A-D54A-BF06-91DC68AEE4A8}">
      <dsp:nvSpPr>
        <dsp:cNvPr id="0" name=""/>
        <dsp:cNvSpPr/>
      </dsp:nvSpPr>
      <dsp:spPr>
        <a:xfrm>
          <a:off x="4491037" y="2092126"/>
          <a:ext cx="1603374" cy="801687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Interval</a:t>
          </a:r>
        </a:p>
      </dsp:txBody>
      <dsp:txXfrm>
        <a:off x="4514518" y="2115607"/>
        <a:ext cx="1556412" cy="754725"/>
      </dsp:txXfrm>
    </dsp:sp>
    <dsp:sp modelId="{FEBDEB14-224E-0544-999A-4F0DD72D06D4}">
      <dsp:nvSpPr>
        <dsp:cNvPr id="0" name=""/>
        <dsp:cNvSpPr/>
      </dsp:nvSpPr>
      <dsp:spPr>
        <a:xfrm rot="2142401">
          <a:off x="3775450" y="3166671"/>
          <a:ext cx="789824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789824" y="17753"/>
              </a:lnTo>
            </a:path>
          </a:pathLst>
        </a:custGeom>
        <a:noFill/>
        <a:ln w="285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50616" y="3164680"/>
        <a:ext cx="39491" cy="39491"/>
      </dsp:txXfrm>
    </dsp:sp>
    <dsp:sp modelId="{CAFA975F-06C8-4D4B-80E0-F9437A5FF487}">
      <dsp:nvSpPr>
        <dsp:cNvPr id="0" name=""/>
        <dsp:cNvSpPr/>
      </dsp:nvSpPr>
      <dsp:spPr>
        <a:xfrm>
          <a:off x="4491037" y="3014067"/>
          <a:ext cx="1603374" cy="801687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Ratio</a:t>
          </a:r>
        </a:p>
      </dsp:txBody>
      <dsp:txXfrm>
        <a:off x="4514518" y="3037548"/>
        <a:ext cx="1556412" cy="7547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9/3/20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9/3/20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965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11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97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001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91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Coefficient of variation aka “relative standard deviation” – generally the ratio of the standard deviation to the mean of the sample – 0% = point (</a:t>
            </a:r>
            <a:r>
              <a:rPr lang="en-US" dirty="0" err="1"/>
              <a:t>stdev</a:t>
            </a:r>
            <a:r>
              <a:rPr lang="en-US" dirty="0"/>
              <a:t> 0 divided by mean), higher is more variable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305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Coefficient of variation aka “relative standard deviation” – generally the ratio of the standard deviation to the mean of the sample – 0% = point (</a:t>
            </a:r>
            <a:r>
              <a:rPr lang="en-US" dirty="0" err="1"/>
              <a:t>stdev</a:t>
            </a:r>
            <a:r>
              <a:rPr lang="en-US" dirty="0"/>
              <a:t> 0 divided by mean), higher is more variable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290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771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8209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28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9122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6487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7340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8910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3037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9624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99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“Sabermetrics” = “SABR” = “Society for American Baseball Research”</a:t>
            </a:r>
          </a:p>
          <a:p>
            <a:endParaRPr lang="en-US" dirty="0"/>
          </a:p>
          <a:p>
            <a:r>
              <a:rPr lang="en-US" dirty="0"/>
              <a:t>Peter Brand = name of character in the movie, actual name is Paul </a:t>
            </a:r>
            <a:r>
              <a:rPr lang="en-US" dirty="0" err="1"/>
              <a:t>DePodesta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701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337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481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457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do demo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C17EB-B2DD-4F12-8E0C-1C60FC182E9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831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Prints “4” in Python</a:t>
            </a:r>
            <a:r>
              <a:rPr lang="en-US" baseline="0" dirty="0"/>
              <a:t> 2 and “1” (i.e., unchanged because the list comprehension scope is dead) in Python 3.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83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06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/>
          <a:lstStyle>
            <a:lvl1pPr algn="l">
              <a:defRPr sz="4219"/>
            </a:lvl1pPr>
          </a:lstStyle>
          <a:p>
            <a:r>
              <a:t>Title Text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12464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John P. Dickerson - EC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hyperlink" Target="https://github.com/cmsc320/fall2020/tree/master/project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inkedin.com/pulse/comprehensive-comparison-jupyter-vs-zeppelin-hoc-q-phan-mba-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amol@cs.umd.edu" TargetMode="External"/><Relationship Id="rId4" Type="http://schemas.openxmlformats.org/officeDocument/2006/relationships/image" Target="../media/image4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Introduction to </a:t>
            </a:r>
            <a:br>
              <a:rPr lang="en-US" sz="4000" dirty="0"/>
            </a:br>
            <a:r>
              <a:rPr lang="en-US" sz="4000" dirty="0"/>
              <a:t>Data Science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794054"/>
          </a:xfrm>
        </p:spPr>
        <p:txBody>
          <a:bodyPr>
            <a:normAutofit/>
          </a:bodyPr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38232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#2 – 09/03/2020</a:t>
            </a:r>
          </a:p>
          <a:p>
            <a:endParaRPr lang="en-US" sz="1600" b="1" dirty="0"/>
          </a:p>
          <a:p>
            <a:r>
              <a:rPr lang="en-US" sz="1600" b="1" dirty="0"/>
              <a:t>CMSC320</a:t>
            </a:r>
          </a:p>
          <a:p>
            <a:r>
              <a:rPr lang="en-US" sz="1600" b="1" dirty="0"/>
              <a:t>Tuesdays &amp; Thursdays</a:t>
            </a:r>
          </a:p>
          <a:p>
            <a:r>
              <a:rPr lang="en-US" sz="1600" b="1" dirty="0"/>
              <a:t>5:00pm – 6:15pm</a:t>
            </a:r>
            <a:br>
              <a:rPr lang="en-US" sz="1600" b="1" dirty="0"/>
            </a:b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(… or anytime on the Internet)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Netflix Prize 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813092"/>
          </a:xfrm>
        </p:spPr>
        <p:txBody>
          <a:bodyPr/>
          <a:lstStyle/>
          <a:p>
            <a:r>
              <a:rPr lang="en-US" dirty="0"/>
              <a:t>Recommender systems: predict a user’s rating of an item</a:t>
            </a:r>
          </a:p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Netflix Prize: $1MM to the first team that beats our in-house engine by 10%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Happened after about three years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Model was </a:t>
            </a:r>
            <a:r>
              <a:rPr lang="en-US" dirty="0">
                <a:solidFill>
                  <a:schemeClr val="tx2"/>
                </a:solidFill>
              </a:rPr>
              <a:t>never used </a:t>
            </a:r>
            <a:r>
              <a:rPr lang="en-US" dirty="0"/>
              <a:t>by Netflix for a variety of reasons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Out of date (DVDs vs streaming)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Too complicated / not interpretable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074293" y="2296410"/>
          <a:ext cx="6585680" cy="1483360"/>
        </p:xfrm>
        <a:graphic>
          <a:graphicData uri="http://schemas.openxmlformats.org/drawingml/2006/table">
            <a:tbl>
              <a:tblPr firstRow="1" firstCol="1">
                <a:tableStyleId>{8EC20E35-A176-4012-BC5E-935CFFF8708E}</a:tableStyleId>
              </a:tblPr>
              <a:tblGrid>
                <a:gridCol w="1317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7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7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71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71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Twilight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Wall-E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Twilight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Furious 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User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+1</a:t>
                      </a:r>
                      <a:endParaRPr lang="en-US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+1</a:t>
                      </a:r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User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+1</a:t>
                      </a:r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User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+1</a:t>
                      </a:r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+1</a:t>
                      </a:r>
                    </a:p>
                  </a:txBody>
                  <a:tcPr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240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Netflix Prize 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801789" y="2053649"/>
            <a:ext cx="5039931" cy="4589114"/>
            <a:chOff x="801787" y="1873769"/>
            <a:chExt cx="5039931" cy="458911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0341" y="1873769"/>
              <a:ext cx="4701377" cy="425056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40341" y="6124329"/>
              <a:ext cx="47013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Latent factor 2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-1154216" y="3829772"/>
              <a:ext cx="4250562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Latent factor 1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29981" y="6552826"/>
            <a:ext cx="4586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Image courtesy of Christopher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Volinsky</a:t>
            </a:r>
            <a:endParaRPr lang="en-US" sz="1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948416" y="2962391"/>
            <a:ext cx="2844201" cy="172386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Latent factors model:</a:t>
            </a:r>
          </a:p>
          <a:p>
            <a:endParaRPr lang="en-US" dirty="0"/>
          </a:p>
          <a:p>
            <a:r>
              <a:rPr lang="en-US" dirty="0"/>
              <a:t>Identify factors with max discrimination between movies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29589" y="1524318"/>
            <a:ext cx="6158459" cy="529328"/>
            <a:chOff x="629587" y="1524318"/>
            <a:chExt cx="6158459" cy="529328"/>
          </a:xfrm>
        </p:grpSpPr>
        <p:sp>
          <p:nvSpPr>
            <p:cNvPr id="12" name="Rounded Rectangle 11"/>
            <p:cNvSpPr/>
            <p:nvPr/>
          </p:nvSpPr>
          <p:spPr>
            <a:xfrm>
              <a:off x="629587" y="1524318"/>
              <a:ext cx="2723213" cy="52932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Frat/Gross-Out Comedy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064833" y="1524318"/>
              <a:ext cx="2723213" cy="52932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Critically-Acclaimed/Strong Female Lead</a:t>
              </a:r>
            </a:p>
          </p:txBody>
        </p:sp>
        <p:cxnSp>
          <p:nvCxnSpPr>
            <p:cNvPr id="15" name="Straight Arrow Connector 14"/>
            <p:cNvCxnSpPr>
              <a:stCxn id="12" idx="3"/>
              <a:endCxn id="13" idx="1"/>
            </p:cNvCxnSpPr>
            <p:nvPr/>
          </p:nvCxnSpPr>
          <p:spPr>
            <a:xfrm>
              <a:off x="3352800" y="1788982"/>
              <a:ext cx="712033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89942" y="2398428"/>
            <a:ext cx="809468" cy="3440825"/>
            <a:chOff x="89942" y="2398426"/>
            <a:chExt cx="809468" cy="3440825"/>
          </a:xfrm>
        </p:grpSpPr>
        <p:sp>
          <p:nvSpPr>
            <p:cNvPr id="17" name="Rounded Rectangle 16"/>
            <p:cNvSpPr/>
            <p:nvPr/>
          </p:nvSpPr>
          <p:spPr>
            <a:xfrm>
              <a:off x="89942" y="2398426"/>
              <a:ext cx="809468" cy="41972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Artsy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89942" y="5419526"/>
              <a:ext cx="809468" cy="41972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BB</a:t>
              </a:r>
            </a:p>
          </p:txBody>
        </p:sp>
        <p:cxnSp>
          <p:nvCxnSpPr>
            <p:cNvPr id="21" name="Straight Arrow Connector 20"/>
            <p:cNvCxnSpPr>
              <a:stCxn id="17" idx="2"/>
              <a:endCxn id="19" idx="0"/>
            </p:cNvCxnSpPr>
            <p:nvPr/>
          </p:nvCxnSpPr>
          <p:spPr>
            <a:xfrm>
              <a:off x="494676" y="2818151"/>
              <a:ext cx="0" cy="260137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5689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Netflix Prize III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Netflix initially planned a follow-up competition</a:t>
            </a:r>
          </a:p>
          <a:p>
            <a:r>
              <a:rPr lang="en-US" dirty="0"/>
              <a:t>In 2007, UT Austin managed to </a:t>
            </a:r>
            <a:r>
              <a:rPr lang="en-US" dirty="0" err="1"/>
              <a:t>deanonymize</a:t>
            </a:r>
            <a:r>
              <a:rPr lang="en-US" dirty="0"/>
              <a:t> portions of the original released (anonymized) Netflix dataset: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????????????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Matched rating against those made publicly on IMDb</a:t>
            </a:r>
          </a:p>
          <a:p>
            <a:r>
              <a:rPr lang="en-US" dirty="0"/>
              <a:t>Why could this be bad?</a:t>
            </a:r>
          </a:p>
          <a:p>
            <a:r>
              <a:rPr lang="en-US" dirty="0"/>
              <a:t>2009—2010, four Netflix users filed a class-action lawsuit against Netflix over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76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MoneyBall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752600"/>
            <a:ext cx="3795330" cy="495268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Baseball teams drafted rookie players primarily based on human scouts’ opinions of their talents</a:t>
            </a:r>
          </a:p>
          <a:p>
            <a:r>
              <a:rPr lang="en-US" dirty="0">
                <a:solidFill>
                  <a:schemeClr val="tx2"/>
                </a:solidFill>
              </a:rPr>
              <a:t>Paul </a:t>
            </a:r>
            <a:r>
              <a:rPr lang="en-US" dirty="0" err="1">
                <a:solidFill>
                  <a:schemeClr val="tx2"/>
                </a:solidFill>
              </a:rPr>
              <a:t>DePodesta</a:t>
            </a:r>
            <a:r>
              <a:rPr lang="en-US" dirty="0"/>
              <a:t>, data scientist </a:t>
            </a:r>
            <a:r>
              <a:rPr lang="en-US" i="1" dirty="0"/>
              <a:t>du jour</a:t>
            </a:r>
            <a:r>
              <a:rPr lang="en-US" dirty="0"/>
              <a:t>, convinces the {bad, poor} Oakland Athletics to use a </a:t>
            </a:r>
            <a:r>
              <a:rPr lang="en-US" dirty="0">
                <a:solidFill>
                  <a:schemeClr val="tx2"/>
                </a:solidFill>
              </a:rPr>
              <a:t>quantitative</a:t>
            </a:r>
            <a:r>
              <a:rPr lang="en-US" dirty="0"/>
              <a:t> aka sabermetric approach to hiring</a:t>
            </a:r>
            <a:br>
              <a:rPr lang="en-US" dirty="0"/>
            </a:br>
            <a:endParaRPr lang="en-US" dirty="0"/>
          </a:p>
          <a:p>
            <a:r>
              <a:rPr lang="en-US" sz="1600" dirty="0"/>
              <a:t>(Spoiler: Red Sox offer Brand a job, he says no, they take a sabermetric approach and win the World Series.)</a:t>
            </a:r>
          </a:p>
          <a:p>
            <a:endParaRPr lang="en-US" sz="1600" dirty="0"/>
          </a:p>
          <a:p>
            <a:r>
              <a:rPr lang="en-US" sz="1600" dirty="0"/>
              <a:t>(Spoiler #2: </a:t>
            </a:r>
            <a:r>
              <a:rPr lang="en-US" sz="1600" dirty="0" err="1"/>
              <a:t>DePodesta</a:t>
            </a:r>
            <a:r>
              <a:rPr lang="en-US" sz="1600" dirty="0"/>
              <a:t> is now GM for the Browns, who are </a:t>
            </a:r>
            <a:r>
              <a:rPr lang="en-US" sz="1600" dirty="0">
                <a:solidFill>
                  <a:schemeClr val="tx2"/>
                </a:solidFill>
              </a:rPr>
              <a:t>extremely bad</a:t>
            </a:r>
            <a:r>
              <a:rPr lang="en-US" sz="1600" dirty="0"/>
              <a:t> right now.  We’ll see what happens!)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9464" y="2309156"/>
            <a:ext cx="4661402" cy="4575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6147" y="152718"/>
            <a:ext cx="1807392" cy="203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1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902" y="0"/>
            <a:ext cx="7170743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19634" y="6289810"/>
            <a:ext cx="3043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www.businessinsider.com</a:t>
            </a:r>
            <a:r>
              <a:rPr lang="en-US" sz="1400" dirty="0"/>
              <a:t>/best-jobs-in-america-in-2017-2017-1/</a:t>
            </a:r>
          </a:p>
        </p:txBody>
      </p:sp>
    </p:spTree>
    <p:extLst>
      <p:ext uri="{BB962C8B-B14F-4D97-AF65-F5344CB8AC3E}">
        <p14:creationId xmlns:p14="http://schemas.microsoft.com/office/powerpoint/2010/main" val="245847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14836"/>
            <a:ext cx="8989454" cy="1648496"/>
          </a:xfrm>
        </p:spPr>
        <p:txBody>
          <a:bodyPr>
            <a:normAutofit/>
          </a:bodyPr>
          <a:lstStyle/>
          <a:p>
            <a:pPr algn="ctr"/>
            <a:r>
              <a:rPr lang="en-US" sz="2400" i="1" dirty="0">
                <a:solidFill>
                  <a:schemeClr val="bg1">
                    <a:lumMod val="50000"/>
                  </a:schemeClr>
                </a:solidFill>
              </a:rPr>
              <a:t>Up Next …</a:t>
            </a:r>
            <a:br>
              <a:rPr lang="en-US" dirty="0"/>
            </a:br>
            <a:r>
              <a:rPr lang="en-US" dirty="0"/>
              <a:t>Scraping Data With Python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498" y="4668920"/>
            <a:ext cx="5406461" cy="18261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416" y="418965"/>
            <a:ext cx="4168898" cy="260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0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 Lifecycle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4911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(The Rest of) Today’s Lecture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</p:spTree>
    <p:extLst>
      <p:ext uri="{BB962C8B-B14F-4D97-AF65-F5344CB8AC3E}">
        <p14:creationId xmlns:p14="http://schemas.microsoft.com/office/powerpoint/2010/main" val="19343271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first, snakes!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588239"/>
          </a:xfrm>
        </p:spPr>
        <p:txBody>
          <a:bodyPr>
            <a:normAutofit/>
          </a:bodyPr>
          <a:lstStyle/>
          <a:p>
            <a:r>
              <a:rPr lang="en-US" dirty="0"/>
              <a:t>Python is an interpreted, dynamically-typed, high-level, garbage-collected, object-oriented-functional-imperative, and widely used scripting language.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Interpreted:</a:t>
            </a:r>
            <a:r>
              <a:rPr lang="en-US" b="0" dirty="0"/>
              <a:t> instructions executed without being compiled into (virtual) machine instructions*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Dynamically-typed:</a:t>
            </a:r>
            <a:r>
              <a:rPr lang="en-US" b="0" dirty="0"/>
              <a:t> verifies type safety at runtime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High-level:</a:t>
            </a:r>
            <a:r>
              <a:rPr lang="en-US" b="0" dirty="0"/>
              <a:t> abstracted away from the raw metal and kernel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Garbage-collected:</a:t>
            </a:r>
            <a:r>
              <a:rPr lang="en-US" b="0" dirty="0"/>
              <a:t> memory management is automated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OOFI:</a:t>
            </a:r>
            <a:r>
              <a:rPr lang="en-US" b="0" dirty="0"/>
              <a:t> you can do bits of OO, F, and I programming</a:t>
            </a:r>
          </a:p>
          <a:p>
            <a:r>
              <a:rPr lang="en-US" dirty="0"/>
              <a:t>Not the point of this class!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Python is </a:t>
            </a:r>
            <a:r>
              <a:rPr lang="en-US" b="0" dirty="0">
                <a:solidFill>
                  <a:schemeClr val="tx2"/>
                </a:solidFill>
              </a:rPr>
              <a:t>fast</a:t>
            </a:r>
            <a:r>
              <a:rPr lang="en-US" b="0" dirty="0"/>
              <a:t> (developer time), </a:t>
            </a:r>
            <a:r>
              <a:rPr lang="en-US" b="0" dirty="0">
                <a:solidFill>
                  <a:schemeClr val="tx2"/>
                </a:solidFill>
              </a:rPr>
              <a:t>intuitive</a:t>
            </a:r>
            <a:r>
              <a:rPr lang="en-US" b="0" dirty="0"/>
              <a:t>, and </a:t>
            </a:r>
            <a:r>
              <a:rPr lang="en-US" b="0" dirty="0">
                <a:solidFill>
                  <a:schemeClr val="tx2"/>
                </a:solidFill>
              </a:rPr>
              <a:t>used in industry</a:t>
            </a:r>
            <a:r>
              <a:rPr lang="en-US" b="0" dirty="0"/>
              <a:t>!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1311" y="421861"/>
            <a:ext cx="3263926" cy="11024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43192" y="6535712"/>
            <a:ext cx="5216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*you can compile Python source, but it’s not required</a:t>
            </a:r>
          </a:p>
        </p:txBody>
      </p:sp>
    </p:spTree>
    <p:extLst>
      <p:ext uri="{BB962C8B-B14F-4D97-AF65-F5344CB8AC3E}">
        <p14:creationId xmlns:p14="http://schemas.microsoft.com/office/powerpoint/2010/main" val="88343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513226" cy="1371600"/>
          </a:xfrm>
        </p:spPr>
        <p:txBody>
          <a:bodyPr/>
          <a:lstStyle/>
          <a:p>
            <a:r>
              <a:rPr lang="en-US" dirty="0"/>
              <a:t>The Zen of Python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Beautiful is better than ugly.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Explicit is better than implicit.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Simple is better than complex.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Complex is better than complicated.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Flat is better than nested.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Sparse is better than dense.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Readability counts.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Special cases aren't special enough to break the rules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mr-IN" dirty="0"/>
              <a:t>…</a:t>
            </a:r>
            <a:r>
              <a:rPr lang="en-US" dirty="0"/>
              <a:t> although practicality beats purity.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Errors should never pass silently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mr-IN" dirty="0"/>
              <a:t>…</a:t>
            </a:r>
            <a:r>
              <a:rPr lang="en-US" dirty="0"/>
              <a:t> unless explicitly silenced.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10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Thanks: SDSMT ACM/LUG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8910" y="792163"/>
            <a:ext cx="2121028" cy="222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78829"/>
          </a:xfrm>
        </p:spPr>
        <p:txBody>
          <a:bodyPr>
            <a:normAutofit/>
          </a:bodyPr>
          <a:lstStyle/>
          <a:p>
            <a:r>
              <a:rPr lang="en-US" dirty="0"/>
              <a:t>Register on Piazza: </a:t>
            </a:r>
            <a:r>
              <a:rPr lang="en-US" b="0" dirty="0" err="1">
                <a:latin typeface="Helvetica Neue" charset="0"/>
              </a:rPr>
              <a:t>piazza.com</a:t>
            </a:r>
            <a:r>
              <a:rPr lang="en-US" b="0" dirty="0">
                <a:latin typeface="Helvetica Neue" charset="0"/>
              </a:rPr>
              <a:t>/</a:t>
            </a:r>
            <a:r>
              <a:rPr lang="en-US" b="0" dirty="0" err="1">
                <a:latin typeface="Helvetica Neue" charset="0"/>
              </a:rPr>
              <a:t>umd</a:t>
            </a:r>
            <a:r>
              <a:rPr lang="en-US" b="0" dirty="0">
                <a:latin typeface="Helvetica Neue" charset="0"/>
              </a:rPr>
              <a:t>/fall2020/cmsc320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194 have registered already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56 have not registered yet</a:t>
            </a:r>
          </a:p>
          <a:p>
            <a:endParaRPr lang="en-US" b="0" dirty="0"/>
          </a:p>
          <a:p>
            <a:r>
              <a:rPr lang="en-US" dirty="0"/>
              <a:t>If you were on Piazza, you’d know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Project 0 is out!</a:t>
            </a:r>
            <a:r>
              <a:rPr lang="en-US" b="0" dirty="0"/>
              <a:t>  It is “due” next Tuesday evening.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Link: </a:t>
            </a:r>
            <a:r>
              <a:rPr lang="en-US" sz="1400" dirty="0">
                <a:hlinkClick r:id="rId2"/>
              </a:rPr>
              <a:t>https://</a:t>
            </a:r>
            <a:r>
              <a:rPr lang="en-US" sz="1400" dirty="0" err="1">
                <a:hlinkClick r:id="rId2"/>
              </a:rPr>
              <a:t>github.com</a:t>
            </a:r>
            <a:r>
              <a:rPr lang="en-US" sz="1400" dirty="0">
                <a:hlinkClick r:id="rId2"/>
              </a:rPr>
              <a:t>/cmsc320/fall2020/tree/master/project0</a:t>
            </a:r>
            <a:endParaRPr lang="en-US" dirty="0"/>
          </a:p>
          <a:p>
            <a:r>
              <a:rPr lang="en-US" dirty="0"/>
              <a:t>We’ve also linked some </a:t>
            </a:r>
            <a:r>
              <a:rPr lang="en-US" dirty="0">
                <a:solidFill>
                  <a:schemeClr val="tx2"/>
                </a:solidFill>
              </a:rPr>
              <a:t>reading</a:t>
            </a:r>
            <a:r>
              <a:rPr lang="en-US" dirty="0"/>
              <a:t> for the week!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First </a:t>
            </a:r>
            <a:r>
              <a:rPr lang="en-US" b="0" dirty="0">
                <a:solidFill>
                  <a:schemeClr val="tx2"/>
                </a:solidFill>
              </a:rPr>
              <a:t>quiz</a:t>
            </a:r>
            <a:r>
              <a:rPr lang="en-US" b="0" dirty="0"/>
              <a:t> is due Tuesday at noon.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(Quiz is up on ELMS now.)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090314" y="2183502"/>
            <a:ext cx="314873" cy="2867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332" y="2560344"/>
            <a:ext cx="370837" cy="3708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6850" y="4116172"/>
            <a:ext cx="2458387" cy="219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1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Literate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Literate code contains in </a:t>
            </a:r>
            <a:r>
              <a:rPr lang="en-US" dirty="0">
                <a:solidFill>
                  <a:schemeClr val="tx2"/>
                </a:solidFill>
              </a:rPr>
              <a:t>one document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the </a:t>
            </a:r>
            <a:r>
              <a:rPr lang="en-US" b="0" dirty="0">
                <a:solidFill>
                  <a:schemeClr val="tx2"/>
                </a:solidFill>
              </a:rPr>
              <a:t>source</a:t>
            </a:r>
            <a:r>
              <a:rPr lang="en-US" b="0" dirty="0"/>
              <a:t> code;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text </a:t>
            </a:r>
            <a:r>
              <a:rPr lang="en-US" b="0" dirty="0">
                <a:solidFill>
                  <a:schemeClr val="tx2"/>
                </a:solidFill>
              </a:rPr>
              <a:t>explanation</a:t>
            </a:r>
            <a:r>
              <a:rPr lang="en-US" b="0" dirty="0"/>
              <a:t> of the code; and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the</a:t>
            </a:r>
            <a:r>
              <a:rPr lang="en-US" b="0" dirty="0">
                <a:solidFill>
                  <a:schemeClr val="tx2"/>
                </a:solidFill>
              </a:rPr>
              <a:t> end result</a:t>
            </a:r>
            <a:r>
              <a:rPr lang="en-US" b="0" dirty="0"/>
              <a:t> of running the code.</a:t>
            </a:r>
          </a:p>
          <a:p>
            <a:r>
              <a:rPr lang="en-US" dirty="0"/>
              <a:t>Basic idea: present code in the order that logic and flow of human thoughts demand, not the machine-needed ordering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Necessary for data science!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Many choices made need textual explanation, ditto results.</a:t>
            </a:r>
          </a:p>
          <a:p>
            <a:r>
              <a:rPr lang="en-US" dirty="0"/>
              <a:t>Stuff you’ll be using in Project 0 (and beyond)!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442" y="588491"/>
            <a:ext cx="1357495" cy="232821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62130" y="5472101"/>
            <a:ext cx="8018307" cy="944996"/>
            <a:chOff x="532150" y="5352181"/>
            <a:chExt cx="8018307" cy="9449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2150" y="5689769"/>
              <a:ext cx="3545174" cy="45678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22230" y="5352181"/>
              <a:ext cx="4328227" cy="9449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381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Jupyter</a:t>
            </a:r>
            <a:r>
              <a:rPr lang="en-US" dirty="0"/>
              <a:t>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Started as </a:t>
            </a:r>
            <a:r>
              <a:rPr lang="en-US" dirty="0" err="1"/>
              <a:t>iPython</a:t>
            </a:r>
            <a:r>
              <a:rPr lang="en-US" dirty="0"/>
              <a:t> Notebooks, a web-based frontend to the </a:t>
            </a:r>
            <a:r>
              <a:rPr lang="en-US" dirty="0" err="1"/>
              <a:t>iPython</a:t>
            </a:r>
            <a:r>
              <a:rPr lang="en-US" dirty="0"/>
              <a:t> Shell</a:t>
            </a:r>
          </a:p>
          <a:p>
            <a:pPr lvl="1"/>
            <a:r>
              <a:rPr lang="en-US" dirty="0"/>
              <a:t>Notebook functionality separated out a few years ago</a:t>
            </a:r>
          </a:p>
          <a:p>
            <a:pPr lvl="1"/>
            <a:r>
              <a:rPr lang="en-US" b="0" dirty="0"/>
              <a:t>Now supports over 40 languages/kernels</a:t>
            </a:r>
          </a:p>
          <a:p>
            <a:pPr lvl="1"/>
            <a:r>
              <a:rPr lang="en-US" dirty="0"/>
              <a:t>Notebooks can be shared easily </a:t>
            </a:r>
          </a:p>
          <a:p>
            <a:pPr lvl="1"/>
            <a:r>
              <a:rPr lang="en-US" b="0" dirty="0"/>
              <a:t>Can leverage big data tools like Spark</a:t>
            </a:r>
          </a:p>
          <a:p>
            <a:pPr lvl="1"/>
            <a:endParaRPr lang="en-US" dirty="0"/>
          </a:p>
          <a:p>
            <a:r>
              <a:rPr lang="en-US" dirty="0"/>
              <a:t>Apache Zeppelin: </a:t>
            </a:r>
          </a:p>
          <a:p>
            <a:pPr lvl="1"/>
            <a:r>
              <a:rPr lang="en-US" dirty="0">
                <a:hlinkClick r:id="rId2"/>
              </a:rPr>
              <a:t>https://www.linkedin.com/pulse/comprehensive-comparison-jupyter-vs-zeppelin-hoc-q-phan-mba-</a:t>
            </a:r>
            <a:endParaRPr lang="en-US" dirty="0"/>
          </a:p>
          <a:p>
            <a:pPr lvl="1"/>
            <a:endParaRPr lang="en-US" dirty="0"/>
          </a:p>
          <a:p>
            <a:r>
              <a:rPr lang="en-US" b="0" dirty="0"/>
              <a:t>Several others including </a:t>
            </a:r>
            <a:r>
              <a:rPr lang="en-US" b="0" dirty="0" err="1"/>
              <a:t>RStudio</a:t>
            </a:r>
            <a:r>
              <a:rPr lang="en-US" b="0" dirty="0"/>
              <a:t> (specific to R)</a:t>
            </a:r>
          </a:p>
          <a:p>
            <a:pPr lvl="1"/>
            <a:endParaRPr lang="en-US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0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10-minute Python primer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7690"/>
            <a:ext cx="7620000" cy="4373563"/>
          </a:xfrm>
        </p:spPr>
        <p:txBody>
          <a:bodyPr/>
          <a:lstStyle/>
          <a:p>
            <a:r>
              <a:rPr lang="en-US" dirty="0"/>
              <a:t>Define a function: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Python is whitespace-delimited</a:t>
            </a:r>
          </a:p>
          <a:p>
            <a:r>
              <a:rPr lang="en-US" dirty="0"/>
              <a:t>Define a function that returns a </a:t>
            </a:r>
            <a:r>
              <a:rPr lang="en-US" dirty="0">
                <a:solidFill>
                  <a:schemeClr val="tx2"/>
                </a:solidFill>
              </a:rPr>
              <a:t>tuple</a:t>
            </a:r>
            <a:r>
              <a:rPr lang="en-US" dirty="0"/>
              <a:t>:</a:t>
            </a:r>
            <a:r>
              <a:rPr lang="en-US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22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57200" y="2068644"/>
            <a:ext cx="7997252" cy="167889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def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my_func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(x, y):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if x &gt; y: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	return x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else: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	return 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92686" y="4720627"/>
            <a:ext cx="7997252" cy="136399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def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my_func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(x, y):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return (x-1, y+2)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(a, b)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my_func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(1, 2)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92686" y="6184743"/>
            <a:ext cx="7997252" cy="44158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a </a:t>
            </a:r>
            <a:r>
              <a:rPr lang="en-US">
                <a:latin typeface="Courier" charset="0"/>
                <a:ea typeface="Courier" charset="0"/>
                <a:cs typeface="Courier" charset="0"/>
              </a:rPr>
              <a:t>= 0; b = 4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44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487587" cy="1371600"/>
          </a:xfrm>
        </p:spPr>
        <p:txBody>
          <a:bodyPr>
            <a:normAutofit fontScale="90000"/>
          </a:bodyPr>
          <a:lstStyle/>
          <a:p>
            <a:r>
              <a:rPr lang="en-US"/>
              <a:t>Useful Built-in Functions: Counting and Iterating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903033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</a:rPr>
              <a:t>len</a:t>
            </a:r>
            <a:r>
              <a:rPr lang="en-US" dirty="0"/>
              <a:t>: returns the number of items of an enumerable object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</a:rPr>
              <a:t>range</a:t>
            </a:r>
            <a:r>
              <a:rPr lang="en-US" dirty="0"/>
              <a:t>: returns an </a:t>
            </a:r>
            <a:r>
              <a:rPr lang="en-US" dirty="0" err="1"/>
              <a:t>iterable</a:t>
            </a:r>
            <a:r>
              <a:rPr lang="en-US" dirty="0"/>
              <a:t> object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</a:rPr>
              <a:t>enumerate</a:t>
            </a:r>
            <a:r>
              <a:rPr lang="en-US" dirty="0"/>
              <a:t>: returns </a:t>
            </a:r>
            <a:r>
              <a:rPr lang="en-US" dirty="0" err="1"/>
              <a:t>iterable</a:t>
            </a:r>
            <a:r>
              <a:rPr lang="en-US" dirty="0"/>
              <a:t> tuple (index, element) of a list</a:t>
            </a:r>
          </a:p>
          <a:p>
            <a:endParaRPr lang="en-US" dirty="0"/>
          </a:p>
          <a:p>
            <a:endParaRPr lang="en-US" dirty="0"/>
          </a:p>
          <a:p>
            <a:br>
              <a:rPr lang="en-US" dirty="0"/>
            </a:br>
            <a:r>
              <a:rPr lang="en-US" dirty="0"/>
              <a:t>https://</a:t>
            </a:r>
            <a:r>
              <a:rPr lang="en-US" dirty="0" err="1"/>
              <a:t>docs.python.org</a:t>
            </a:r>
            <a:r>
              <a:rPr lang="en-US" dirty="0"/>
              <a:t>/3/library/</a:t>
            </a:r>
            <a:r>
              <a:rPr lang="en-US" dirty="0" err="1"/>
              <a:t>functions.html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27219" y="2142319"/>
            <a:ext cx="7997252" cy="4389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len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[‘c’, ‘m’, ‘s’, ‘c’, 3, 2, 0] 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27219" y="2638416"/>
            <a:ext cx="7997252" cy="43891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7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27219" y="3477598"/>
            <a:ext cx="7997252" cy="4389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list( range(10) 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27219" y="3973695"/>
            <a:ext cx="7997252" cy="43891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[0, 1, 2, 3, 4, 5, 6, 7, 8, 9]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27219" y="4809484"/>
            <a:ext cx="7997252" cy="4389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enumerate( [“311”, “320”, “330”] 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27219" y="5305581"/>
            <a:ext cx="7997252" cy="43891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  <a:sym typeface="Wingdings"/>
              </a:rPr>
              <a:t>[(0, “311”), (1, “320”), (2, “330”)]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80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90297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Useful Built-In Functions: Map </a:t>
            </a:r>
            <a:r>
              <a:rPr lang="en-US"/>
              <a:t>and Filter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997252" cy="4768121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</a:rPr>
              <a:t>map</a:t>
            </a:r>
            <a:r>
              <a:rPr lang="en-US" dirty="0"/>
              <a:t>: apply a function to a sequence or </a:t>
            </a:r>
            <a:r>
              <a:rPr lang="en-US" dirty="0" err="1"/>
              <a:t>iterable</a:t>
            </a:r>
            <a:endParaRPr lang="en-US" dirty="0"/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</a:rPr>
              <a:t>filter</a:t>
            </a:r>
            <a:r>
              <a:rPr lang="en-US" dirty="0"/>
              <a:t>: returns a list* of elements for which a predicate is true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We’ll go over in much greater depth with pandas/</a:t>
            </a:r>
            <a:r>
              <a:rPr lang="en-US" dirty="0" err="1"/>
              <a:t>numpy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24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2263517"/>
            <a:ext cx="7997252" cy="88316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[1, 2, 3, 4, 5]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map(lambda x: x**2,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7200" y="3216018"/>
            <a:ext cx="7997252" cy="44158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[1, 4, 9, 16, 25]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7200" y="4290495"/>
            <a:ext cx="7997252" cy="88316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[1, 2, 3, 4, 5, 6, 7]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filter(lambda x: x % 2 == 0,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57200" y="5242996"/>
            <a:ext cx="7997252" cy="44158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[2, 4, 6]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13FCC5-E600-884D-B24D-799F4CDB4554}"/>
              </a:ext>
            </a:extLst>
          </p:cNvPr>
          <p:cNvSpPr txBox="1"/>
          <p:nvPr/>
        </p:nvSpPr>
        <p:spPr>
          <a:xfrm>
            <a:off x="5329306" y="6572032"/>
            <a:ext cx="3378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/>
              <a:t>*in Python 3, returns </a:t>
            </a:r>
            <a:r>
              <a:rPr lang="en-US" sz="1400" i="1" dirty="0" err="1"/>
              <a:t>Iterable</a:t>
            </a:r>
            <a:r>
              <a:rPr lang="en-US" sz="14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754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Pythonic Programming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7750"/>
            <a:ext cx="7620000" cy="4373563"/>
          </a:xfrm>
        </p:spPr>
        <p:txBody>
          <a:bodyPr>
            <a:normAutofit/>
          </a:bodyPr>
          <a:lstStyle/>
          <a:p>
            <a:r>
              <a:rPr lang="en-US" dirty="0"/>
              <a:t>Basic iteration over an array in Java: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Direct translation into Python: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 more “</a:t>
            </a:r>
            <a:r>
              <a:rPr lang="en-US" dirty="0" err="1"/>
              <a:t>Pythonic</a:t>
            </a:r>
            <a:r>
              <a:rPr lang="en-US" dirty="0"/>
              <a:t>” way of iterating:</a:t>
            </a:r>
          </a:p>
          <a:p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57200" y="3742732"/>
            <a:ext cx="7997252" cy="118872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idx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0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while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idx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&lt;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len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print(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idx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] );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idx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+= 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57200" y="1933734"/>
            <a:ext cx="7997252" cy="118872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[]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new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[10];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for(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idx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=0;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idx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&lt;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arr.length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; ++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idx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 {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System.out.println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idx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] );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}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57200" y="5444430"/>
            <a:ext cx="7997252" cy="86286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for element in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print( element )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0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678118" cy="1371600"/>
          </a:xfrm>
        </p:spPr>
        <p:txBody>
          <a:bodyPr/>
          <a:lstStyle/>
          <a:p>
            <a:r>
              <a:rPr lang="en-US" dirty="0"/>
              <a:t>List comprehensions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2315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Construct sets like a mathematician!</a:t>
            </a:r>
          </a:p>
          <a:p>
            <a:pPr marL="342900" indent="-342900">
              <a:buFont typeface="Arial" charset="0"/>
              <a:buChar char="•"/>
            </a:pPr>
            <a:r>
              <a:rPr lang="en-US" i="1" dirty="0"/>
              <a:t>P</a:t>
            </a:r>
            <a:r>
              <a:rPr lang="en-US" dirty="0"/>
              <a:t> = { 1, 2, 4, 8, 16, </a:t>
            </a:r>
            <a:r>
              <a:rPr lang="mr-IN" dirty="0"/>
              <a:t>…</a:t>
            </a:r>
            <a:r>
              <a:rPr lang="en-US" dirty="0"/>
              <a:t>, 2</a:t>
            </a:r>
            <a:r>
              <a:rPr lang="en-US" baseline="30000" dirty="0"/>
              <a:t>16</a:t>
            </a:r>
            <a:r>
              <a:rPr lang="en-US" dirty="0"/>
              <a:t> }</a:t>
            </a:r>
          </a:p>
          <a:p>
            <a:pPr marL="342900" indent="-342900">
              <a:buFont typeface="Arial" charset="0"/>
              <a:buChar char="•"/>
            </a:pPr>
            <a:r>
              <a:rPr lang="en-US" i="1" dirty="0"/>
              <a:t>E</a:t>
            </a:r>
            <a:r>
              <a:rPr lang="en-US" dirty="0"/>
              <a:t> = { </a:t>
            </a:r>
            <a:r>
              <a:rPr lang="en-US" i="1" dirty="0"/>
              <a:t>x</a:t>
            </a:r>
            <a:r>
              <a:rPr lang="en-US" dirty="0"/>
              <a:t> | </a:t>
            </a:r>
            <a:r>
              <a:rPr lang="en-US" i="1" dirty="0"/>
              <a:t>x</a:t>
            </a:r>
            <a:r>
              <a:rPr lang="en-US" dirty="0"/>
              <a:t> in </a:t>
            </a:r>
            <a:r>
              <a:rPr lang="en-US" b="0" dirty="0" err="1"/>
              <a:t>ℕ</a:t>
            </a:r>
            <a:r>
              <a:rPr lang="en-US" dirty="0"/>
              <a:t>  and  </a:t>
            </a:r>
            <a:r>
              <a:rPr lang="en-US" i="1" dirty="0"/>
              <a:t>x</a:t>
            </a:r>
            <a:r>
              <a:rPr lang="en-US" dirty="0"/>
              <a:t> is odd  and  </a:t>
            </a:r>
            <a:r>
              <a:rPr lang="en-US" i="1" dirty="0"/>
              <a:t>x</a:t>
            </a:r>
            <a:r>
              <a:rPr lang="en-US" dirty="0"/>
              <a:t> &lt; 1000 }</a:t>
            </a:r>
          </a:p>
          <a:p>
            <a:r>
              <a:rPr lang="en-US" dirty="0"/>
              <a:t>Construct lists like a mathematician </a:t>
            </a:r>
            <a:r>
              <a:rPr lang="en-US" dirty="0">
                <a:solidFill>
                  <a:schemeClr val="tx2"/>
                </a:solidFill>
              </a:rPr>
              <a:t>who codes</a:t>
            </a:r>
            <a:r>
              <a:rPr lang="en-US" dirty="0"/>
              <a:t>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Very similar to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map</a:t>
            </a:r>
            <a:r>
              <a:rPr lang="en-US" dirty="0"/>
              <a:t>, but: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You’ll see these way more than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map</a:t>
            </a:r>
            <a:r>
              <a:rPr lang="en-US" dirty="0"/>
              <a:t> in the wild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Many people consider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map</a:t>
            </a:r>
            <a:r>
              <a:rPr lang="en-US" dirty="0"/>
              <a:t>/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filter</a:t>
            </a:r>
            <a:r>
              <a:rPr lang="en-US" dirty="0"/>
              <a:t> not “</a:t>
            </a:r>
            <a:r>
              <a:rPr lang="en-US" dirty="0" err="1"/>
              <a:t>pythonic</a:t>
            </a:r>
            <a:r>
              <a:rPr lang="en-US" dirty="0"/>
              <a:t>”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They can perform differently (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map</a:t>
            </a:r>
            <a:r>
              <a:rPr lang="en-US" dirty="0"/>
              <a:t> is “lazier”)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26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3560429"/>
            <a:ext cx="7997252" cy="4389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P = </a:t>
            </a:r>
            <a:r>
              <a:rPr lang="en-US">
                <a:latin typeface="Courier" charset="0"/>
                <a:ea typeface="Courier" charset="0"/>
                <a:cs typeface="Courier" charset="0"/>
              </a:rPr>
              <a:t>[ 2**x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for x in range(17) ]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42210" y="4117564"/>
            <a:ext cx="7997252" cy="4389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E = [ x for x in range(1000) if x % 2 != 0 ]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291" y="4833479"/>
            <a:ext cx="1701384" cy="170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0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Syntactically correct statement throws an exception: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tweepy</a:t>
            </a:r>
            <a:r>
              <a:rPr lang="en-US" b="0" dirty="0"/>
              <a:t> (Python Twitter API) returns “Rate limit exceeded”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sqlite</a:t>
            </a:r>
            <a:r>
              <a:rPr lang="en-US" b="0" dirty="0"/>
              <a:t> (a file-based database) returns 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IntegrityError</a:t>
            </a:r>
            <a:endParaRPr lang="en-US" b="0" dirty="0">
              <a:latin typeface="Courier" charset="0"/>
              <a:ea typeface="Courier" charset="0"/>
              <a:cs typeface="Courier" charset="0"/>
            </a:endParaRPr>
          </a:p>
          <a:p>
            <a:endParaRPr lang="en-US" b="0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27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3462727"/>
            <a:ext cx="7997252" cy="302662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print('Python', </a:t>
            </a:r>
            <a:r>
              <a:rPr lang="en-US" sz="2400" dirty="0" err="1">
                <a:latin typeface="Courier" charset="0"/>
                <a:ea typeface="Courier" charset="0"/>
                <a:cs typeface="Courier" charset="0"/>
              </a:rPr>
              <a:t>python_version</a:t>
            </a: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())</a:t>
            </a:r>
          </a:p>
          <a:p>
            <a:endParaRPr lang="en-US" sz="24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try:</a:t>
            </a:r>
          </a:p>
          <a:p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n-US" sz="2400" dirty="0" err="1">
                <a:latin typeface="Courier" charset="0"/>
                <a:ea typeface="Courier" charset="0"/>
                <a:cs typeface="Courier" charset="0"/>
              </a:rPr>
              <a:t>cause_a_NameError</a:t>
            </a:r>
            <a:endParaRPr lang="en-US" sz="24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except </a:t>
            </a:r>
            <a:r>
              <a:rPr lang="en-US" sz="2400" dirty="0" err="1">
                <a:latin typeface="Courier" charset="0"/>
                <a:ea typeface="Courier" charset="0"/>
                <a:cs typeface="Courier" charset="0"/>
              </a:rPr>
              <a:t>NameError</a:t>
            </a: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 as err:</a:t>
            </a:r>
          </a:p>
          <a:p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	print(err, '-&gt; some extra text')</a:t>
            </a:r>
          </a:p>
        </p:txBody>
      </p:sp>
    </p:spTree>
    <p:extLst>
      <p:ext uri="{BB962C8B-B14F-4D97-AF65-F5344CB8AC3E}">
        <p14:creationId xmlns:p14="http://schemas.microsoft.com/office/powerpoint/2010/main" val="4990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2 vs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Python 3 is intentionally </a:t>
            </a:r>
            <a:r>
              <a:rPr lang="en-US" dirty="0">
                <a:solidFill>
                  <a:schemeClr val="tx2"/>
                </a:solidFill>
              </a:rPr>
              <a:t>backwards incompatible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(But not </a:t>
            </a:r>
            <a:r>
              <a:rPr lang="en-US" b="0" i="1" dirty="0"/>
              <a:t>that</a:t>
            </a:r>
            <a:r>
              <a:rPr lang="en-US" b="0" dirty="0"/>
              <a:t> incompatible)</a:t>
            </a:r>
          </a:p>
          <a:p>
            <a:r>
              <a:rPr lang="en-US" dirty="0"/>
              <a:t>Biggest changes that matter for us: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print “statement”</a:t>
            </a:r>
            <a:r>
              <a:rPr lang="en-US" b="0" dirty="0"/>
              <a:t>	</a:t>
            </a:r>
            <a:r>
              <a:rPr lang="en-US" b="0" dirty="0">
                <a:sym typeface="Wingdings"/>
              </a:rPr>
              <a:t> </a:t>
            </a:r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print(“function”)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1/2 = 0			 1/2 = 0.5</a:t>
            </a:r>
            <a:r>
              <a:rPr lang="en-US" b="0" dirty="0">
                <a:ea typeface="Courier" charset="0"/>
                <a:cs typeface="Courier" charset="0"/>
                <a:sym typeface="Wingdings"/>
              </a:rPr>
              <a:t> and </a:t>
            </a:r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1//2 = 0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ea typeface="Courier" charset="0"/>
                <a:cs typeface="Courier" charset="0"/>
                <a:sym typeface="Wingdings"/>
              </a:rPr>
              <a:t>ASCII 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  <a:sym typeface="Wingdings"/>
              </a:rPr>
              <a:t>str</a:t>
            </a:r>
            <a:r>
              <a:rPr lang="en-US" b="0" dirty="0">
                <a:ea typeface="Courier" charset="0"/>
                <a:cs typeface="Courier" charset="0"/>
                <a:sym typeface="Wingdings"/>
              </a:rPr>
              <a:t> default 		 default Unicode</a:t>
            </a:r>
          </a:p>
          <a:p>
            <a:r>
              <a:rPr lang="en-US" dirty="0">
                <a:ea typeface="Courier" charset="0"/>
                <a:cs typeface="Courier" charset="0"/>
                <a:sym typeface="Wingdings"/>
              </a:rPr>
              <a:t>Namespace ambiguity fixed:</a:t>
            </a:r>
          </a:p>
          <a:p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	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  <a:sym typeface="Wingdings"/>
              </a:rPr>
              <a:t>i</a:t>
            </a:r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 = 1</a:t>
            </a:r>
          </a:p>
          <a:p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	[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  <a:sym typeface="Wingdings"/>
              </a:rPr>
              <a:t>i</a:t>
            </a:r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 for 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  <a:sym typeface="Wingdings"/>
              </a:rPr>
              <a:t>i</a:t>
            </a:r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 in range(5)]</a:t>
            </a:r>
          </a:p>
          <a:p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	print(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  <a:sym typeface="Wingdings"/>
              </a:rPr>
              <a:t>i</a:t>
            </a:r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)   # ????????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052873" cy="1371600"/>
          </a:xfrm>
        </p:spPr>
        <p:txBody>
          <a:bodyPr/>
          <a:lstStyle/>
          <a:p>
            <a:r>
              <a:rPr lang="en-US" dirty="0"/>
              <a:t>To any Curmudgeons </a:t>
            </a:r>
            <a:r>
              <a:rPr lang="mr-IN" dirty="0"/>
              <a:t>…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ym typeface="Wingdings"/>
              </a:rPr>
              <a:t>If you’re going to use Python 2 anyway, u</a:t>
            </a:r>
            <a:r>
              <a:rPr lang="en-US" dirty="0"/>
              <a:t>se the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_future_</a:t>
            </a:r>
            <a:r>
              <a:rPr lang="en-US" dirty="0"/>
              <a:t> module: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Python 3 introduces features that will throw runtime errors in Python 2 (e.g.,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with</a:t>
            </a:r>
            <a:r>
              <a:rPr lang="en-US" b="0" dirty="0"/>
              <a:t> statements)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_future_</a:t>
            </a:r>
            <a:r>
              <a:rPr lang="en-US" b="0" dirty="0">
                <a:ea typeface="Courier" charset="0"/>
                <a:cs typeface="Courier" charset="0"/>
              </a:rPr>
              <a:t> module incrementally brings 3 functionality into 2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https://</a:t>
            </a:r>
            <a:r>
              <a:rPr lang="en-US" b="0" dirty="0" err="1"/>
              <a:t>docs.python.org</a:t>
            </a:r>
            <a:r>
              <a:rPr lang="en-US" b="0" dirty="0"/>
              <a:t>/2/library/__</a:t>
            </a:r>
            <a:r>
              <a:rPr lang="en-US" b="0" dirty="0" err="1"/>
              <a:t>future__.html</a:t>
            </a:r>
            <a:endParaRPr lang="en-US" b="0" dirty="0">
              <a:latin typeface="Courier" charset="0"/>
              <a:ea typeface="Courier" charset="0"/>
              <a:cs typeface="Courier" charset="0"/>
            </a:endParaRPr>
          </a:p>
          <a:p>
            <a:br>
              <a:rPr lang="en-US" b="0" dirty="0">
                <a:latin typeface="Courier" charset="0"/>
                <a:ea typeface="Courier" charset="0"/>
                <a:cs typeface="Courier" charset="0"/>
              </a:rPr>
            </a:b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from _future_ import division</a:t>
            </a:r>
          </a:p>
          <a:p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from _future_ import 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print_function</a:t>
            </a:r>
            <a:endParaRPr lang="en-US" b="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from _future_ import please_just_use_python_3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48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927716"/>
            <a:ext cx="8989454" cy="102939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(A few) Data Science </a:t>
            </a:r>
            <a:r>
              <a:rPr lang="en-US"/>
              <a:t>Success Stories &amp; Cautionary Tales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2144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0670F-3606-6E46-A54C-20EF2A1EB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52718"/>
            <a:ext cx="8004875" cy="1371600"/>
          </a:xfrm>
        </p:spPr>
        <p:txBody>
          <a:bodyPr/>
          <a:lstStyle/>
          <a:p>
            <a:r>
              <a:rPr lang="en-US" dirty="0"/>
              <a:t>So, How does Import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CF471-E67C-9444-A5C4-861023CC20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Python code is stored in </a:t>
            </a:r>
            <a:r>
              <a:rPr lang="en-US" dirty="0">
                <a:solidFill>
                  <a:schemeClr val="tx2"/>
                </a:solidFill>
              </a:rPr>
              <a:t>module</a:t>
            </a:r>
            <a:r>
              <a:rPr lang="en-US" dirty="0"/>
              <a:t> – simply put, a file full of Python code</a:t>
            </a:r>
          </a:p>
          <a:p>
            <a:r>
              <a:rPr lang="en-US" dirty="0"/>
              <a:t>A </a:t>
            </a:r>
            <a:r>
              <a:rPr lang="en-US" dirty="0">
                <a:solidFill>
                  <a:schemeClr val="tx2"/>
                </a:solidFill>
              </a:rPr>
              <a:t>package</a:t>
            </a:r>
            <a:r>
              <a:rPr lang="en-US" dirty="0"/>
              <a:t> is a directory (tree) full of modules that also contains a file called </a:t>
            </a:r>
            <a:r>
              <a:rPr lang="en-US" dirty="0">
                <a:latin typeface="Courier" pitchFamily="2" charset="0"/>
              </a:rPr>
              <a:t>__</a:t>
            </a:r>
            <a:r>
              <a:rPr lang="en-US" dirty="0" err="1">
                <a:latin typeface="Courier" pitchFamily="2" charset="0"/>
              </a:rPr>
              <a:t>init.py</a:t>
            </a:r>
            <a:r>
              <a:rPr lang="en-US" dirty="0">
                <a:latin typeface="Courier" pitchFamily="2" charset="0"/>
              </a:rPr>
              <a:t>__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Packages let you structure Python’s module namespace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E.g., </a:t>
            </a:r>
            <a:r>
              <a:rPr lang="en-US" b="0" dirty="0">
                <a:latin typeface="Courier" pitchFamily="2" charset="0"/>
              </a:rPr>
              <a:t>X.Y</a:t>
            </a:r>
            <a:r>
              <a:rPr lang="en-US" b="0" dirty="0"/>
              <a:t> is a submodule </a:t>
            </a:r>
            <a:r>
              <a:rPr lang="en-US" b="0" dirty="0">
                <a:latin typeface="Courier" pitchFamily="2" charset="0"/>
              </a:rPr>
              <a:t>Y</a:t>
            </a:r>
            <a:r>
              <a:rPr lang="en-US" b="0" dirty="0"/>
              <a:t> in a package named </a:t>
            </a:r>
            <a:r>
              <a:rPr lang="en-US" b="0" dirty="0">
                <a:latin typeface="Courier" pitchFamily="2" charset="0"/>
              </a:rPr>
              <a:t>X</a:t>
            </a:r>
          </a:p>
          <a:p>
            <a:r>
              <a:rPr lang="en-US" dirty="0"/>
              <a:t>For one module to gain access to code in another module, it must </a:t>
            </a:r>
            <a:r>
              <a:rPr lang="en-US" dirty="0">
                <a:solidFill>
                  <a:schemeClr val="tx2"/>
                </a:solidFill>
              </a:rPr>
              <a:t>import</a:t>
            </a:r>
            <a:r>
              <a:rPr lang="en-US" dirty="0"/>
              <a:t> it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4339B-F198-744B-9441-08B90060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9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6EC57-6633-1C4D-8B5D-A56B21EA6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3287"/>
            <a:ext cx="5791200" cy="634682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ADCF27-2859-634A-B69A-1F4AFA9F7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5EAE57-3394-804C-919C-EA049EE0C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438272"/>
            <a:ext cx="7327900" cy="4749800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1D9EE6A-00BD-5D47-A13A-A8E081D60D1D}"/>
              </a:ext>
            </a:extLst>
          </p:cNvPr>
          <p:cNvSpPr/>
          <p:nvPr/>
        </p:nvSpPr>
        <p:spPr>
          <a:xfrm>
            <a:off x="348817" y="5204697"/>
            <a:ext cx="8536420" cy="142406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Load (sub)module </a:t>
            </a:r>
            <a:r>
              <a:rPr lang="en-US" dirty="0" err="1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sound.effects.echo</a:t>
            </a:r>
            <a:endParaRPr lang="en-US" dirty="0">
              <a:solidFill>
                <a:srgbClr val="92D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import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sound.effects.echo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Must use full name to reference echo functions</a:t>
            </a:r>
          </a:p>
          <a:p>
            <a:r>
              <a:rPr lang="en-US" dirty="0" err="1">
                <a:latin typeface="Courier" pitchFamily="2" charset="0"/>
              </a:rPr>
              <a:t>sound.effects.echo.echofilter</a:t>
            </a:r>
            <a:r>
              <a:rPr lang="en-US" dirty="0">
                <a:latin typeface="Courier" pitchFamily="2" charset="0"/>
              </a:rPr>
              <a:t>(input, output, delay=0.7)</a:t>
            </a:r>
            <a:endParaRPr lang="en-US" dirty="0">
              <a:latin typeface="Courier" pitchFamily="2" charset="0"/>
              <a:ea typeface="Courier" charset="0"/>
              <a:cs typeface="Courier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C25DF8-330C-2342-96B3-26BC28E8DBFE}"/>
              </a:ext>
            </a:extLst>
          </p:cNvPr>
          <p:cNvSpPr txBox="1"/>
          <p:nvPr/>
        </p:nvSpPr>
        <p:spPr>
          <a:xfrm>
            <a:off x="-1" y="6467302"/>
            <a:ext cx="8702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docs.python.org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/2/tutorial/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modules.html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62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6EC57-6633-1C4D-8B5D-A56B21EA6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3287"/>
            <a:ext cx="5791200" cy="634682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ADCF27-2859-634A-B69A-1F4AFA9F7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32</a:t>
            </a:fld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1D9EE6A-00BD-5D47-A13A-A8E081D60D1D}"/>
              </a:ext>
            </a:extLst>
          </p:cNvPr>
          <p:cNvSpPr/>
          <p:nvPr/>
        </p:nvSpPr>
        <p:spPr>
          <a:xfrm>
            <a:off x="348817" y="594434"/>
            <a:ext cx="8536420" cy="18288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Load (sub)module </a:t>
            </a:r>
            <a:r>
              <a:rPr lang="en-US" b="1" dirty="0" err="1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sound.effects.echo</a:t>
            </a:r>
            <a:endParaRPr lang="en-US" b="1" dirty="0">
              <a:solidFill>
                <a:srgbClr val="92D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import 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sound.effects.echo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Must use full name to reference echo functions</a:t>
            </a:r>
          </a:p>
          <a:p>
            <a:r>
              <a:rPr lang="en-US" b="1" dirty="0" err="1">
                <a:latin typeface="Courier" pitchFamily="2" charset="0"/>
              </a:rPr>
              <a:t>sound.effects.echo.echofilter</a:t>
            </a:r>
            <a:r>
              <a:rPr lang="en-US" b="1" dirty="0">
                <a:latin typeface="Courier" pitchFamily="2" charset="0"/>
              </a:rPr>
              <a:t>(input, output, delay=0.7)</a:t>
            </a:r>
            <a:endParaRPr lang="en-US" b="1" dirty="0">
              <a:latin typeface="Courier" pitchFamily="2" charset="0"/>
              <a:ea typeface="Courier" charset="0"/>
              <a:cs typeface="Courier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C25DF8-330C-2342-96B3-26BC28E8DBFE}"/>
              </a:ext>
            </a:extLst>
          </p:cNvPr>
          <p:cNvSpPr txBox="1"/>
          <p:nvPr/>
        </p:nvSpPr>
        <p:spPr>
          <a:xfrm>
            <a:off x="-1" y="6467302"/>
            <a:ext cx="8702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docs.python.org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/2/tutorial/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modules.html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7468307-DC67-B047-B14F-69DD0E39E810}"/>
              </a:ext>
            </a:extLst>
          </p:cNvPr>
          <p:cNvSpPr/>
          <p:nvPr/>
        </p:nvSpPr>
        <p:spPr>
          <a:xfrm>
            <a:off x="348817" y="2616468"/>
            <a:ext cx="8536420" cy="18288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Load (sub)module </a:t>
            </a:r>
            <a:r>
              <a:rPr lang="en-US" b="1" dirty="0" err="1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sound.effects.echo</a:t>
            </a:r>
            <a:endParaRPr lang="en-US" b="1" dirty="0">
              <a:solidFill>
                <a:srgbClr val="92D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pitchFamily="2" charset="0"/>
              </a:rPr>
              <a:t>from </a:t>
            </a:r>
            <a:r>
              <a:rPr lang="en-US" b="1" dirty="0" err="1">
                <a:latin typeface="Courier" pitchFamily="2" charset="0"/>
              </a:rPr>
              <a:t>sound.effects</a:t>
            </a:r>
            <a:r>
              <a:rPr lang="en-US" b="1" dirty="0">
                <a:latin typeface="Courier" pitchFamily="2" charset="0"/>
              </a:rPr>
              <a:t> import echo</a:t>
            </a:r>
          </a:p>
          <a:p>
            <a:r>
              <a:rPr lang="en-US" b="1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No longer need the package prefix for functions in echo</a:t>
            </a:r>
          </a:p>
          <a:p>
            <a:r>
              <a:rPr lang="en-US" b="1" dirty="0" err="1">
                <a:latin typeface="Courier" pitchFamily="2" charset="0"/>
              </a:rPr>
              <a:t>echo.echofilter</a:t>
            </a:r>
            <a:r>
              <a:rPr lang="en-US" b="1" dirty="0">
                <a:latin typeface="Courier" pitchFamily="2" charset="0"/>
              </a:rPr>
              <a:t>(input, output, delay=0.7)</a:t>
            </a:r>
            <a:endParaRPr lang="en-US" b="1" dirty="0">
              <a:latin typeface="Courier" pitchFamily="2" charset="0"/>
              <a:ea typeface="Courier" charset="0"/>
              <a:cs typeface="Courier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924905A-E309-5D4E-BB5E-1F26684B3991}"/>
              </a:ext>
            </a:extLst>
          </p:cNvPr>
          <p:cNvSpPr/>
          <p:nvPr/>
        </p:nvSpPr>
        <p:spPr>
          <a:xfrm>
            <a:off x="348817" y="4638502"/>
            <a:ext cx="8536420" cy="18288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92D050"/>
                </a:solidFill>
                <a:latin typeface="Courier" pitchFamily="2" charset="0"/>
                <a:ea typeface="Courier" charset="0"/>
                <a:cs typeface="Courier" charset="0"/>
              </a:rPr>
              <a:t># Load a specific function directly</a:t>
            </a:r>
          </a:p>
          <a:p>
            <a:r>
              <a:rPr lang="en-US" b="1" dirty="0">
                <a:latin typeface="Courier" pitchFamily="2" charset="0"/>
              </a:rPr>
              <a:t>from </a:t>
            </a:r>
            <a:r>
              <a:rPr lang="en-US" b="1" dirty="0" err="1">
                <a:latin typeface="Courier" pitchFamily="2" charset="0"/>
              </a:rPr>
              <a:t>sound.effects.echo</a:t>
            </a:r>
            <a:r>
              <a:rPr lang="en-US" b="1" dirty="0">
                <a:latin typeface="Courier" pitchFamily="2" charset="0"/>
              </a:rPr>
              <a:t> import </a:t>
            </a:r>
            <a:r>
              <a:rPr lang="en-US" b="1" dirty="0" err="1">
                <a:latin typeface="Courier" pitchFamily="2" charset="0"/>
              </a:rPr>
              <a:t>echofilter</a:t>
            </a:r>
            <a:endParaRPr lang="en-US" b="1" dirty="0">
              <a:latin typeface="Courier" pitchFamily="2" charset="0"/>
            </a:endParaRPr>
          </a:p>
          <a:p>
            <a:r>
              <a:rPr lang="en-US" b="1" dirty="0">
                <a:solidFill>
                  <a:srgbClr val="92D050"/>
                </a:solidFill>
                <a:latin typeface="Courier" pitchFamily="2" charset="0"/>
                <a:ea typeface="Courier" charset="0"/>
                <a:cs typeface="Courier" charset="0"/>
              </a:rPr>
              <a:t># Can now use that function with no prefix</a:t>
            </a:r>
          </a:p>
          <a:p>
            <a:r>
              <a:rPr lang="en-US" b="1" dirty="0" err="1">
                <a:latin typeface="Courier" pitchFamily="2" charset="0"/>
              </a:rPr>
              <a:t>echofilter</a:t>
            </a:r>
            <a:r>
              <a:rPr lang="en-US" b="1" dirty="0">
                <a:latin typeface="Courier" pitchFamily="2" charset="0"/>
              </a:rPr>
              <a:t>(input, output, delay=0.7)</a:t>
            </a:r>
            <a:endParaRPr lang="en-US" b="1" dirty="0">
              <a:latin typeface="Courier" pitchFamily="2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17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</a:t>
            </a:r>
            <a:r>
              <a:rPr lang="en-US" dirty="0" err="1"/>
              <a:t>vS</a:t>
            </a:r>
            <a:r>
              <a:rPr lang="en-US" dirty="0"/>
              <a:t> R (For Data Scientists)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049475" cy="466319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There is no right answer here!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Python is a “full” programming language </a:t>
            </a:r>
            <a:r>
              <a:rPr lang="mr-IN" dirty="0"/>
              <a:t>–</a:t>
            </a:r>
            <a:r>
              <a:rPr lang="en-US" dirty="0"/>
              <a:t> easier to integrate with systems in the field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R has a more mature set of pure stats libraries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mr-IN" dirty="0"/>
              <a:t>…</a:t>
            </a:r>
            <a:r>
              <a:rPr lang="en-US" dirty="0"/>
              <a:t> but Python is catching up quickly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mr-IN" dirty="0"/>
              <a:t>…</a:t>
            </a:r>
            <a:r>
              <a:rPr lang="en-US" dirty="0"/>
              <a:t> and is already ahead </a:t>
            </a:r>
            <a:r>
              <a:rPr lang="en-US" dirty="0">
                <a:solidFill>
                  <a:schemeClr val="tx2"/>
                </a:solidFill>
              </a:rPr>
              <a:t>specifically for ML</a:t>
            </a:r>
            <a:r>
              <a:rPr lang="en-US" dirty="0"/>
              <a:t>.</a:t>
            </a:r>
          </a:p>
          <a:p>
            <a:r>
              <a:rPr lang="en-US" dirty="0"/>
              <a:t>You will see Python more in the tech industry.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358" y="1558719"/>
            <a:ext cx="4375879" cy="3737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2675BC-1EE3-AE48-8799-7F4F6C114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075" y="4210049"/>
            <a:ext cx="40132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2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Plenty of tutorials on the web: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https://</a:t>
            </a:r>
            <a:r>
              <a:rPr lang="en-US" b="0" dirty="0" err="1"/>
              <a:t>www.learnpython.org</a:t>
            </a:r>
            <a:r>
              <a:rPr lang="en-US" b="0" dirty="0"/>
              <a:t>/</a:t>
            </a:r>
          </a:p>
          <a:p>
            <a:endParaRPr lang="en-US" dirty="0"/>
          </a:p>
          <a:p>
            <a:r>
              <a:rPr lang="en-US" dirty="0"/>
              <a:t>Work through Project 0, which will take you through some baby steps with Python and the Pandas library: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(We’ll also post some more readings soon.)</a:t>
            </a:r>
          </a:p>
          <a:p>
            <a:endParaRPr lang="en-US" dirty="0"/>
          </a:p>
          <a:p>
            <a:r>
              <a:rPr lang="en-US" dirty="0"/>
              <a:t>Come (virtually!) hang out at office hours: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All office hours will be on the website/Piazza by early next week.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Will have coverage </a:t>
            </a:r>
            <a:r>
              <a:rPr lang="en-US" b="0" dirty="0" err="1"/>
              <a:t>MTWThF</a:t>
            </a:r>
            <a:r>
              <a:rPr lang="en-US" b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18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299803" y="-254833"/>
            <a:ext cx="9638675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299804" y="6233714"/>
            <a:ext cx="9638675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476"/>
            <a:ext cx="9144000" cy="60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7323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36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sp>
        <p:nvSpPr>
          <p:cNvPr id="3" name="Down Arrow 2"/>
          <p:cNvSpPr/>
          <p:nvPr/>
        </p:nvSpPr>
        <p:spPr>
          <a:xfrm rot="7906186">
            <a:off x="2020921" y="3620013"/>
            <a:ext cx="959371" cy="2322535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869" y="5226470"/>
            <a:ext cx="3263926" cy="11024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47181" y="5375369"/>
            <a:ext cx="1543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557670" y="6534436"/>
            <a:ext cx="6100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Thanks: Zico Kolter’s 15-388, Amol Deshpande, Nick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Mattei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7606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F79AC-EB45-AF44-AAEB-342FC49E0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37</a:t>
            </a:fld>
            <a:endParaRPr lang="en-US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2518338E-0165-4043-844E-0327DCAC0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50479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66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1B399A-1936-D649-8890-541D1D264C17}"/>
              </a:ext>
            </a:extLst>
          </p:cNvPr>
          <p:cNvSpPr/>
          <p:nvPr/>
        </p:nvSpPr>
        <p:spPr>
          <a:xfrm>
            <a:off x="0" y="5617029"/>
            <a:ext cx="9144000" cy="1240971"/>
          </a:xfrm>
          <a:prstGeom prst="rect">
            <a:avLst/>
          </a:prstGeom>
          <a:gradFill>
            <a:gsLst>
              <a:gs pos="0">
                <a:schemeClr val="accent1">
                  <a:lumMod val="45000"/>
                  <a:lumOff val="55000"/>
                </a:schemeClr>
              </a:gs>
              <a:gs pos="0">
                <a:schemeClr val="bg1">
                  <a:alpha val="54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E076704-D4C0-134E-B7F3-EEAA98477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533052"/>
            <a:ext cx="5791200" cy="953084"/>
          </a:xfrm>
        </p:spPr>
        <p:txBody>
          <a:bodyPr/>
          <a:lstStyle/>
          <a:p>
            <a:pPr algn="ctr"/>
            <a:r>
              <a:rPr lang="en-US" dirty="0"/>
              <a:t>What is This “data”?</a:t>
            </a:r>
          </a:p>
        </p:txBody>
      </p:sp>
    </p:spTree>
    <p:extLst>
      <p:ext uri="{BB962C8B-B14F-4D97-AF65-F5344CB8AC3E}">
        <p14:creationId xmlns:p14="http://schemas.microsoft.com/office/powerpoint/2010/main" val="33061305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2313D-E092-F54B-8350-0F906B838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Tabular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2A6AA-9A7C-C042-A79C-166D77539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is an abstraction of some real world entity.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Also called: instance, example, record, object, case, individual.</a:t>
            </a:r>
          </a:p>
          <a:p>
            <a:r>
              <a:rPr lang="en-US" dirty="0"/>
              <a:t>Each of these entities is described by a set of features.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Sometimes called variables, features, attributes, …</a:t>
            </a:r>
          </a:p>
          <a:p>
            <a:r>
              <a:rPr lang="en-US" dirty="0"/>
              <a:t>Can be processed into an </a:t>
            </a:r>
            <a:r>
              <a:rPr lang="en-US" i="1" dirty="0"/>
              <a:t>n</a:t>
            </a:r>
            <a:r>
              <a:rPr lang="en-US" dirty="0"/>
              <a:t> (number of entities) by </a:t>
            </a:r>
            <a:r>
              <a:rPr lang="en-US" i="1" dirty="0"/>
              <a:t>m</a:t>
            </a:r>
            <a:r>
              <a:rPr lang="en-US" dirty="0"/>
              <a:t> (number of attributes) matrix.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Result of merging &amp; processing different records!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Picking the data that goes into this table has both technical and ethical concerns (recall: Target, Netflix, AOL examples)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B2895-98B7-3F42-8FDD-035001EAD8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9108BD-1B63-5E42-A3EF-D85B2E21F76C}" type="slidenum">
              <a:rPr lang="en-US" smtClean="0"/>
              <a:pPr/>
              <a:t>38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ECA6C18-C20C-2E4F-A56F-5C9DC01C48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9017726"/>
              </p:ext>
            </p:extLst>
          </p:nvPr>
        </p:nvGraphicFramePr>
        <p:xfrm>
          <a:off x="1523999" y="5429639"/>
          <a:ext cx="6096001" cy="1409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125">
                  <a:extLst>
                    <a:ext uri="{9D8B030D-6E8A-4147-A177-3AD203B41FA5}">
                      <a16:colId xmlns:a16="http://schemas.microsoft.com/office/drawing/2014/main" val="3847341311"/>
                    </a:ext>
                  </a:extLst>
                </a:gridCol>
                <a:gridCol w="1164566">
                  <a:extLst>
                    <a:ext uri="{9D8B030D-6E8A-4147-A177-3AD203B41FA5}">
                      <a16:colId xmlns:a16="http://schemas.microsoft.com/office/drawing/2014/main" val="2069603070"/>
                    </a:ext>
                  </a:extLst>
                </a:gridCol>
                <a:gridCol w="1069882">
                  <a:extLst>
                    <a:ext uri="{9D8B030D-6E8A-4147-A177-3AD203B41FA5}">
                      <a16:colId xmlns:a16="http://schemas.microsoft.com/office/drawing/2014/main" val="4202757392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877830836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1248125109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1728249204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889297606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Title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Author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Year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Cover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Edition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Price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1237174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Emma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Austen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1815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Paper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20th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$5.75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9911798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Dracula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Stoker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1897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Hard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15th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$12.00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9015966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Ivanhoe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Scott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1820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Hard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8th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$25.00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6420799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Kidnapped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Stevenson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1886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Paper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11th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$5.00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7933812"/>
                  </a:ext>
                </a:extLst>
              </a:tr>
            </a:tbl>
          </a:graphicData>
        </a:graphic>
      </p:graphicFrame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91C8562-305B-A043-83E9-BB3F10EFB313}"/>
              </a:ext>
            </a:extLst>
          </p:cNvPr>
          <p:cNvSpPr/>
          <p:nvPr/>
        </p:nvSpPr>
        <p:spPr>
          <a:xfrm>
            <a:off x="5777948" y="313118"/>
            <a:ext cx="2908852" cy="95909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Quick teaser.  We’ll go into greater depth when discussing</a:t>
            </a:r>
            <a:r>
              <a:rPr lang="en-US" b="1" dirty="0"/>
              <a:t> tidy data.</a:t>
            </a:r>
          </a:p>
        </p:txBody>
      </p:sp>
    </p:spTree>
    <p:extLst>
      <p:ext uri="{BB962C8B-B14F-4D97-AF65-F5344CB8AC3E}">
        <p14:creationId xmlns:p14="http://schemas.microsoft.com/office/powerpoint/2010/main" val="422970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0505F-B761-C349-BBAB-6C82FF585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Classical Statistical View of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698C7-BF81-F34F-998A-97E4E1982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four classical types of data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4F8600-5AC4-9340-91F9-6606163E1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39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02DCD9D-0315-4742-B9BE-B4954368F7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7959703"/>
              </p:ext>
            </p:extLst>
          </p:nvPr>
        </p:nvGraphicFramePr>
        <p:xfrm>
          <a:off x="1524000" y="244163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80606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Polling: 2008 &amp; 2012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Nate Silver uses a simple idea </a:t>
            </a:r>
            <a:r>
              <a:rPr lang="mr-IN" dirty="0"/>
              <a:t>–</a:t>
            </a:r>
            <a:r>
              <a:rPr lang="en-US" dirty="0"/>
              <a:t> taking a principled approach to aggregating polling instead of relying on punditry </a:t>
            </a:r>
            <a:r>
              <a:rPr lang="mr-IN" dirty="0"/>
              <a:t>–</a:t>
            </a:r>
            <a:r>
              <a:rPr lang="en-US" dirty="0"/>
              <a:t> and: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Predicts 49/50 states in 2008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Predicts 50/50 states in 2012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(He is also a great case study</a:t>
            </a:r>
            <a:br>
              <a:rPr lang="en-US" dirty="0"/>
            </a:br>
            <a:r>
              <a:rPr lang="en-US" dirty="0"/>
              <a:t>in creating a brand.)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715244" y="2576529"/>
            <a:ext cx="3674694" cy="4116470"/>
            <a:chOff x="4715244" y="2576529"/>
            <a:chExt cx="3674694" cy="411647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5244" y="2576529"/>
              <a:ext cx="3674694" cy="377791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715244" y="6354445"/>
              <a:ext cx="36746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Democrat (+) or Republican (-) in 2012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272" y="3518279"/>
            <a:ext cx="4296738" cy="16470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9919" y="5836430"/>
            <a:ext cx="3277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hbr.org</a:t>
            </a:r>
            <a:r>
              <a:rPr lang="en-US" sz="1400" dirty="0"/>
              <a:t>/2012/11/how-nate-silver-won-the-2012-p</a:t>
            </a:r>
          </a:p>
        </p:txBody>
      </p:sp>
    </p:spTree>
    <p:extLst>
      <p:ext uri="{BB962C8B-B14F-4D97-AF65-F5344CB8AC3E}">
        <p14:creationId xmlns:p14="http://schemas.microsoft.com/office/powerpoint/2010/main" val="220965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A9C3A-6000-8F40-B2F9-F542E261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Categorical Data: Takes a Value From a Finite 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D2A95-4CBD-3D40-8E78-F64D8F4F4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Nominal (aka Categorical) Data: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Values have names: describe the categories, classes, or states of things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Marital status, drink type, or some binary attribute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Cannot compare easily, thus cannot naturally order them</a:t>
            </a:r>
          </a:p>
          <a:p>
            <a:r>
              <a:rPr lang="en-US" dirty="0"/>
              <a:t>Ordinal Data: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Values have names: describe the categories, classes, or states of things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However, there is an </a:t>
            </a:r>
            <a:r>
              <a:rPr lang="en-US" b="0" i="1" dirty="0"/>
              <a:t>ordering</a:t>
            </a:r>
            <a:r>
              <a:rPr lang="en-US" b="0" dirty="0"/>
              <a:t> over the values:</a:t>
            </a:r>
          </a:p>
          <a:p>
            <a:pPr marL="571500" lvl="1" indent="-342900"/>
            <a:r>
              <a:rPr lang="en-US" dirty="0"/>
              <a:t>Strongly like, like, neutral, strongly dislike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Lacks a mathematical notion of </a:t>
            </a:r>
            <a:r>
              <a:rPr lang="en-US" b="0" i="1" dirty="0"/>
              <a:t>distance</a:t>
            </a:r>
            <a:r>
              <a:rPr lang="en-US" b="0" dirty="0"/>
              <a:t> between the values</a:t>
            </a:r>
          </a:p>
          <a:p>
            <a:pPr lvl="1"/>
            <a:endParaRPr lang="en-US" dirty="0"/>
          </a:p>
          <a:p>
            <a:r>
              <a:rPr lang="en-US" dirty="0"/>
              <a:t>This distinction can be blurry…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Is there an ordering over: sunny, overcast, rainy?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2A0AA09-F63A-9B45-8159-2D84CFD060DA}"/>
              </a:ext>
            </a:extLst>
          </p:cNvPr>
          <p:cNvGrpSpPr/>
          <p:nvPr/>
        </p:nvGrpSpPr>
        <p:grpSpPr>
          <a:xfrm>
            <a:off x="5943600" y="5077763"/>
            <a:ext cx="2467156" cy="1231756"/>
            <a:chOff x="7924800" y="5022850"/>
            <a:chExt cx="3289541" cy="164234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329DB5A-2070-BF49-BB47-BACF1042049B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88741" y="5022850"/>
              <a:ext cx="1625600" cy="1625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DCF061E-7EF1-7C4E-9FF4-1529F2D43621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24800" y="5039591"/>
              <a:ext cx="1625600" cy="1625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20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D0413-D239-2C42-A0B2-5BEBC57C3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718"/>
            <a:ext cx="8361336" cy="1371600"/>
          </a:xfrm>
        </p:spPr>
        <p:txBody>
          <a:bodyPr>
            <a:normAutofit/>
          </a:bodyPr>
          <a:lstStyle/>
          <a:p>
            <a:r>
              <a:rPr lang="en-US" dirty="0"/>
              <a:t>Numerical Data: Measured Using Integers or Reals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CF5DF-B7B0-8C4C-AA29-E16AE4E31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Interval Scale: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Scale with fixed but arbitrary interval (e.g., dates)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The difference between two values is </a:t>
            </a:r>
            <a:r>
              <a:rPr lang="en-US" b="0" i="1" dirty="0"/>
              <a:t>meaningful</a:t>
            </a:r>
            <a:r>
              <a:rPr lang="en-US" b="0" dirty="0"/>
              <a:t>:</a:t>
            </a:r>
          </a:p>
          <a:p>
            <a:pPr marL="617220" lvl="1" indent="-342900"/>
            <a:r>
              <a:rPr lang="en-US" dirty="0"/>
              <a:t>Difference between 9/1/2019 and 10/1/2019 is the same as the difference between 9/1/2018 and 10/1/2018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Can’t compute ratios or scales: e.g., what unit is 9/1/2019 * 8/2/2020?</a:t>
            </a:r>
            <a:br>
              <a:rPr lang="en-US" b="0" dirty="0"/>
            </a:br>
            <a:endParaRPr lang="en-US" b="0" dirty="0"/>
          </a:p>
          <a:p>
            <a:r>
              <a:rPr lang="en-US" dirty="0"/>
              <a:t>Ratio Scale: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All the same properties as interval scale data, but the scale of measurement also possesses a </a:t>
            </a:r>
            <a:r>
              <a:rPr lang="en-US" dirty="0">
                <a:solidFill>
                  <a:schemeClr val="tx2"/>
                </a:solidFill>
              </a:rPr>
              <a:t>true-zero origin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Can look at the </a:t>
            </a:r>
            <a:r>
              <a:rPr lang="en-US" b="0" i="1" dirty="0"/>
              <a:t>ratio</a:t>
            </a:r>
            <a:r>
              <a:rPr lang="en-US" b="0" dirty="0"/>
              <a:t> of two quantities (unlike interval)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E.g., zero money is an absolute, one money is half as much as two money, and so 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FC4F1-B82F-2343-ABB2-6B869B1E1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7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34C7C-F401-D049-A719-C18DBA1D6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Data: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95DAD-A947-C64F-8233-68047F53A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Temperatures: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Celsius / Fahrenheit: interval or ratio scale ???????????</a:t>
            </a:r>
          </a:p>
          <a:p>
            <a:pPr marL="617220" lvl="1" indent="-342900"/>
            <a:r>
              <a:rPr lang="en-US" b="1" dirty="0"/>
              <a:t>Interval: </a:t>
            </a:r>
            <a:r>
              <a:rPr lang="en-US" b="0" dirty="0"/>
              <a:t>0C is not 0 heat, but is an arbitrary fixed point</a:t>
            </a:r>
          </a:p>
          <a:p>
            <a:pPr marL="617220" lvl="1" indent="-342900"/>
            <a:r>
              <a:rPr lang="en-US" b="0" dirty="0"/>
              <a:t>Hence, we can’t say that 30F is twice as warm as 15F.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Kelvin (K): interval or ratio scale ???????????</a:t>
            </a:r>
          </a:p>
          <a:p>
            <a:pPr marL="617220" lvl="1" indent="-342900"/>
            <a:r>
              <a:rPr lang="en-US" b="1" dirty="0"/>
              <a:t>Ratio:</a:t>
            </a:r>
            <a:r>
              <a:rPr lang="en-US" dirty="0"/>
              <a:t> 0K is assumed to mean zero heat, a true fixed point</a:t>
            </a:r>
          </a:p>
          <a:p>
            <a:pPr indent="-182880"/>
            <a:endParaRPr lang="en-US" dirty="0"/>
          </a:p>
          <a:p>
            <a:pPr indent="-182880"/>
            <a:r>
              <a:rPr lang="en-US" dirty="0"/>
              <a:t>Weight:</a:t>
            </a:r>
            <a:endParaRPr lang="en-US" b="0" dirty="0"/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Grams: interval or ratio scale ??????????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dirty="0"/>
              <a:t>Ratio:</a:t>
            </a:r>
            <a:r>
              <a:rPr lang="en-US" b="0" dirty="0"/>
              <a:t> 0g served as fixed point, 4g is twice 2g, …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F4BEAD-17DC-4B44-9E90-61CF883A4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2F8AEF-5F4F-3A43-95BE-68C1B24F6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107" y="2438706"/>
            <a:ext cx="1380893" cy="1380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83248D-25DE-E047-A946-60E44403C7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2198" y="4901245"/>
            <a:ext cx="1552900" cy="139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2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7513D-166D-7A4B-8C18-0672F1C08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3CA7C-1F68-4347-9D41-DB9C24293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95A8E2-0907-5949-8CBB-C613A5E93F6D}"/>
              </a:ext>
            </a:extLst>
          </p:cNvPr>
          <p:cNvSpPr txBox="1"/>
          <p:nvPr/>
        </p:nvSpPr>
        <p:spPr>
          <a:xfrm>
            <a:off x="2557670" y="6534436"/>
            <a:ext cx="6100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Thanks to GraphPad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F1D219B-9325-8B43-914A-FBD7AE3B2B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68441"/>
              </p:ext>
            </p:extLst>
          </p:nvPr>
        </p:nvGraphicFramePr>
        <p:xfrm>
          <a:off x="486295" y="1892946"/>
          <a:ext cx="8216380" cy="336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9413">
                  <a:extLst>
                    <a:ext uri="{9D8B030D-6E8A-4147-A177-3AD203B41FA5}">
                      <a16:colId xmlns:a16="http://schemas.microsoft.com/office/drawing/2014/main" val="2461690"/>
                    </a:ext>
                  </a:extLst>
                </a:gridCol>
                <a:gridCol w="1394848">
                  <a:extLst>
                    <a:ext uri="{9D8B030D-6E8A-4147-A177-3AD203B41FA5}">
                      <a16:colId xmlns:a16="http://schemas.microsoft.com/office/drawing/2014/main" val="369908517"/>
                    </a:ext>
                  </a:extLst>
                </a:gridCol>
                <a:gridCol w="1472339">
                  <a:extLst>
                    <a:ext uri="{9D8B030D-6E8A-4147-A177-3AD203B41FA5}">
                      <a16:colId xmlns:a16="http://schemas.microsoft.com/office/drawing/2014/main" val="2072379626"/>
                    </a:ext>
                  </a:extLst>
                </a:gridCol>
                <a:gridCol w="1526504">
                  <a:extLst>
                    <a:ext uri="{9D8B030D-6E8A-4147-A177-3AD203B41FA5}">
                      <a16:colId xmlns:a16="http://schemas.microsoft.com/office/drawing/2014/main" val="483072765"/>
                    </a:ext>
                  </a:extLst>
                </a:gridCol>
                <a:gridCol w="1643276">
                  <a:extLst>
                    <a:ext uri="{9D8B030D-6E8A-4147-A177-3AD203B41FA5}">
                      <a16:colId xmlns:a16="http://schemas.microsoft.com/office/drawing/2014/main" val="2533853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OK to compute....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Nominal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Ordinal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Interval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Ratio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4198626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frequency distribution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3991937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median and percentiles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81164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add or subtract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395041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mean, standard deviation, standard error of the mean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98645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ratio, or coefficient of variation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554942601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3F2F0D24-25ED-BB4B-A45C-68BE8B852BF9}"/>
              </a:ext>
            </a:extLst>
          </p:cNvPr>
          <p:cNvGrpSpPr/>
          <p:nvPr/>
        </p:nvGrpSpPr>
        <p:grpSpPr>
          <a:xfrm>
            <a:off x="486295" y="2278251"/>
            <a:ext cx="8324869" cy="3502252"/>
            <a:chOff x="486295" y="2278251"/>
            <a:chExt cx="8324869" cy="350225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F87F76E-CF20-504E-B7EC-1FFBC68FAD51}"/>
                </a:ext>
              </a:extLst>
            </p:cNvPr>
            <p:cNvGrpSpPr/>
            <p:nvPr/>
          </p:nvGrpSpPr>
          <p:grpSpPr>
            <a:xfrm>
              <a:off x="486295" y="2278251"/>
              <a:ext cx="8324869" cy="3502252"/>
              <a:chOff x="486295" y="2278251"/>
              <a:chExt cx="8324869" cy="3502252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5CD29B3-9725-B74A-88B5-16F8ACEBC7D6}"/>
                  </a:ext>
                </a:extLst>
              </p:cNvPr>
              <p:cNvSpPr/>
              <p:nvPr/>
            </p:nvSpPr>
            <p:spPr>
              <a:xfrm>
                <a:off x="2666159" y="2278251"/>
                <a:ext cx="6145005" cy="29776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ACD47AE-AAE3-2F43-8268-39AFF0A2A96E}"/>
                  </a:ext>
                </a:extLst>
              </p:cNvPr>
              <p:cNvSpPr/>
              <p:nvPr/>
            </p:nvSpPr>
            <p:spPr>
              <a:xfrm>
                <a:off x="486295" y="2802848"/>
                <a:ext cx="6145005" cy="29776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EBAEAF-E896-B745-B7A6-EDA9DECF6B32}"/>
                </a:ext>
              </a:extLst>
            </p:cNvPr>
            <p:cNvSpPr txBox="1"/>
            <p:nvPr/>
          </p:nvSpPr>
          <p:spPr>
            <a:xfrm>
              <a:off x="3295325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0400388-2D63-994A-BEDE-40F29586CE8F}"/>
                </a:ext>
              </a:extLst>
            </p:cNvPr>
            <p:cNvSpPr txBox="1"/>
            <p:nvPr/>
          </p:nvSpPr>
          <p:spPr>
            <a:xfrm>
              <a:off x="4594485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14FA39-4880-FB44-9061-926B1BF14CFD}"/>
                </a:ext>
              </a:extLst>
            </p:cNvPr>
            <p:cNvSpPr txBox="1"/>
            <p:nvPr/>
          </p:nvSpPr>
          <p:spPr>
            <a:xfrm>
              <a:off x="6114041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66F424-458F-7845-B1CB-159CEC050FDC}"/>
                </a:ext>
              </a:extLst>
            </p:cNvPr>
            <p:cNvSpPr txBox="1"/>
            <p:nvPr/>
          </p:nvSpPr>
          <p:spPr>
            <a:xfrm>
              <a:off x="7767267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37195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7513D-166D-7A4B-8C18-0672F1C08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3CA7C-1F68-4347-9D41-DB9C24293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44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F1D219B-9325-8B43-914A-FBD7AE3B2BA7}"/>
              </a:ext>
            </a:extLst>
          </p:cNvPr>
          <p:cNvGraphicFramePr>
            <a:graphicFrameLocks noGrp="1"/>
          </p:cNvGraphicFramePr>
          <p:nvPr/>
        </p:nvGraphicFramePr>
        <p:xfrm>
          <a:off x="486295" y="1892946"/>
          <a:ext cx="8216380" cy="336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9413">
                  <a:extLst>
                    <a:ext uri="{9D8B030D-6E8A-4147-A177-3AD203B41FA5}">
                      <a16:colId xmlns:a16="http://schemas.microsoft.com/office/drawing/2014/main" val="2461690"/>
                    </a:ext>
                  </a:extLst>
                </a:gridCol>
                <a:gridCol w="1394848">
                  <a:extLst>
                    <a:ext uri="{9D8B030D-6E8A-4147-A177-3AD203B41FA5}">
                      <a16:colId xmlns:a16="http://schemas.microsoft.com/office/drawing/2014/main" val="369908517"/>
                    </a:ext>
                  </a:extLst>
                </a:gridCol>
                <a:gridCol w="1472339">
                  <a:extLst>
                    <a:ext uri="{9D8B030D-6E8A-4147-A177-3AD203B41FA5}">
                      <a16:colId xmlns:a16="http://schemas.microsoft.com/office/drawing/2014/main" val="2072379626"/>
                    </a:ext>
                  </a:extLst>
                </a:gridCol>
                <a:gridCol w="1526504">
                  <a:extLst>
                    <a:ext uri="{9D8B030D-6E8A-4147-A177-3AD203B41FA5}">
                      <a16:colId xmlns:a16="http://schemas.microsoft.com/office/drawing/2014/main" val="483072765"/>
                    </a:ext>
                  </a:extLst>
                </a:gridCol>
                <a:gridCol w="1643276">
                  <a:extLst>
                    <a:ext uri="{9D8B030D-6E8A-4147-A177-3AD203B41FA5}">
                      <a16:colId xmlns:a16="http://schemas.microsoft.com/office/drawing/2014/main" val="2533853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OK to compute....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Nominal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Ordinal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Interval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Ratio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4198626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frequency distribution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3991937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median and percentiles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81164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add or subtract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395041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mean, standard deviation, standard error of the mean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98645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ratio, or coefficient of variation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554942601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3F2F0D24-25ED-BB4B-A45C-68BE8B852BF9}"/>
              </a:ext>
            </a:extLst>
          </p:cNvPr>
          <p:cNvGrpSpPr/>
          <p:nvPr/>
        </p:nvGrpSpPr>
        <p:grpSpPr>
          <a:xfrm>
            <a:off x="486295" y="2882684"/>
            <a:ext cx="8324869" cy="3502252"/>
            <a:chOff x="486295" y="2278251"/>
            <a:chExt cx="8324869" cy="350225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F87F76E-CF20-504E-B7EC-1FFBC68FAD51}"/>
                </a:ext>
              </a:extLst>
            </p:cNvPr>
            <p:cNvGrpSpPr/>
            <p:nvPr/>
          </p:nvGrpSpPr>
          <p:grpSpPr>
            <a:xfrm>
              <a:off x="486295" y="2278251"/>
              <a:ext cx="8324869" cy="3502252"/>
              <a:chOff x="486295" y="2278251"/>
              <a:chExt cx="8324869" cy="3502252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5CD29B3-9725-B74A-88B5-16F8ACEBC7D6}"/>
                  </a:ext>
                </a:extLst>
              </p:cNvPr>
              <p:cNvSpPr/>
              <p:nvPr/>
            </p:nvSpPr>
            <p:spPr>
              <a:xfrm>
                <a:off x="2666159" y="2278251"/>
                <a:ext cx="6145005" cy="29776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ACD47AE-AAE3-2F43-8268-39AFF0A2A96E}"/>
                  </a:ext>
                </a:extLst>
              </p:cNvPr>
              <p:cNvSpPr/>
              <p:nvPr/>
            </p:nvSpPr>
            <p:spPr>
              <a:xfrm>
                <a:off x="486295" y="2802848"/>
                <a:ext cx="6145005" cy="29776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EBAEAF-E896-B745-B7A6-EDA9DECF6B32}"/>
                </a:ext>
              </a:extLst>
            </p:cNvPr>
            <p:cNvSpPr txBox="1"/>
            <p:nvPr/>
          </p:nvSpPr>
          <p:spPr>
            <a:xfrm>
              <a:off x="3295325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0400388-2D63-994A-BEDE-40F29586CE8F}"/>
                </a:ext>
              </a:extLst>
            </p:cNvPr>
            <p:cNvSpPr txBox="1"/>
            <p:nvPr/>
          </p:nvSpPr>
          <p:spPr>
            <a:xfrm>
              <a:off x="4594485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14FA39-4880-FB44-9061-926B1BF14CFD}"/>
                </a:ext>
              </a:extLst>
            </p:cNvPr>
            <p:cNvSpPr txBox="1"/>
            <p:nvPr/>
          </p:nvSpPr>
          <p:spPr>
            <a:xfrm>
              <a:off x="6114041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66F424-458F-7845-B1CB-159CEC050FDC}"/>
                </a:ext>
              </a:extLst>
            </p:cNvPr>
            <p:cNvSpPr txBox="1"/>
            <p:nvPr/>
          </p:nvSpPr>
          <p:spPr>
            <a:xfrm>
              <a:off x="7767267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45427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7513D-166D-7A4B-8C18-0672F1C08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3CA7C-1F68-4347-9D41-DB9C24293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45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F1D219B-9325-8B43-914A-FBD7AE3B2B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119979"/>
              </p:ext>
            </p:extLst>
          </p:nvPr>
        </p:nvGraphicFramePr>
        <p:xfrm>
          <a:off x="486295" y="1892946"/>
          <a:ext cx="8216380" cy="3578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9413">
                  <a:extLst>
                    <a:ext uri="{9D8B030D-6E8A-4147-A177-3AD203B41FA5}">
                      <a16:colId xmlns:a16="http://schemas.microsoft.com/office/drawing/2014/main" val="2461690"/>
                    </a:ext>
                  </a:extLst>
                </a:gridCol>
                <a:gridCol w="1394848">
                  <a:extLst>
                    <a:ext uri="{9D8B030D-6E8A-4147-A177-3AD203B41FA5}">
                      <a16:colId xmlns:a16="http://schemas.microsoft.com/office/drawing/2014/main" val="369908517"/>
                    </a:ext>
                  </a:extLst>
                </a:gridCol>
                <a:gridCol w="1472339">
                  <a:extLst>
                    <a:ext uri="{9D8B030D-6E8A-4147-A177-3AD203B41FA5}">
                      <a16:colId xmlns:a16="http://schemas.microsoft.com/office/drawing/2014/main" val="2072379626"/>
                    </a:ext>
                  </a:extLst>
                </a:gridCol>
                <a:gridCol w="1526504">
                  <a:extLst>
                    <a:ext uri="{9D8B030D-6E8A-4147-A177-3AD203B41FA5}">
                      <a16:colId xmlns:a16="http://schemas.microsoft.com/office/drawing/2014/main" val="483072765"/>
                    </a:ext>
                  </a:extLst>
                </a:gridCol>
                <a:gridCol w="1643276">
                  <a:extLst>
                    <a:ext uri="{9D8B030D-6E8A-4147-A177-3AD203B41FA5}">
                      <a16:colId xmlns:a16="http://schemas.microsoft.com/office/drawing/2014/main" val="2533853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OK to compute....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Nominal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Ordinal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Interval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Ratio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4198626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frequency distribution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3991937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median and percentiles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81164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addition or subtraction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395041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mean, standard deviation, standard error of the mean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98645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ratio, or coefficient of variation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554942601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3F2F0D24-25ED-BB4B-A45C-68BE8B852BF9}"/>
              </a:ext>
            </a:extLst>
          </p:cNvPr>
          <p:cNvGrpSpPr/>
          <p:nvPr/>
        </p:nvGrpSpPr>
        <p:grpSpPr>
          <a:xfrm>
            <a:off x="486295" y="3456120"/>
            <a:ext cx="8324869" cy="3502252"/>
            <a:chOff x="486295" y="2278251"/>
            <a:chExt cx="8324869" cy="350225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F87F76E-CF20-504E-B7EC-1FFBC68FAD51}"/>
                </a:ext>
              </a:extLst>
            </p:cNvPr>
            <p:cNvGrpSpPr/>
            <p:nvPr/>
          </p:nvGrpSpPr>
          <p:grpSpPr>
            <a:xfrm>
              <a:off x="486295" y="2278251"/>
              <a:ext cx="8324869" cy="3502252"/>
              <a:chOff x="486295" y="2278251"/>
              <a:chExt cx="8324869" cy="3502252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5CD29B3-9725-B74A-88B5-16F8ACEBC7D6}"/>
                  </a:ext>
                </a:extLst>
              </p:cNvPr>
              <p:cNvSpPr/>
              <p:nvPr/>
            </p:nvSpPr>
            <p:spPr>
              <a:xfrm>
                <a:off x="2666159" y="2278251"/>
                <a:ext cx="6145005" cy="29776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ACD47AE-AAE3-2F43-8268-39AFF0A2A96E}"/>
                  </a:ext>
                </a:extLst>
              </p:cNvPr>
              <p:cNvSpPr/>
              <p:nvPr/>
            </p:nvSpPr>
            <p:spPr>
              <a:xfrm>
                <a:off x="486295" y="2802848"/>
                <a:ext cx="6145005" cy="29776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EBAEAF-E896-B745-B7A6-EDA9DECF6B32}"/>
                </a:ext>
              </a:extLst>
            </p:cNvPr>
            <p:cNvSpPr txBox="1"/>
            <p:nvPr/>
          </p:nvSpPr>
          <p:spPr>
            <a:xfrm>
              <a:off x="3295325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0400388-2D63-994A-BEDE-40F29586CE8F}"/>
                </a:ext>
              </a:extLst>
            </p:cNvPr>
            <p:cNvSpPr txBox="1"/>
            <p:nvPr/>
          </p:nvSpPr>
          <p:spPr>
            <a:xfrm>
              <a:off x="4594485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14FA39-4880-FB44-9061-926B1BF14CFD}"/>
                </a:ext>
              </a:extLst>
            </p:cNvPr>
            <p:cNvSpPr txBox="1"/>
            <p:nvPr/>
          </p:nvSpPr>
          <p:spPr>
            <a:xfrm>
              <a:off x="6114041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66F424-458F-7845-B1CB-159CEC050FDC}"/>
                </a:ext>
              </a:extLst>
            </p:cNvPr>
            <p:cNvSpPr txBox="1"/>
            <p:nvPr/>
          </p:nvSpPr>
          <p:spPr>
            <a:xfrm>
              <a:off x="7767267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22948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7513D-166D-7A4B-8C18-0672F1C08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3CA7C-1F68-4347-9D41-DB9C24293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46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F1D219B-9325-8B43-914A-FBD7AE3B2B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6325911"/>
              </p:ext>
            </p:extLst>
          </p:nvPr>
        </p:nvGraphicFramePr>
        <p:xfrm>
          <a:off x="486295" y="1892946"/>
          <a:ext cx="8216380" cy="3304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9413">
                  <a:extLst>
                    <a:ext uri="{9D8B030D-6E8A-4147-A177-3AD203B41FA5}">
                      <a16:colId xmlns:a16="http://schemas.microsoft.com/office/drawing/2014/main" val="2461690"/>
                    </a:ext>
                  </a:extLst>
                </a:gridCol>
                <a:gridCol w="1394848">
                  <a:extLst>
                    <a:ext uri="{9D8B030D-6E8A-4147-A177-3AD203B41FA5}">
                      <a16:colId xmlns:a16="http://schemas.microsoft.com/office/drawing/2014/main" val="369908517"/>
                    </a:ext>
                  </a:extLst>
                </a:gridCol>
                <a:gridCol w="1472339">
                  <a:extLst>
                    <a:ext uri="{9D8B030D-6E8A-4147-A177-3AD203B41FA5}">
                      <a16:colId xmlns:a16="http://schemas.microsoft.com/office/drawing/2014/main" val="2072379626"/>
                    </a:ext>
                  </a:extLst>
                </a:gridCol>
                <a:gridCol w="1526504">
                  <a:extLst>
                    <a:ext uri="{9D8B030D-6E8A-4147-A177-3AD203B41FA5}">
                      <a16:colId xmlns:a16="http://schemas.microsoft.com/office/drawing/2014/main" val="483072765"/>
                    </a:ext>
                  </a:extLst>
                </a:gridCol>
                <a:gridCol w="1643276">
                  <a:extLst>
                    <a:ext uri="{9D8B030D-6E8A-4147-A177-3AD203B41FA5}">
                      <a16:colId xmlns:a16="http://schemas.microsoft.com/office/drawing/2014/main" val="2533853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OK to compute....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Nominal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Ordinal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Interval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Ratio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4198626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frequency distribution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3991937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median and percentiles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81164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addition or subtraction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395041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mean or standard deviation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98645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ratio, or coefficient of variation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554942601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3F2F0D24-25ED-BB4B-A45C-68BE8B852BF9}"/>
              </a:ext>
            </a:extLst>
          </p:cNvPr>
          <p:cNvGrpSpPr/>
          <p:nvPr/>
        </p:nvGrpSpPr>
        <p:grpSpPr>
          <a:xfrm>
            <a:off x="486295" y="4045055"/>
            <a:ext cx="8324869" cy="3502252"/>
            <a:chOff x="486295" y="2278251"/>
            <a:chExt cx="8324869" cy="350225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F87F76E-CF20-504E-B7EC-1FFBC68FAD51}"/>
                </a:ext>
              </a:extLst>
            </p:cNvPr>
            <p:cNvGrpSpPr/>
            <p:nvPr/>
          </p:nvGrpSpPr>
          <p:grpSpPr>
            <a:xfrm>
              <a:off x="486295" y="2278251"/>
              <a:ext cx="8324869" cy="3502252"/>
              <a:chOff x="486295" y="2278251"/>
              <a:chExt cx="8324869" cy="3502252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5CD29B3-9725-B74A-88B5-16F8ACEBC7D6}"/>
                  </a:ext>
                </a:extLst>
              </p:cNvPr>
              <p:cNvSpPr/>
              <p:nvPr/>
            </p:nvSpPr>
            <p:spPr>
              <a:xfrm>
                <a:off x="2666159" y="2278251"/>
                <a:ext cx="6145005" cy="29776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ACD47AE-AAE3-2F43-8268-39AFF0A2A96E}"/>
                  </a:ext>
                </a:extLst>
              </p:cNvPr>
              <p:cNvSpPr/>
              <p:nvPr/>
            </p:nvSpPr>
            <p:spPr>
              <a:xfrm>
                <a:off x="486295" y="2802848"/>
                <a:ext cx="6145005" cy="29776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EBAEAF-E896-B745-B7A6-EDA9DECF6B32}"/>
                </a:ext>
              </a:extLst>
            </p:cNvPr>
            <p:cNvSpPr txBox="1"/>
            <p:nvPr/>
          </p:nvSpPr>
          <p:spPr>
            <a:xfrm>
              <a:off x="3295325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0400388-2D63-994A-BEDE-40F29586CE8F}"/>
                </a:ext>
              </a:extLst>
            </p:cNvPr>
            <p:cNvSpPr txBox="1"/>
            <p:nvPr/>
          </p:nvSpPr>
          <p:spPr>
            <a:xfrm>
              <a:off x="4594485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14FA39-4880-FB44-9061-926B1BF14CFD}"/>
                </a:ext>
              </a:extLst>
            </p:cNvPr>
            <p:cNvSpPr txBox="1"/>
            <p:nvPr/>
          </p:nvSpPr>
          <p:spPr>
            <a:xfrm>
              <a:off x="6114041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66F424-458F-7845-B1CB-159CEC050FDC}"/>
                </a:ext>
              </a:extLst>
            </p:cNvPr>
            <p:cNvSpPr txBox="1"/>
            <p:nvPr/>
          </p:nvSpPr>
          <p:spPr>
            <a:xfrm>
              <a:off x="7767267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70826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7513D-166D-7A4B-8C18-0672F1C08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3CA7C-1F68-4347-9D41-DB9C24293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47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F1D219B-9325-8B43-914A-FBD7AE3B2BA7}"/>
              </a:ext>
            </a:extLst>
          </p:cNvPr>
          <p:cNvGraphicFramePr>
            <a:graphicFrameLocks noGrp="1"/>
          </p:cNvGraphicFramePr>
          <p:nvPr/>
        </p:nvGraphicFramePr>
        <p:xfrm>
          <a:off x="486295" y="1892946"/>
          <a:ext cx="8216380" cy="3304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9413">
                  <a:extLst>
                    <a:ext uri="{9D8B030D-6E8A-4147-A177-3AD203B41FA5}">
                      <a16:colId xmlns:a16="http://schemas.microsoft.com/office/drawing/2014/main" val="2461690"/>
                    </a:ext>
                  </a:extLst>
                </a:gridCol>
                <a:gridCol w="1394848">
                  <a:extLst>
                    <a:ext uri="{9D8B030D-6E8A-4147-A177-3AD203B41FA5}">
                      <a16:colId xmlns:a16="http://schemas.microsoft.com/office/drawing/2014/main" val="369908517"/>
                    </a:ext>
                  </a:extLst>
                </a:gridCol>
                <a:gridCol w="1472339">
                  <a:extLst>
                    <a:ext uri="{9D8B030D-6E8A-4147-A177-3AD203B41FA5}">
                      <a16:colId xmlns:a16="http://schemas.microsoft.com/office/drawing/2014/main" val="2072379626"/>
                    </a:ext>
                  </a:extLst>
                </a:gridCol>
                <a:gridCol w="1526504">
                  <a:extLst>
                    <a:ext uri="{9D8B030D-6E8A-4147-A177-3AD203B41FA5}">
                      <a16:colId xmlns:a16="http://schemas.microsoft.com/office/drawing/2014/main" val="483072765"/>
                    </a:ext>
                  </a:extLst>
                </a:gridCol>
                <a:gridCol w="1643276">
                  <a:extLst>
                    <a:ext uri="{9D8B030D-6E8A-4147-A177-3AD203B41FA5}">
                      <a16:colId xmlns:a16="http://schemas.microsoft.com/office/drawing/2014/main" val="2533853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OK to compute....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Nominal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Ordinal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Interval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Ratio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4198626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frequency distribution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3991937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median and percentiles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81164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addition or subtraction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395041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mean or standard deviation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98645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ratio, or coefficient of variation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554942601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3F2F0D24-25ED-BB4B-A45C-68BE8B852BF9}"/>
              </a:ext>
            </a:extLst>
          </p:cNvPr>
          <p:cNvGrpSpPr/>
          <p:nvPr/>
        </p:nvGrpSpPr>
        <p:grpSpPr>
          <a:xfrm>
            <a:off x="486295" y="4633993"/>
            <a:ext cx="8324869" cy="3502252"/>
            <a:chOff x="486295" y="2278251"/>
            <a:chExt cx="8324869" cy="350225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F87F76E-CF20-504E-B7EC-1FFBC68FAD51}"/>
                </a:ext>
              </a:extLst>
            </p:cNvPr>
            <p:cNvGrpSpPr/>
            <p:nvPr/>
          </p:nvGrpSpPr>
          <p:grpSpPr>
            <a:xfrm>
              <a:off x="486295" y="2278251"/>
              <a:ext cx="8324869" cy="3502252"/>
              <a:chOff x="486295" y="2278251"/>
              <a:chExt cx="8324869" cy="3502252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5CD29B3-9725-B74A-88B5-16F8ACEBC7D6}"/>
                  </a:ext>
                </a:extLst>
              </p:cNvPr>
              <p:cNvSpPr/>
              <p:nvPr/>
            </p:nvSpPr>
            <p:spPr>
              <a:xfrm>
                <a:off x="2666159" y="2278251"/>
                <a:ext cx="6145005" cy="29776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ACD47AE-AAE3-2F43-8268-39AFF0A2A96E}"/>
                  </a:ext>
                </a:extLst>
              </p:cNvPr>
              <p:cNvSpPr/>
              <p:nvPr/>
            </p:nvSpPr>
            <p:spPr>
              <a:xfrm>
                <a:off x="486295" y="2802848"/>
                <a:ext cx="6145005" cy="29776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EBAEAF-E896-B745-B7A6-EDA9DECF6B32}"/>
                </a:ext>
              </a:extLst>
            </p:cNvPr>
            <p:cNvSpPr txBox="1"/>
            <p:nvPr/>
          </p:nvSpPr>
          <p:spPr>
            <a:xfrm>
              <a:off x="3295325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0400388-2D63-994A-BEDE-40F29586CE8F}"/>
                </a:ext>
              </a:extLst>
            </p:cNvPr>
            <p:cNvSpPr txBox="1"/>
            <p:nvPr/>
          </p:nvSpPr>
          <p:spPr>
            <a:xfrm>
              <a:off x="4594485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14FA39-4880-FB44-9061-926B1BF14CFD}"/>
                </a:ext>
              </a:extLst>
            </p:cNvPr>
            <p:cNvSpPr txBox="1"/>
            <p:nvPr/>
          </p:nvSpPr>
          <p:spPr>
            <a:xfrm>
              <a:off x="6114041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66F424-458F-7845-B1CB-159CEC050FDC}"/>
                </a:ext>
              </a:extLst>
            </p:cNvPr>
            <p:cNvSpPr txBox="1"/>
            <p:nvPr/>
          </p:nvSpPr>
          <p:spPr>
            <a:xfrm>
              <a:off x="7767267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90872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7513D-166D-7A4B-8C18-0672F1C08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3CA7C-1F68-4347-9D41-DB9C24293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48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F1D219B-9325-8B43-914A-FBD7AE3B2BA7}"/>
              </a:ext>
            </a:extLst>
          </p:cNvPr>
          <p:cNvGraphicFramePr>
            <a:graphicFrameLocks noGrp="1"/>
          </p:cNvGraphicFramePr>
          <p:nvPr/>
        </p:nvGraphicFramePr>
        <p:xfrm>
          <a:off x="486295" y="1892946"/>
          <a:ext cx="8216380" cy="3304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9413">
                  <a:extLst>
                    <a:ext uri="{9D8B030D-6E8A-4147-A177-3AD203B41FA5}">
                      <a16:colId xmlns:a16="http://schemas.microsoft.com/office/drawing/2014/main" val="2461690"/>
                    </a:ext>
                  </a:extLst>
                </a:gridCol>
                <a:gridCol w="1394848">
                  <a:extLst>
                    <a:ext uri="{9D8B030D-6E8A-4147-A177-3AD203B41FA5}">
                      <a16:colId xmlns:a16="http://schemas.microsoft.com/office/drawing/2014/main" val="369908517"/>
                    </a:ext>
                  </a:extLst>
                </a:gridCol>
                <a:gridCol w="1472339">
                  <a:extLst>
                    <a:ext uri="{9D8B030D-6E8A-4147-A177-3AD203B41FA5}">
                      <a16:colId xmlns:a16="http://schemas.microsoft.com/office/drawing/2014/main" val="2072379626"/>
                    </a:ext>
                  </a:extLst>
                </a:gridCol>
                <a:gridCol w="1526504">
                  <a:extLst>
                    <a:ext uri="{9D8B030D-6E8A-4147-A177-3AD203B41FA5}">
                      <a16:colId xmlns:a16="http://schemas.microsoft.com/office/drawing/2014/main" val="483072765"/>
                    </a:ext>
                  </a:extLst>
                </a:gridCol>
                <a:gridCol w="1643276">
                  <a:extLst>
                    <a:ext uri="{9D8B030D-6E8A-4147-A177-3AD203B41FA5}">
                      <a16:colId xmlns:a16="http://schemas.microsoft.com/office/drawing/2014/main" val="2533853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OK to compute....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Nominal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Ordinal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Interval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Ratio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4198626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frequency distribution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3991937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median and percentiles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81164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addition or subtraction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395041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mean or standard deviation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98645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ratio, or coefficient of variation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554942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18620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599"/>
            <a:ext cx="8245475" cy="497332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Data Science == manipulating and computing on data</a:t>
            </a:r>
          </a:p>
          <a:p>
            <a:r>
              <a:rPr lang="en-US" b="0" dirty="0"/>
              <a:t>	Large to very large, but somewhat “structured” data</a:t>
            </a:r>
          </a:p>
          <a:p>
            <a:r>
              <a:rPr lang="en-US" dirty="0"/>
              <a:t>We will see several tools for doing that this semester</a:t>
            </a:r>
          </a:p>
          <a:p>
            <a:r>
              <a:rPr lang="en-US" b="0" dirty="0"/>
              <a:t>	Thousands more out there that we won’t cover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Need to learn to shift thinking from:</a:t>
            </a:r>
          </a:p>
          <a:p>
            <a:r>
              <a:rPr lang="en-US" sz="2400" i="1" dirty="0">
                <a:solidFill>
                  <a:srgbClr val="00B050"/>
                </a:solidFill>
              </a:rPr>
              <a:t>	Imperative code to manipulate data structures</a:t>
            </a:r>
          </a:p>
          <a:p>
            <a:r>
              <a:rPr lang="en-US" dirty="0"/>
              <a:t>to: </a:t>
            </a:r>
          </a:p>
          <a:p>
            <a:r>
              <a:rPr lang="en-US" sz="2400" i="1" dirty="0">
                <a:solidFill>
                  <a:srgbClr val="00B0F0"/>
                </a:solidFill>
              </a:rPr>
              <a:t>	Sequences/pipelines of operations on data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Should still know how to implement the operations themselves, especially for debugging performance (covered in classes like 420, 424), but we won’t cover that much</a:t>
            </a:r>
          </a:p>
          <a:p>
            <a:endParaRPr lang="en-US" dirty="0"/>
          </a:p>
          <a:p>
            <a:endParaRPr lang="en-US" dirty="0"/>
          </a:p>
          <a:p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Polling: 2016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97364"/>
            <a:ext cx="4079014" cy="2828801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HuffPo</a:t>
            </a:r>
            <a:r>
              <a:rPr lang="en-US" dirty="0"/>
              <a:t>: “</a:t>
            </a:r>
            <a:r>
              <a:rPr lang="en-US" b="0" dirty="0"/>
              <a:t>He may end up being right, but he’s just guessing. A “trend line adjustment” is merely political punditry dressed up as sophisticated mathematical modeling.”</a:t>
            </a:r>
          </a:p>
          <a:p>
            <a:r>
              <a:rPr lang="en-US" dirty="0"/>
              <a:t>538:</a:t>
            </a:r>
            <a:r>
              <a:rPr lang="en-US" b="0" dirty="0"/>
              <a:t> Offers quantitative reasoning for re-/under-weighting older polls, &amp; changing as election approaches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631" y="1524318"/>
            <a:ext cx="8744989" cy="17730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1339" y="3297362"/>
            <a:ext cx="3801336" cy="30080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9007" y="6346622"/>
            <a:ext cx="8262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www.huffingtonpost.com</a:t>
            </a:r>
            <a:r>
              <a:rPr lang="en-US" sz="1400" dirty="0"/>
              <a:t>/entry/nate-silver-election-forecast_us_581e1c33e4b0d9ce6fbc6f7f</a:t>
            </a:r>
          </a:p>
          <a:p>
            <a:r>
              <a:rPr lang="en-US" sz="1400" dirty="0"/>
              <a:t>https://</a:t>
            </a:r>
            <a:r>
              <a:rPr lang="en-US" sz="1400" dirty="0" err="1"/>
              <a:t>fivethirtyeight.com</a:t>
            </a:r>
            <a:r>
              <a:rPr lang="en-US" sz="1400" dirty="0"/>
              <a:t>/features/a-users-guide-to-fivethirtyeights-2016-general-election-forecast/</a:t>
            </a:r>
          </a:p>
        </p:txBody>
      </p:sp>
    </p:spTree>
    <p:extLst>
      <p:ext uri="{BB962C8B-B14F-4D97-AF65-F5344CB8AC3E}">
        <p14:creationId xmlns:p14="http://schemas.microsoft.com/office/powerpoint/2010/main" val="79435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317"/>
            <a:ext cx="7847351" cy="520160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one or more datasets as output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6" name="AutoShape 2" descr="mage result for arrays"/>
          <p:cNvSpPr>
            <a:spLocks noChangeAspect="1" noChangeArrowheads="1"/>
          </p:cNvSpPr>
          <p:nvPr/>
        </p:nvSpPr>
        <p:spPr bwMode="auto">
          <a:xfrm>
            <a:off x="425856" y="2462604"/>
            <a:ext cx="229026" cy="2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23045" y="2278458"/>
            <a:ext cx="407963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Indexing</a:t>
            </a:r>
          </a:p>
          <a:p>
            <a:r>
              <a:rPr lang="en-US" b="1" dirty="0"/>
              <a:t>Slicing/</a:t>
            </a:r>
            <a:r>
              <a:rPr lang="en-US" b="1" dirty="0" err="1"/>
              <a:t>subsetting</a:t>
            </a:r>
            <a:endParaRPr lang="en-US" b="1" dirty="0"/>
          </a:p>
          <a:p>
            <a:r>
              <a:rPr lang="en-US" b="1" dirty="0"/>
              <a:t>Filter</a:t>
            </a:r>
          </a:p>
          <a:p>
            <a:r>
              <a:rPr lang="en-US" b="1" dirty="0"/>
              <a:t>‘map’ </a:t>
            </a:r>
            <a:r>
              <a:rPr lang="en-US" dirty="0">
                <a:sym typeface="Wingdings"/>
              </a:rPr>
              <a:t> apply a function to every element</a:t>
            </a:r>
          </a:p>
          <a:p>
            <a:r>
              <a:rPr lang="en-US" b="1" dirty="0">
                <a:sym typeface="Wingdings"/>
              </a:rPr>
              <a:t>’reduce/aggregate’</a:t>
            </a:r>
            <a:r>
              <a:rPr lang="en-US" dirty="0">
                <a:sym typeface="Wingdings"/>
              </a:rPr>
              <a:t>  combine values to get a single scalar (e.g., sum, median)</a:t>
            </a:r>
          </a:p>
          <a:p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Given two vectors: </a:t>
            </a:r>
            <a:r>
              <a:rPr lang="en-US" b="1" dirty="0">
                <a:sym typeface="Wingdings"/>
              </a:rPr>
              <a:t>Dot and cross products</a:t>
            </a:r>
          </a:p>
          <a:p>
            <a:endParaRPr lang="en-US" dirty="0">
              <a:sym typeface="Wingdings"/>
            </a:endParaRPr>
          </a:p>
          <a:p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29275" y="3364310"/>
          <a:ext cx="396678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11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1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11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11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1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58136" y="4462272"/>
          <a:ext cx="3966784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7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93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99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6886">
                <a:tc>
                  <a:txBody>
                    <a:bodyPr/>
                    <a:lstStyle/>
                    <a:p>
                      <a:r>
                        <a:rPr lang="en-US" dirty="0"/>
                        <a:t>“data”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”representation”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”i.e.”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9074" y="2615598"/>
            <a:ext cx="3805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One-dimensional Arrays, Vectors</a:t>
            </a:r>
          </a:p>
        </p:txBody>
      </p:sp>
    </p:spTree>
    <p:extLst>
      <p:ext uri="{BB962C8B-B14F-4D97-AF65-F5344CB8AC3E}">
        <p14:creationId xmlns:p14="http://schemas.microsoft.com/office/powerpoint/2010/main" val="53804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317"/>
            <a:ext cx="7847351" cy="520160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one or more datasets as output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6" name="AutoShape 2" descr="mage result for arrays"/>
          <p:cNvSpPr>
            <a:spLocks noChangeAspect="1" noChangeArrowheads="1"/>
          </p:cNvSpPr>
          <p:nvPr/>
        </p:nvSpPr>
        <p:spPr bwMode="auto">
          <a:xfrm>
            <a:off x="425856" y="2462604"/>
            <a:ext cx="229026" cy="2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91702" y="2278459"/>
            <a:ext cx="40796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Indexing</a:t>
            </a:r>
          </a:p>
          <a:p>
            <a:r>
              <a:rPr lang="en-US" b="1" dirty="0"/>
              <a:t>Slicing/</a:t>
            </a:r>
            <a:r>
              <a:rPr lang="en-US" b="1" dirty="0" err="1"/>
              <a:t>subsetting</a:t>
            </a:r>
            <a:endParaRPr lang="en-US" b="1" dirty="0"/>
          </a:p>
          <a:p>
            <a:r>
              <a:rPr lang="en-US" b="1" dirty="0"/>
              <a:t>Filter</a:t>
            </a:r>
          </a:p>
          <a:p>
            <a:r>
              <a:rPr lang="en-US" b="1" dirty="0"/>
              <a:t>‘map’ </a:t>
            </a:r>
            <a:r>
              <a:rPr lang="en-US" dirty="0">
                <a:sym typeface="Wingdings"/>
              </a:rPr>
              <a:t> apply a function to every element</a:t>
            </a:r>
          </a:p>
          <a:p>
            <a:r>
              <a:rPr lang="en-US" b="1" dirty="0">
                <a:sym typeface="Wingdings"/>
              </a:rPr>
              <a:t>’reduce/aggregate’</a:t>
            </a:r>
            <a:r>
              <a:rPr lang="en-US" dirty="0">
                <a:sym typeface="Wingdings"/>
              </a:rPr>
              <a:t>  combine values across a row or a column (e.g., sum, average, median etc..)</a:t>
            </a:r>
          </a:p>
          <a:p>
            <a:endParaRPr lang="en-US" dirty="0">
              <a:sym typeface="Wingdings"/>
            </a:endParaRPr>
          </a:p>
          <a:p>
            <a:endParaRPr lang="en-US" dirty="0">
              <a:sym typeface="Wingdings"/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8399" y="2575316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n-dimensional arrays</a:t>
            </a:r>
          </a:p>
        </p:txBody>
      </p:sp>
      <p:pic>
        <p:nvPicPr>
          <p:cNvPr id="4100" name="Picture 4" descr="mage result for 2-dimensional arra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47055" y="3137924"/>
            <a:ext cx="4371975" cy="263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33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317"/>
            <a:ext cx="7847351" cy="520160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one or more datasets as output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6" name="AutoShape 2" descr="mage result for arrays"/>
          <p:cNvSpPr>
            <a:spLocks noChangeAspect="1" noChangeArrowheads="1"/>
          </p:cNvSpPr>
          <p:nvPr/>
        </p:nvSpPr>
        <p:spPr bwMode="auto">
          <a:xfrm>
            <a:off x="425856" y="2462604"/>
            <a:ext cx="229026" cy="2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60359" y="2462603"/>
            <a:ext cx="40796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n-dimensional array operations </a:t>
            </a:r>
          </a:p>
          <a:p>
            <a:r>
              <a:rPr lang="en-US" b="1" dirty="0"/>
              <a:t>+</a:t>
            </a:r>
          </a:p>
          <a:p>
            <a:r>
              <a:rPr lang="en-US" b="1" dirty="0"/>
              <a:t>Linear Algebra</a:t>
            </a:r>
          </a:p>
          <a:p>
            <a:r>
              <a:rPr lang="en-US" b="1" dirty="0">
                <a:sym typeface="Wingdings"/>
              </a:rPr>
              <a:t>	Matrix/tensor multiplication </a:t>
            </a:r>
          </a:p>
          <a:p>
            <a:r>
              <a:rPr lang="en-US" b="1" dirty="0">
                <a:sym typeface="Wingdings"/>
              </a:rPr>
              <a:t>	Transpose</a:t>
            </a:r>
          </a:p>
          <a:p>
            <a:r>
              <a:rPr lang="en-US" b="1" dirty="0">
                <a:sym typeface="Wingdings"/>
              </a:rPr>
              <a:t>	Matrix-vector multiplication</a:t>
            </a:r>
          </a:p>
          <a:p>
            <a:r>
              <a:rPr lang="en-US" b="1" dirty="0">
                <a:sym typeface="Wingdings"/>
              </a:rPr>
              <a:t>	Matrix factorization</a:t>
            </a:r>
            <a:endParaRPr lang="en-US" dirty="0">
              <a:sym typeface="Wingdings"/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0417" y="2462603"/>
            <a:ext cx="2129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Matrices, Tensors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17" y="2831935"/>
            <a:ext cx="4034623" cy="279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76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317"/>
            <a:ext cx="7847351" cy="520160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one or more datasets as output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6" name="AutoShape 2" descr="mage result for arrays"/>
          <p:cNvSpPr>
            <a:spLocks noChangeAspect="1" noChangeArrowheads="1"/>
          </p:cNvSpPr>
          <p:nvPr/>
        </p:nvSpPr>
        <p:spPr bwMode="auto">
          <a:xfrm>
            <a:off x="425856" y="2462604"/>
            <a:ext cx="229026" cy="2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055035" y="2462603"/>
            <a:ext cx="40796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Filter</a:t>
            </a:r>
          </a:p>
          <a:p>
            <a:r>
              <a:rPr lang="en-US" b="1" dirty="0"/>
              <a:t>Map</a:t>
            </a:r>
          </a:p>
          <a:p>
            <a:r>
              <a:rPr lang="en-US" b="1" dirty="0"/>
              <a:t>Union</a:t>
            </a:r>
          </a:p>
          <a:p>
            <a:endParaRPr lang="en-US" b="1" dirty="0"/>
          </a:p>
          <a:p>
            <a:r>
              <a:rPr lang="en-US" b="1" dirty="0"/>
              <a:t>Reduce/Aggregate</a:t>
            </a:r>
          </a:p>
          <a:p>
            <a:endParaRPr lang="en-US" b="1" dirty="0"/>
          </a:p>
          <a:p>
            <a:r>
              <a:rPr lang="en-US" dirty="0"/>
              <a:t>Given two sets, </a:t>
            </a:r>
            <a:r>
              <a:rPr lang="en-US" b="1" dirty="0"/>
              <a:t>Combine/Join</a:t>
            </a:r>
            <a:r>
              <a:rPr lang="en-US" dirty="0"/>
              <a:t> using “keys”</a:t>
            </a:r>
          </a:p>
          <a:p>
            <a:endParaRPr lang="en-US" dirty="0"/>
          </a:p>
          <a:p>
            <a:r>
              <a:rPr lang="en-US" b="1" dirty="0"/>
              <a:t>Group and then aggregate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417" y="2462603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Sets: of Objects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074" y="4078691"/>
            <a:ext cx="3014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Sets: of (Key, Value Pairs)</a:t>
            </a:r>
          </a:p>
        </p:txBody>
      </p:sp>
      <p:pic>
        <p:nvPicPr>
          <p:cNvPr id="2050" name="Picture 2" descr="mage result for set documen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0330" y="2154905"/>
            <a:ext cx="1134875" cy="173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" descr="mage result for imagenet"/>
          <p:cNvSpPr>
            <a:spLocks noChangeAspect="1" noChangeArrowheads="1"/>
          </p:cNvSpPr>
          <p:nvPr/>
        </p:nvSpPr>
        <p:spPr bwMode="auto">
          <a:xfrm>
            <a:off x="0" y="0"/>
            <a:ext cx="4200525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445" y="2888377"/>
            <a:ext cx="2447925" cy="86559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602" y="4490227"/>
            <a:ext cx="4330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</a:t>
            </a:r>
            <a:r>
              <a:rPr lang="en-US" dirty="0">
                <a:hlinkClick r:id="rId5"/>
              </a:rPr>
              <a:t>amol@cs.umd.edu</a:t>
            </a:r>
            <a:r>
              <a:rPr lang="en-US" dirty="0"/>
              <a:t>,(email1, email2,</a:t>
            </a:r>
            <a:r>
              <a:rPr lang="mr-IN" dirty="0"/>
              <a:t>…</a:t>
            </a:r>
            <a:r>
              <a:rPr lang="en-US" dirty="0"/>
              <a:t>))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4965" y="4901763"/>
            <a:ext cx="4201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</a:t>
            </a:r>
            <a:r>
              <a:rPr lang="en-US" dirty="0" err="1"/>
              <a:t>john@cs.umd.edu</a:t>
            </a:r>
            <a:r>
              <a:rPr lang="en-US" dirty="0"/>
              <a:t>,(email3, email4,</a:t>
            </a:r>
            <a:r>
              <a:rPr lang="mr-IN" dirty="0"/>
              <a:t>…</a:t>
            </a:r>
            <a:r>
              <a:rPr lang="en-US" dirty="0"/>
              <a:t>))</a:t>
            </a:r>
          </a:p>
        </p:txBody>
      </p:sp>
    </p:spTree>
    <p:extLst>
      <p:ext uri="{BB962C8B-B14F-4D97-AF65-F5344CB8AC3E}">
        <p14:creationId xmlns:p14="http://schemas.microsoft.com/office/powerpoint/2010/main" val="71538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9" grpId="0"/>
      <p:bldP spid="13" grpId="0"/>
      <p:bldP spid="1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317"/>
            <a:ext cx="7847351" cy="520160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one or more datasets as output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6" name="AutoShape 2" descr="mage result for arrays"/>
          <p:cNvSpPr>
            <a:spLocks noChangeAspect="1" noChangeArrowheads="1"/>
          </p:cNvSpPr>
          <p:nvPr/>
        </p:nvSpPr>
        <p:spPr bwMode="auto">
          <a:xfrm>
            <a:off x="425856" y="2462604"/>
            <a:ext cx="229026" cy="2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05607" y="2102839"/>
            <a:ext cx="407963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Filter rows or columns</a:t>
            </a:r>
          </a:p>
          <a:p>
            <a:endParaRPr lang="en-US" b="1" dirty="0">
              <a:sym typeface="Wingdings"/>
            </a:endParaRPr>
          </a:p>
          <a:p>
            <a:r>
              <a:rPr lang="en-US" b="1" dirty="0">
                <a:sym typeface="Wingdings"/>
              </a:rPr>
              <a:t>”Join” two or more relations</a:t>
            </a:r>
          </a:p>
          <a:p>
            <a:endParaRPr lang="en-US" b="1" dirty="0">
              <a:sym typeface="Wingdings"/>
            </a:endParaRPr>
          </a:p>
          <a:p>
            <a:r>
              <a:rPr lang="en-US" b="1" dirty="0">
                <a:sym typeface="Wingdings"/>
              </a:rPr>
              <a:t>”Group” and “aggregate” them</a:t>
            </a:r>
          </a:p>
          <a:p>
            <a:endParaRPr lang="en-US" b="1" dirty="0">
              <a:sym typeface="Wingdings"/>
            </a:endParaRPr>
          </a:p>
          <a:p>
            <a:r>
              <a:rPr lang="en-US" b="1" dirty="0">
                <a:sym typeface="Wingdings"/>
              </a:rPr>
              <a:t>Relational Algebra formalizes some of them</a:t>
            </a:r>
          </a:p>
          <a:p>
            <a:endParaRPr lang="en-US" b="1" dirty="0">
              <a:sym typeface="Wingdings"/>
            </a:endParaRPr>
          </a:p>
          <a:p>
            <a:r>
              <a:rPr lang="en-US" b="1" i="1" dirty="0">
                <a:solidFill>
                  <a:srgbClr val="00B0F0"/>
                </a:solidFill>
                <a:sym typeface="Wingdings"/>
              </a:rPr>
              <a:t>Structured Query Language (SQL)</a:t>
            </a:r>
          </a:p>
          <a:p>
            <a:pPr lvl="1"/>
            <a:r>
              <a:rPr lang="en-US" dirty="0">
                <a:solidFill>
                  <a:srgbClr val="00B0F0"/>
                </a:solidFill>
                <a:sym typeface="Wingdings"/>
              </a:rPr>
              <a:t>Many other languages and constructs, that look very similar </a:t>
            </a:r>
            <a:endParaRPr lang="en-US" i="1" dirty="0">
              <a:solidFill>
                <a:srgbClr val="00B0F0"/>
              </a:solidFill>
              <a:sym typeface="Wingdings"/>
            </a:endParaRPr>
          </a:p>
          <a:p>
            <a:endParaRPr lang="en-US" dirty="0"/>
          </a:p>
        </p:txBody>
      </p:sp>
      <p:pic>
        <p:nvPicPr>
          <p:cNvPr id="6146" name="Picture 2" descr="mage result for tabular d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99" y="3085409"/>
            <a:ext cx="4122735" cy="207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0417" y="2462603"/>
            <a:ext cx="3959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Tables/Relations == Sets of Tuples</a:t>
            </a:r>
          </a:p>
        </p:txBody>
      </p:sp>
    </p:spTree>
    <p:extLst>
      <p:ext uri="{BB962C8B-B14F-4D97-AF65-F5344CB8AC3E}">
        <p14:creationId xmlns:p14="http://schemas.microsoft.com/office/powerpoint/2010/main" val="20884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317"/>
            <a:ext cx="7847351" cy="520160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one or more datasets as output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6" name="AutoShape 2" descr="mage result for arrays"/>
          <p:cNvSpPr>
            <a:spLocks noChangeAspect="1" noChangeArrowheads="1"/>
          </p:cNvSpPr>
          <p:nvPr/>
        </p:nvSpPr>
        <p:spPr bwMode="auto">
          <a:xfrm>
            <a:off x="425856" y="2462604"/>
            <a:ext cx="229026" cy="2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50776" y="5619801"/>
            <a:ext cx="250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i="1" dirty="0">
              <a:solidFill>
                <a:srgbClr val="00B0F0"/>
              </a:solidFill>
              <a:sym typeface="Wingdings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0417" y="2541522"/>
            <a:ext cx="2980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Hierarchies/Trees/Graphs</a:t>
            </a:r>
          </a:p>
        </p:txBody>
      </p:sp>
      <p:pic>
        <p:nvPicPr>
          <p:cNvPr id="1026" name="Picture 2" descr="mage result for ontology hierarch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17" y="3157199"/>
            <a:ext cx="4301701" cy="88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" descr="mage result for social network"/>
          <p:cNvSpPr>
            <a:spLocks noChangeAspect="1" noChangeArrowheads="1"/>
          </p:cNvSpPr>
          <p:nvPr/>
        </p:nvSpPr>
        <p:spPr bwMode="auto">
          <a:xfrm>
            <a:off x="0" y="0"/>
            <a:ext cx="5781675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ile:Social Network Analysis Visualizati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54" y="4125118"/>
            <a:ext cx="2185183" cy="162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949843" y="2505578"/>
            <a:ext cx="40796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ym typeface="Wingdings"/>
              </a:rPr>
              <a:t>”Path” queries</a:t>
            </a:r>
          </a:p>
          <a:p>
            <a:endParaRPr lang="en-US" b="1" dirty="0">
              <a:sym typeface="Wingdings"/>
            </a:endParaRPr>
          </a:p>
          <a:p>
            <a:r>
              <a:rPr lang="en-US" b="1" dirty="0">
                <a:sym typeface="Wingdings"/>
              </a:rPr>
              <a:t>Graph Algorithms and Transformations</a:t>
            </a:r>
          </a:p>
          <a:p>
            <a:endParaRPr lang="en-US" b="1" dirty="0">
              <a:sym typeface="Wingdings"/>
            </a:endParaRPr>
          </a:p>
          <a:p>
            <a:r>
              <a:rPr lang="en-US" b="1" dirty="0">
                <a:sym typeface="Wingdings"/>
              </a:rPr>
              <a:t>Network Science</a:t>
            </a:r>
            <a:endParaRPr lang="en-US" i="1" dirty="0">
              <a:solidFill>
                <a:srgbClr val="00B0F0"/>
              </a:solidFill>
              <a:sym typeface="Wingdings"/>
            </a:endParaRPr>
          </a:p>
          <a:p>
            <a:endParaRPr lang="en-US" dirty="0"/>
          </a:p>
          <a:p>
            <a:r>
              <a:rPr lang="en-US" i="1" dirty="0"/>
              <a:t>Somewhat more ad hoc and special-purpose</a:t>
            </a:r>
          </a:p>
          <a:p>
            <a:r>
              <a:rPr lang="en-US" i="1" dirty="0"/>
              <a:t>	Changing in recent years</a:t>
            </a:r>
          </a:p>
        </p:txBody>
      </p:sp>
    </p:spTree>
    <p:extLst>
      <p:ext uri="{BB962C8B-B14F-4D97-AF65-F5344CB8AC3E}">
        <p14:creationId xmlns:p14="http://schemas.microsoft.com/office/powerpoint/2010/main" val="346573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4317"/>
            <a:ext cx="7847351" cy="520160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</a:t>
            </a:r>
          </a:p>
          <a:p>
            <a:pPr marL="457200" indent="-457200">
              <a:buAutoNum type="arabicPeriod"/>
            </a:pPr>
            <a:endParaRPr lang="en-US" b="0" dirty="0"/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Why?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1800" dirty="0"/>
              <a:t>Allows one to think at a higher level of abstraction, leading to simpler and easier-to-understand scripts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1800" dirty="0"/>
              <a:t>Provides ”independence” between the abstract operations and concrete implementation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1800" dirty="0"/>
              <a:t>Can switch from one implementation to another easily</a:t>
            </a:r>
          </a:p>
          <a:p>
            <a:pPr marL="1600200" lvl="2" indent="-457200">
              <a:buFont typeface="Arial" charset="0"/>
              <a:buChar char="•"/>
            </a:pPr>
            <a:endParaRPr lang="en-US" sz="1600" dirty="0"/>
          </a:p>
          <a:p>
            <a:pPr marL="457200" indent="-457200">
              <a:buFont typeface="Arial" charset="0"/>
              <a:buChar char="•"/>
            </a:pPr>
            <a:r>
              <a:rPr lang="en-US" sz="1800" dirty="0"/>
              <a:t>For performance debugging, useful to know how they are implemented and rough characteristics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50776" y="5619801"/>
            <a:ext cx="250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i="1" dirty="0">
              <a:solidFill>
                <a:srgbClr val="00B0F0"/>
              </a:solidFill>
              <a:sym typeface="Wingdings"/>
            </a:endParaRPr>
          </a:p>
          <a:p>
            <a:endParaRPr lang="en-US" dirty="0"/>
          </a:p>
        </p:txBody>
      </p:sp>
      <p:sp>
        <p:nvSpPr>
          <p:cNvPr id="8" name="AutoShape 6" descr="mage result for social network"/>
          <p:cNvSpPr>
            <a:spLocks noChangeAspect="1" noChangeArrowheads="1"/>
          </p:cNvSpPr>
          <p:nvPr/>
        </p:nvSpPr>
        <p:spPr bwMode="auto">
          <a:xfrm>
            <a:off x="0" y="0"/>
            <a:ext cx="5781675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827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Lecture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57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sp>
        <p:nvSpPr>
          <p:cNvPr id="3" name="Down Arrow 2"/>
          <p:cNvSpPr/>
          <p:nvPr/>
        </p:nvSpPr>
        <p:spPr>
          <a:xfrm rot="7906186">
            <a:off x="2020921" y="3620013"/>
            <a:ext cx="959371" cy="2322535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260035" y="5375369"/>
            <a:ext cx="518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 on to the “collection” part of things …</a:t>
            </a:r>
          </a:p>
        </p:txBody>
      </p:sp>
    </p:spTree>
    <p:extLst>
      <p:ext uri="{BB962C8B-B14F-4D97-AF65-F5344CB8AC3E}">
        <p14:creationId xmlns:p14="http://schemas.microsoft.com/office/powerpoint/2010/main" val="3513059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 Targeting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Pregnancy is an </a:t>
            </a:r>
            <a:r>
              <a:rPr lang="en-US" dirty="0">
                <a:solidFill>
                  <a:schemeClr val="tx2"/>
                </a:solidFill>
              </a:rPr>
              <a:t>expensive</a:t>
            </a:r>
            <a:r>
              <a:rPr lang="en-US" dirty="0"/>
              <a:t> &amp; </a:t>
            </a:r>
            <a:r>
              <a:rPr lang="en-US" dirty="0">
                <a:solidFill>
                  <a:schemeClr val="tx2"/>
                </a:solidFill>
              </a:rPr>
              <a:t>habit-forming</a:t>
            </a:r>
            <a:r>
              <a:rPr lang="en-US" dirty="0"/>
              <a:t> time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Thus, valuable to consumer-facing firms</a:t>
            </a:r>
          </a:p>
          <a:p>
            <a:r>
              <a:rPr lang="en-US" dirty="0"/>
              <a:t>2012: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Target identifies 25 products and subsets thereof that are commonly bought in early pregnancy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Uses purchase history of patrons to predict pregnancy, targets advertising for post-natal products (cribs,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Good: increased revenue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Bad: this can </a:t>
            </a:r>
            <a:r>
              <a:rPr lang="en-US" dirty="0">
                <a:solidFill>
                  <a:schemeClr val="tx2"/>
                </a:solidFill>
              </a:rPr>
              <a:t>expose</a:t>
            </a:r>
            <a:r>
              <a:rPr lang="en-US" dirty="0"/>
              <a:t> pregnancies </a:t>
            </a:r>
            <a:r>
              <a:rPr lang="mr-IN" dirty="0"/>
              <a:t>–</a:t>
            </a:r>
            <a:r>
              <a:rPr lang="en-US" dirty="0"/>
              <a:t> as famously happened in Minneapolis to a high schooler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9935" y="0"/>
            <a:ext cx="2161899" cy="28720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6252" y="6501271"/>
            <a:ext cx="85862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www.businessinsider.com</a:t>
            </a:r>
            <a:r>
              <a:rPr lang="en-US" sz="1400" dirty="0"/>
              <a:t>/the-incredible-story-of-how-target-exposed-a-teen-girls-pregnancy-2012-2</a:t>
            </a:r>
          </a:p>
        </p:txBody>
      </p:sp>
    </p:spTree>
    <p:extLst>
      <p:ext uri="{BB962C8B-B14F-4D97-AF65-F5344CB8AC3E}">
        <p14:creationId xmlns:p14="http://schemas.microsoft.com/office/powerpoint/2010/main" val="27834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/>
          </p:cNvSpPr>
          <p:nvPr>
            <p:ph type="title"/>
          </p:nvPr>
        </p:nvSpPr>
        <p:spPr>
          <a:xfrm>
            <a:off x="457200" y="152718"/>
            <a:ext cx="7756358" cy="1371600"/>
          </a:xfrm>
        </p:spPr>
        <p:txBody>
          <a:bodyPr>
            <a:normAutofit fontScale="90000"/>
          </a:bodyPr>
          <a:lstStyle/>
          <a:p>
            <a:r>
              <a:rPr lang="en-US"/>
              <a:t>Automated decisions of consequence</a:t>
            </a:r>
          </a:p>
        </p:txBody>
      </p:sp>
      <p:sp>
        <p:nvSpPr>
          <p:cNvPr id="195" name="Shape 19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s-IS" smtClean="0"/>
              <a:pPr/>
              <a:t>7</a:t>
            </a:fld>
            <a:endParaRPr lang="is-IS"/>
          </a:p>
        </p:txBody>
      </p:sp>
      <p:grpSp>
        <p:nvGrpSpPr>
          <p:cNvPr id="6" name="Group 5"/>
          <p:cNvGrpSpPr/>
          <p:nvPr/>
        </p:nvGrpSpPr>
        <p:grpSpPr>
          <a:xfrm>
            <a:off x="460823" y="2115250"/>
            <a:ext cx="2030156" cy="1982813"/>
            <a:chOff x="460823" y="2115248"/>
            <a:chExt cx="2030156" cy="1982813"/>
          </a:xfrm>
        </p:grpSpPr>
        <p:grpSp>
          <p:nvGrpSpPr>
            <p:cNvPr id="200" name="Group 200"/>
            <p:cNvGrpSpPr/>
            <p:nvPr/>
          </p:nvGrpSpPr>
          <p:grpSpPr>
            <a:xfrm>
              <a:off x="460823" y="2115248"/>
              <a:ext cx="2030156" cy="1135844"/>
              <a:chOff x="0" y="403462"/>
              <a:chExt cx="2887331" cy="1615420"/>
            </a:xfrm>
          </p:grpSpPr>
          <p:pic>
            <p:nvPicPr>
              <p:cNvPr id="196" name="pasted-image.p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4818" y="1395618"/>
                <a:ext cx="934899" cy="62326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7" name="pasted-image.p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577886"/>
                <a:ext cx="1404536" cy="550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8" name="pasted-image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66995" y="403462"/>
                <a:ext cx="934898" cy="4463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9" name="pasted-image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81556" y="1525633"/>
                <a:ext cx="1505776" cy="36323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01" name="Shape 201"/>
            <p:cNvSpPr/>
            <p:nvPr/>
          </p:nvSpPr>
          <p:spPr>
            <a:xfrm>
              <a:off x="808331" y="3795093"/>
              <a:ext cx="1088439" cy="3029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>
              <a:spAutoFit/>
            </a:bodyPr>
            <a:lstStyle/>
            <a:p>
              <a:pPr lvl="1" algn="ctr">
                <a:defRPr b="1">
                  <a:solidFill>
                    <a:srgbClr val="FF2600"/>
                  </a:solidFill>
                </a:defRPr>
              </a:pPr>
              <a:r>
                <a:rPr sz="1500">
                  <a:solidFill>
                    <a:schemeClr val="tx2"/>
                  </a:solidFill>
                </a:rPr>
                <a:t>Hiring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038793" y="1809774"/>
            <a:ext cx="2509947" cy="2317328"/>
            <a:chOff x="3038791" y="1809774"/>
            <a:chExt cx="2509947" cy="2317328"/>
          </a:xfrm>
        </p:grpSpPr>
        <p:sp>
          <p:nvSpPr>
            <p:cNvPr id="202" name="Shape 202"/>
            <p:cNvSpPr/>
            <p:nvPr/>
          </p:nvSpPr>
          <p:spPr>
            <a:xfrm>
              <a:off x="3747925" y="3824134"/>
              <a:ext cx="817533" cy="3029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>
              <a:spAutoFit/>
            </a:bodyPr>
            <a:lstStyle>
              <a:lvl1pPr>
                <a:defRPr b="1">
                  <a:solidFill>
                    <a:srgbClr val="FF2600"/>
                  </a:solidFill>
                </a:defRPr>
              </a:lvl1pPr>
            </a:lstStyle>
            <a:p>
              <a:pPr algn="ctr"/>
              <a:r>
                <a:rPr sz="1500">
                  <a:solidFill>
                    <a:schemeClr val="tx2"/>
                  </a:solidFill>
                </a:rPr>
                <a:t>Lending</a:t>
              </a:r>
            </a:p>
          </p:txBody>
        </p:sp>
        <p:grpSp>
          <p:nvGrpSpPr>
            <p:cNvPr id="208" name="Group 208"/>
            <p:cNvGrpSpPr/>
            <p:nvPr/>
          </p:nvGrpSpPr>
          <p:grpSpPr>
            <a:xfrm>
              <a:off x="3038791" y="1809774"/>
              <a:ext cx="2509947" cy="1577537"/>
              <a:chOff x="0" y="0"/>
              <a:chExt cx="3569701" cy="2243607"/>
            </a:xfrm>
          </p:grpSpPr>
          <p:pic>
            <p:nvPicPr>
              <p:cNvPr id="205" name="pasted-image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751628"/>
                <a:ext cx="3247748" cy="60817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6" name="pasted-image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5310" y="1520302"/>
                <a:ext cx="2804392" cy="7233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7" name="pasted-image.png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1863" y="0"/>
                <a:ext cx="1872079" cy="81490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8" name="Group 7"/>
          <p:cNvGrpSpPr/>
          <p:nvPr/>
        </p:nvGrpSpPr>
        <p:grpSpPr>
          <a:xfrm>
            <a:off x="6514377" y="1755017"/>
            <a:ext cx="1829348" cy="2474091"/>
            <a:chOff x="6514377" y="1755015"/>
            <a:chExt cx="1829348" cy="2474091"/>
          </a:xfrm>
        </p:grpSpPr>
        <p:sp>
          <p:nvSpPr>
            <p:cNvPr id="203" name="Shape 203"/>
            <p:cNvSpPr/>
            <p:nvPr/>
          </p:nvSpPr>
          <p:spPr>
            <a:xfrm>
              <a:off x="6773545" y="3695306"/>
              <a:ext cx="1086837" cy="53380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>
              <a:spAutoFit/>
            </a:bodyPr>
            <a:lstStyle/>
            <a:p>
              <a:pPr algn="ctr">
                <a:defRPr b="1">
                  <a:solidFill>
                    <a:srgbClr val="FF2600"/>
                  </a:solidFill>
                </a:defRPr>
              </a:pPr>
              <a:r>
                <a:rPr sz="1500">
                  <a:solidFill>
                    <a:schemeClr val="tx2"/>
                  </a:solidFill>
                </a:rPr>
                <a:t>Policing/</a:t>
              </a:r>
            </a:p>
            <a:p>
              <a:pPr algn="ctr">
                <a:defRPr b="1">
                  <a:solidFill>
                    <a:srgbClr val="FF2600"/>
                  </a:solidFill>
                </a:defRPr>
              </a:pPr>
              <a:r>
                <a:rPr sz="1500">
                  <a:solidFill>
                    <a:schemeClr val="tx2"/>
                  </a:solidFill>
                </a:rPr>
                <a:t>sentencing</a:t>
              </a:r>
            </a:p>
          </p:txBody>
        </p:sp>
        <p:grpSp>
          <p:nvGrpSpPr>
            <p:cNvPr id="211" name="Group 211"/>
            <p:cNvGrpSpPr/>
            <p:nvPr/>
          </p:nvGrpSpPr>
          <p:grpSpPr>
            <a:xfrm>
              <a:off x="6514377" y="1755015"/>
              <a:ext cx="1829348" cy="1558226"/>
              <a:chOff x="0" y="0"/>
              <a:chExt cx="2601739" cy="2216142"/>
            </a:xfrm>
          </p:grpSpPr>
          <p:pic>
            <p:nvPicPr>
              <p:cNvPr id="209" name="pasted-image.png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8594" y="1409729"/>
                <a:ext cx="2233146" cy="80641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0" name="pasted-image.jpg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0" y="0"/>
                <a:ext cx="1680202" cy="16802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25" name="pasted-image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8443" y="4569917"/>
            <a:ext cx="1612824" cy="2079539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Shape 214"/>
          <p:cNvSpPr/>
          <p:nvPr/>
        </p:nvSpPr>
        <p:spPr>
          <a:xfrm>
            <a:off x="833386" y="4440940"/>
            <a:ext cx="3188373" cy="626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/>
          <a:p>
            <a:r>
              <a:rPr dirty="0"/>
              <a:t>Search for minority names </a:t>
            </a:r>
            <a:r>
              <a:rPr lang="en-US" dirty="0">
                <a:sym typeface="Wingdings"/>
              </a:rPr>
              <a:t> </a:t>
            </a:r>
          </a:p>
          <a:p>
            <a:r>
              <a:rPr lang="en-US" dirty="0">
                <a:sym typeface="Wingdings"/>
              </a:rPr>
              <a:t>	</a:t>
            </a:r>
            <a:r>
              <a:rPr dirty="0"/>
              <a:t>ads for DUI/arrest records</a:t>
            </a:r>
          </a:p>
        </p:txBody>
      </p:sp>
      <p:sp>
        <p:nvSpPr>
          <p:cNvPr id="27" name="Shape 216"/>
          <p:cNvSpPr/>
          <p:nvPr/>
        </p:nvSpPr>
        <p:spPr>
          <a:xfrm>
            <a:off x="808333" y="5365159"/>
            <a:ext cx="5201745" cy="626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/>
          <a:p>
            <a:r>
              <a:rPr dirty="0"/>
              <a:t>Female cookies </a:t>
            </a:r>
            <a:r>
              <a:rPr lang="en-US" dirty="0">
                <a:sym typeface="Wingdings"/>
              </a:rPr>
              <a:t></a:t>
            </a:r>
            <a:endParaRPr dirty="0"/>
          </a:p>
          <a:p>
            <a:r>
              <a:rPr lang="en-US" dirty="0"/>
              <a:t>	</a:t>
            </a:r>
            <a:r>
              <a:rPr dirty="0"/>
              <a:t>less freq. shown professional job opening </a:t>
            </a:r>
            <a:r>
              <a:rPr lang="en-US" dirty="0"/>
              <a:t>ads</a:t>
            </a:r>
            <a:endParaRPr dirty="0"/>
          </a:p>
        </p:txBody>
      </p:sp>
      <p:sp>
        <p:nvSpPr>
          <p:cNvPr id="28" name="Shape 204"/>
          <p:cNvSpPr/>
          <p:nvPr/>
        </p:nvSpPr>
        <p:spPr>
          <a:xfrm>
            <a:off x="4707970" y="801363"/>
            <a:ext cx="3377528" cy="483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/>
          <a:p>
            <a:pPr>
              <a:defRPr sz="1900"/>
            </a:pPr>
            <a:r>
              <a:rPr lang="en-US" sz="1336" dirty="0"/>
              <a:t>[Sweeney 2013, </a:t>
            </a:r>
            <a:r>
              <a:rPr sz="1336" dirty="0"/>
              <a:t>Miller 2015</a:t>
            </a:r>
            <a:r>
              <a:rPr lang="en-US" sz="1336" dirty="0"/>
              <a:t>, </a:t>
            </a:r>
            <a:r>
              <a:rPr sz="1336"/>
              <a:t>Byrnes 2016</a:t>
            </a:r>
            <a:r>
              <a:rPr lang="en-US" sz="1336"/>
              <a:t>,</a:t>
            </a:r>
            <a:r>
              <a:rPr sz="1336"/>
              <a:t> </a:t>
            </a:r>
            <a:endParaRPr sz="1336" dirty="0"/>
          </a:p>
          <a:p>
            <a:pPr>
              <a:defRPr sz="1900"/>
            </a:pPr>
            <a:r>
              <a:rPr lang="en-US" sz="1336" dirty="0"/>
              <a:t> </a:t>
            </a:r>
            <a:r>
              <a:rPr sz="1336" dirty="0" err="1"/>
              <a:t>Rudin</a:t>
            </a:r>
            <a:r>
              <a:rPr lang="en-US" sz="1336" dirty="0"/>
              <a:t> </a:t>
            </a:r>
            <a:r>
              <a:rPr sz="1336" dirty="0"/>
              <a:t>2013</a:t>
            </a:r>
            <a:r>
              <a:rPr lang="en-US" sz="1336" dirty="0"/>
              <a:t>, </a:t>
            </a:r>
            <a:r>
              <a:rPr sz="1336" dirty="0"/>
              <a:t>Barry-Jester et al. 2015]</a:t>
            </a:r>
          </a:p>
        </p:txBody>
      </p:sp>
    </p:spTree>
    <p:extLst>
      <p:ext uri="{BB962C8B-B14F-4D97-AF65-F5344CB8AC3E}">
        <p14:creationId xmlns:p14="http://schemas.microsoft.com/office/powerpoint/2010/main" val="2866127659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 advAuto="0"/>
      <p:bldP spid="27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s-IS" smtClean="0"/>
              <a:pPr/>
              <a:t>8</a:t>
            </a:fld>
            <a:endParaRPr lang="is-IS"/>
          </a:p>
        </p:txBody>
      </p:sp>
      <p:sp>
        <p:nvSpPr>
          <p:cNvPr id="256" name="Shape 256"/>
          <p:cNvSpPr/>
          <p:nvPr/>
        </p:nvSpPr>
        <p:spPr>
          <a:xfrm>
            <a:off x="605609" y="1641765"/>
            <a:ext cx="7672909" cy="3396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>
            <a:spAutoFit/>
          </a:bodyPr>
          <a:lstStyle/>
          <a:p>
            <a:r>
              <a:rPr sz="2400" dirty="0"/>
              <a:t>“</a:t>
            </a:r>
            <a:r>
              <a:rPr lang="is-IS" sz="2400" dirty="0"/>
              <a:t>…</a:t>
            </a:r>
            <a:r>
              <a:rPr sz="2400" dirty="0"/>
              <a:t> a lot remains unknown about how big data-driven decisions may or may not use factors that are proxies for race, sex, or other traits that U.S. laws generally prohibit from being used in a wide range of commercial decisions</a:t>
            </a:r>
            <a:r>
              <a:rPr lang="en-US" sz="2400" dirty="0"/>
              <a:t> </a:t>
            </a:r>
            <a:r>
              <a:rPr lang="is-IS" sz="2400" dirty="0"/>
              <a:t>…</a:t>
            </a:r>
            <a:r>
              <a:rPr sz="2400" dirty="0"/>
              <a:t> What can be done to make sure these products and services–and the companies that use them treat consumers fairly and ethically?”</a:t>
            </a:r>
          </a:p>
          <a:p>
            <a:endParaRPr sz="2400" dirty="0"/>
          </a:p>
          <a:p>
            <a:r>
              <a:rPr sz="2400" dirty="0"/>
              <a:t>- FTC Commissioner Julie Brill [2015]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7105" y="4251158"/>
            <a:ext cx="2061411" cy="206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9137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Olympic Medals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460502"/>
            <a:ext cx="9001725" cy="48080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8548" y="6497054"/>
            <a:ext cx="83900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www.nytimes.com</a:t>
            </a:r>
            <a:r>
              <a:rPr lang="en-US" sz="1400" dirty="0"/>
              <a:t>/interactive/2016/08/08/sports/</a:t>
            </a:r>
            <a:r>
              <a:rPr lang="en-US" sz="1400" dirty="0" err="1"/>
              <a:t>olympics</a:t>
            </a:r>
            <a:r>
              <a:rPr lang="en-US" sz="1400" dirty="0"/>
              <a:t>/history-</a:t>
            </a:r>
            <a:r>
              <a:rPr lang="en-US" sz="1400" dirty="0" err="1"/>
              <a:t>olympic</a:t>
            </a:r>
            <a:r>
              <a:rPr lang="en-US" sz="1400" dirty="0"/>
              <a:t>-dominance-</a:t>
            </a:r>
            <a:r>
              <a:rPr lang="en-US" sz="1400" dirty="0" err="1"/>
              <a:t>charts.html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715155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14851</TotalTime>
  <Words>4203</Words>
  <Application>Microsoft Macintosh PowerPoint</Application>
  <PresentationFormat>On-screen Show (4:3)</PresentationFormat>
  <Paragraphs>880</Paragraphs>
  <Slides>57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Arial</vt:lpstr>
      <vt:lpstr>Arial Black</vt:lpstr>
      <vt:lpstr>Calibri</vt:lpstr>
      <vt:lpstr>Courier</vt:lpstr>
      <vt:lpstr>Helvetica Neue</vt:lpstr>
      <vt:lpstr>Essential</vt:lpstr>
      <vt:lpstr>Introduction to  Data Science</vt:lpstr>
      <vt:lpstr>Announcements</vt:lpstr>
      <vt:lpstr>(A few) Data Science Success Stories &amp; Cautionary Tales</vt:lpstr>
      <vt:lpstr>Polling: 2008 &amp; 2012</vt:lpstr>
      <vt:lpstr>Polling: 2016</vt:lpstr>
      <vt:lpstr>Ad Targeting</vt:lpstr>
      <vt:lpstr>Automated decisions of consequence</vt:lpstr>
      <vt:lpstr>PowerPoint Presentation</vt:lpstr>
      <vt:lpstr>Olympic Medals</vt:lpstr>
      <vt:lpstr>Netflix Prize I</vt:lpstr>
      <vt:lpstr>Netflix Prize II</vt:lpstr>
      <vt:lpstr>Netflix Prize III</vt:lpstr>
      <vt:lpstr>MoneyBall</vt:lpstr>
      <vt:lpstr>PowerPoint Presentation</vt:lpstr>
      <vt:lpstr>Up Next … Scraping Data With Python</vt:lpstr>
      <vt:lpstr>The Data Lifecycle</vt:lpstr>
      <vt:lpstr>(The Rest of) Today’s Lecture</vt:lpstr>
      <vt:lpstr>But first, snakes!</vt:lpstr>
      <vt:lpstr>The Zen of Python </vt:lpstr>
      <vt:lpstr>Literate Programming</vt:lpstr>
      <vt:lpstr>Jupyter Project</vt:lpstr>
      <vt:lpstr>10-minute Python primer</vt:lpstr>
      <vt:lpstr>Useful Built-in Functions: Counting and Iterating </vt:lpstr>
      <vt:lpstr>Useful Built-In Functions: Map and Filter</vt:lpstr>
      <vt:lpstr>Pythonic Programming</vt:lpstr>
      <vt:lpstr>List comprehensions</vt:lpstr>
      <vt:lpstr>Exceptions</vt:lpstr>
      <vt:lpstr>Python 2 vs 3</vt:lpstr>
      <vt:lpstr>To any Curmudgeons … </vt:lpstr>
      <vt:lpstr>So, How does Import Work?</vt:lpstr>
      <vt:lpstr>Example</vt:lpstr>
      <vt:lpstr>Example</vt:lpstr>
      <vt:lpstr>Python vS R (For Data Scientists)</vt:lpstr>
      <vt:lpstr>Extra resources</vt:lpstr>
      <vt:lpstr>PowerPoint Presentation</vt:lpstr>
      <vt:lpstr>Today’s Lecture</vt:lpstr>
      <vt:lpstr>What is This “data”?</vt:lpstr>
      <vt:lpstr>Tabular Data</vt:lpstr>
      <vt:lpstr>Classical Statistical View of Data</vt:lpstr>
      <vt:lpstr>Categorical Data: Takes a Value From a Finite Set</vt:lpstr>
      <vt:lpstr>Numerical Data: Measured Using Integers or Reals</vt:lpstr>
      <vt:lpstr>Numerical Data: Examples</vt:lpstr>
      <vt:lpstr>General Rules</vt:lpstr>
      <vt:lpstr>General Rules</vt:lpstr>
      <vt:lpstr>General Rules</vt:lpstr>
      <vt:lpstr>General Rules</vt:lpstr>
      <vt:lpstr>General Rules</vt:lpstr>
      <vt:lpstr>General Rules</vt:lpstr>
      <vt:lpstr>Data Manipulation and Computation</vt:lpstr>
      <vt:lpstr>Data Manipulation and Computation</vt:lpstr>
      <vt:lpstr>Data Manipulation and Computation</vt:lpstr>
      <vt:lpstr>Data Manipulation and Computation</vt:lpstr>
      <vt:lpstr>Data Manipulation and Computation</vt:lpstr>
      <vt:lpstr>Data Manipulation and Computation</vt:lpstr>
      <vt:lpstr>Data Manipulation and Computation</vt:lpstr>
      <vt:lpstr>Data Manipulation and Computation</vt:lpstr>
      <vt:lpstr>Next Lecture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John Dickerson</cp:lastModifiedBy>
  <cp:revision>1873</cp:revision>
  <cp:lastPrinted>2019-08-29T19:55:04Z</cp:lastPrinted>
  <dcterms:created xsi:type="dcterms:W3CDTF">2013-03-05T15:39:19Z</dcterms:created>
  <dcterms:modified xsi:type="dcterms:W3CDTF">2020-09-04T00:20:30Z</dcterms:modified>
</cp:coreProperties>
</file>