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43"/>
  </p:notesMasterIdLst>
  <p:handoutMasterIdLst>
    <p:handoutMasterId r:id="rId44"/>
  </p:handoutMasterIdLst>
  <p:sldIdLst>
    <p:sldId id="256" r:id="rId2"/>
    <p:sldId id="440" r:id="rId3"/>
    <p:sldId id="444" r:id="rId4"/>
    <p:sldId id="445" r:id="rId5"/>
    <p:sldId id="446" r:id="rId6"/>
    <p:sldId id="447" r:id="rId7"/>
    <p:sldId id="442" r:id="rId8"/>
    <p:sldId id="443" r:id="rId9"/>
    <p:sldId id="425" r:id="rId10"/>
    <p:sldId id="430" r:id="rId11"/>
    <p:sldId id="431" r:id="rId12"/>
    <p:sldId id="432" r:id="rId13"/>
    <p:sldId id="433" r:id="rId14"/>
    <p:sldId id="467" r:id="rId15"/>
    <p:sldId id="434" r:id="rId16"/>
    <p:sldId id="441" r:id="rId17"/>
    <p:sldId id="463" r:id="rId18"/>
    <p:sldId id="464" r:id="rId19"/>
    <p:sldId id="465" r:id="rId20"/>
    <p:sldId id="466" r:id="rId21"/>
    <p:sldId id="468" r:id="rId22"/>
    <p:sldId id="436" r:id="rId23"/>
    <p:sldId id="448" r:id="rId24"/>
    <p:sldId id="449" r:id="rId25"/>
    <p:sldId id="437" r:id="rId26"/>
    <p:sldId id="438" r:id="rId27"/>
    <p:sldId id="439" r:id="rId28"/>
    <p:sldId id="454" r:id="rId29"/>
    <p:sldId id="450" r:id="rId30"/>
    <p:sldId id="456" r:id="rId31"/>
    <p:sldId id="451" r:id="rId32"/>
    <p:sldId id="461" r:id="rId33"/>
    <p:sldId id="462" r:id="rId34"/>
    <p:sldId id="452" r:id="rId35"/>
    <p:sldId id="455" r:id="rId36"/>
    <p:sldId id="460" r:id="rId37"/>
    <p:sldId id="457" r:id="rId38"/>
    <p:sldId id="453" r:id="rId39"/>
    <p:sldId id="459" r:id="rId40"/>
    <p:sldId id="458" r:id="rId41"/>
    <p:sldId id="422"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52" autoAdjust="0"/>
    <p:restoredTop sz="92239" autoAdjust="0"/>
  </p:normalViewPr>
  <p:slideViewPr>
    <p:cSldViewPr snapToGrid="0" snapToObjects="1">
      <p:cViewPr varScale="1">
        <p:scale>
          <a:sx n="97" d="100"/>
          <a:sy n="97" d="100"/>
        </p:scale>
        <p:origin x="608" y="184"/>
      </p:cViewPr>
      <p:guideLst>
        <p:guide orient="horz" pos="2160"/>
        <p:guide pos="2880"/>
      </p:guideLst>
    </p:cSldViewPr>
  </p:slideViewPr>
  <p:outlineViewPr>
    <p:cViewPr>
      <p:scale>
        <a:sx n="33" d="100"/>
        <a:sy n="33" d="100"/>
      </p:scale>
      <p:origin x="0" y="-1338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Your Grade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4B5-B141-9744-7B6F9F8A513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4B5-B141-9744-7B6F9F8A513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4B5-B141-9744-7B6F9F8A513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4B5-B141-9744-7B6F9F8A513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4B5-B141-9744-7B6F9F8A5138}"/>
              </c:ext>
            </c:extLst>
          </c:dPt>
          <c:cat>
            <c:strRef>
              <c:f>Sheet1!$A$2:$A$6</c:f>
              <c:strCache>
                <c:ptCount val="4"/>
                <c:pt idx="0">
                  <c:v>Mini-Projects</c:v>
                </c:pt>
                <c:pt idx="1">
                  <c:v>Midterm</c:v>
                </c:pt>
                <c:pt idx="2">
                  <c:v>Reading</c:v>
                </c:pt>
                <c:pt idx="3">
                  <c:v>Tutorial</c:v>
                </c:pt>
              </c:strCache>
            </c:strRef>
          </c:cat>
          <c:val>
            <c:numRef>
              <c:f>Sheet1!$B$2:$B$6</c:f>
              <c:numCache>
                <c:formatCode>General</c:formatCode>
                <c:ptCount val="5"/>
                <c:pt idx="0">
                  <c:v>40</c:v>
                </c:pt>
                <c:pt idx="1">
                  <c:v>25</c:v>
                </c:pt>
                <c:pt idx="2">
                  <c:v>10</c:v>
                </c:pt>
                <c:pt idx="3">
                  <c:v>25</c:v>
                </c:pt>
              </c:numCache>
            </c:numRef>
          </c:val>
          <c:extLst>
            <c:ext xmlns:c16="http://schemas.microsoft.com/office/drawing/2014/chart" uri="{C3380CC4-5D6E-409C-BE32-E72D297353CC}">
              <c16:uniqueId val="{0000000A-B4B5-B141-9744-7B6F9F8A5138}"/>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9/1/20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9/1/20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a:t>
            </a:fld>
            <a:endParaRPr lang="en-US"/>
          </a:p>
        </p:txBody>
      </p:sp>
    </p:spTree>
    <p:extLst>
      <p:ext uri="{BB962C8B-B14F-4D97-AF65-F5344CB8AC3E}">
        <p14:creationId xmlns:p14="http://schemas.microsoft.com/office/powerpoint/2010/main" val="75081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Docker – containerization, build and ship apps</a:t>
            </a:r>
          </a:p>
          <a:p>
            <a:r>
              <a:rPr lang="en-US" dirty="0"/>
              <a:t>Spark – cluster computing framework, nice data parallelism </a:t>
            </a:r>
            <a:r>
              <a:rPr lang="en-US" dirty="0" err="1"/>
              <a:t>etc</a:t>
            </a:r>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23</a:t>
            </a:fld>
            <a:endParaRPr lang="en-US"/>
          </a:p>
        </p:txBody>
      </p:sp>
    </p:spTree>
    <p:extLst>
      <p:ext uri="{BB962C8B-B14F-4D97-AF65-F5344CB8AC3E}">
        <p14:creationId xmlns:p14="http://schemas.microsoft.com/office/powerpoint/2010/main" val="737776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31</a:t>
            </a:fld>
            <a:endParaRPr lang="en-US"/>
          </a:p>
        </p:txBody>
      </p:sp>
    </p:spTree>
    <p:extLst>
      <p:ext uri="{BB962C8B-B14F-4D97-AF65-F5344CB8AC3E}">
        <p14:creationId xmlns:p14="http://schemas.microsoft.com/office/powerpoint/2010/main" val="1715914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“Sabermetrics” = “SABR” = “Society for American Baseball Research”</a:t>
            </a:r>
          </a:p>
          <a:p>
            <a:endParaRPr lang="en-US" dirty="0"/>
          </a:p>
          <a:p>
            <a:r>
              <a:rPr lang="en-US" dirty="0"/>
              <a:t>Peter Brand = name of character in the movie, actual name is Paul </a:t>
            </a:r>
            <a:r>
              <a:rPr lang="en-US" dirty="0" err="1"/>
              <a:t>DePodesta</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38</a:t>
            </a:fld>
            <a:endParaRPr lang="en-US"/>
          </a:p>
        </p:txBody>
      </p:sp>
    </p:spTree>
    <p:extLst>
      <p:ext uri="{BB962C8B-B14F-4D97-AF65-F5344CB8AC3E}">
        <p14:creationId xmlns:p14="http://schemas.microsoft.com/office/powerpoint/2010/main" val="1573243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41</a:t>
            </a:fld>
            <a:endParaRPr lang="en-US"/>
          </a:p>
        </p:txBody>
      </p:sp>
    </p:spTree>
    <p:extLst>
      <p:ext uri="{BB962C8B-B14F-4D97-AF65-F5344CB8AC3E}">
        <p14:creationId xmlns:p14="http://schemas.microsoft.com/office/powerpoint/2010/main" val="1463179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2"/>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9" name="Rectangle 8"/>
          <p:cNvSpPr/>
          <p:nvPr/>
        </p:nvSpPr>
        <p:spPr>
          <a:xfrm>
            <a:off x="9001125"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9001125"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nchor="ctr"/>
          <a:lstStyle>
            <a:lvl1pPr algn="l">
              <a:defRPr sz="4219"/>
            </a:lvl1p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48492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John P. Dickerson - EC 2016</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2"/>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John P. Dickerson - EC 2016</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John P. Dickerson - EC 2016</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John P. Dickerson - EC 2016</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John P. Dickerson - EC 2016</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5"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John P. Dickerson - EC 2016</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5"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2"/>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7"/>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John P. Dickerson - EC 2016</a:t>
            </a:r>
            <a:endParaRPr lang="en-US" dirty="0"/>
          </a:p>
        </p:txBody>
      </p:sp>
      <p:sp>
        <p:nvSpPr>
          <p:cNvPr id="6" name="Slide Number Placeholder 5"/>
          <p:cNvSpPr>
            <a:spLocks noGrp="1"/>
          </p:cNvSpPr>
          <p:nvPr>
            <p:ph type="sldNum" sz="quarter" idx="4"/>
          </p:nvPr>
        </p:nvSpPr>
        <p:spPr>
          <a:xfrm rot="16200000">
            <a:off x="8227378" y="5885499"/>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5"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9001125"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tiff"/><Relationship Id="rId7" Type="http://schemas.openxmlformats.org/officeDocument/2006/relationships/image" Target="../media/image13.pn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gif"/><Relationship Id="rId9" Type="http://schemas.openxmlformats.org/officeDocument/2006/relationships/hyperlink" Target="http://jpdickerson.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_rels/slide1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loud.google.com/bigquery/public-data/" TargetMode="External"/><Relationship Id="rId2" Type="http://schemas.openxmlformats.org/officeDocument/2006/relationships/hyperlink" Target="https://www.data.gov/" TargetMode="External"/><Relationship Id="rId1" Type="http://schemas.openxmlformats.org/officeDocument/2006/relationships/slideLayout" Target="../slideLayouts/slideLayout2.xml"/><Relationship Id="rId5" Type="http://schemas.openxmlformats.org/officeDocument/2006/relationships/hyperlink" Target="https://aws.amazon.com/public-datasets/" TargetMode="External"/><Relationship Id="rId4" Type="http://schemas.openxmlformats.org/officeDocument/2006/relationships/hyperlink" Target="https://www.kaggle.com/datasets"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umd.io/" TargetMode="External"/><Relationship Id="rId2" Type="http://schemas.openxmlformats.org/officeDocument/2006/relationships/hyperlink" Target="http://www.alexa.com/topsites" TargetMode="Externa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19.xml.rels><?xml version="1.0" encoding="UTF-8" standalone="yes"?>
<Relationships xmlns="http://schemas.openxmlformats.org/package/2006/relationships"><Relationship Id="rId3" Type="http://schemas.openxmlformats.org/officeDocument/2006/relationships/hyperlink" Target="https://github.com/blog/1995-github-jupyter-notebooks-3" TargetMode="External"/><Relationship Id="rId2" Type="http://schemas.openxmlformats.org/officeDocument/2006/relationships/hyperlink" Target="https://pages.github.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7.tiff"/><Relationship Id="rId3" Type="http://schemas.openxmlformats.org/officeDocument/2006/relationships/image" Target="../media/image16.tiff"/><Relationship Id="rId7" Type="http://schemas.openxmlformats.org/officeDocument/2006/relationships/image" Target="../media/image26.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2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8.tiff"/></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hyperlink" Target="https://www.docker.com/"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0.tiff"/></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Introduction to </a:t>
            </a:r>
            <a:br>
              <a:rPr lang="en-US" sz="4000" dirty="0"/>
            </a:br>
            <a:r>
              <a:rPr lang="en-US" sz="4000" dirty="0"/>
              <a:t>Data Science</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988926"/>
          </a:xfrm>
        </p:spPr>
        <p:txBody>
          <a:bodyPr>
            <a:normAutofit/>
          </a:bodyPr>
          <a:lstStyle/>
          <a:p>
            <a:r>
              <a:rPr lang="en-US" dirty="0"/>
              <a:t>John P Dickerson</a:t>
            </a:r>
          </a:p>
        </p:txBody>
      </p:sp>
      <p:sp>
        <p:nvSpPr>
          <p:cNvPr id="5" name="TextBox 4"/>
          <p:cNvSpPr txBox="1"/>
          <p:nvPr/>
        </p:nvSpPr>
        <p:spPr>
          <a:xfrm>
            <a:off x="457202" y="5080698"/>
            <a:ext cx="2576383" cy="1323439"/>
          </a:xfrm>
          <a:prstGeom prst="rect">
            <a:avLst/>
          </a:prstGeom>
          <a:noFill/>
        </p:spPr>
        <p:txBody>
          <a:bodyPr wrap="square" rtlCol="0">
            <a:spAutoFit/>
          </a:bodyPr>
          <a:lstStyle/>
          <a:p>
            <a:r>
              <a:rPr lang="en-US" sz="1600" b="1" dirty="0"/>
              <a:t>Lecture #1 – 09/01/2020</a:t>
            </a:r>
          </a:p>
          <a:p>
            <a:endParaRPr lang="en-US" sz="1600" b="1" dirty="0"/>
          </a:p>
          <a:p>
            <a:r>
              <a:rPr lang="en-US" sz="1600" b="1" dirty="0"/>
              <a:t>CMSC320</a:t>
            </a:r>
          </a:p>
          <a:p>
            <a:r>
              <a:rPr lang="en-US" sz="1600" b="1" dirty="0"/>
              <a:t>Tuesdays &amp; Thursdays</a:t>
            </a:r>
          </a:p>
          <a:p>
            <a:r>
              <a:rPr lang="en-US" sz="1600" b="1" dirty="0"/>
              <a:t>5:00pm – 6:15pm</a:t>
            </a:r>
            <a:endParaRPr lang="en-US" sz="1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55715"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am I?</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209" y="1641844"/>
            <a:ext cx="3721993" cy="1293858"/>
          </a:xfrm>
          <a:prstGeom prst="rect">
            <a:avLst/>
          </a:prstGeom>
        </p:spPr>
      </p:pic>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209" y="4179176"/>
            <a:ext cx="3721993" cy="129385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209" y="3159013"/>
            <a:ext cx="4559121" cy="815956"/>
          </a:xfrm>
          <a:prstGeom prst="rect">
            <a:avLst/>
          </a:prstGeom>
        </p:spPr>
      </p:pic>
      <p:cxnSp>
        <p:nvCxnSpPr>
          <p:cNvPr id="8" name="Curved Connector 7"/>
          <p:cNvCxnSpPr>
            <a:stCxn id="4" idx="1"/>
            <a:endCxn id="6" idx="1"/>
          </p:cNvCxnSpPr>
          <p:nvPr/>
        </p:nvCxnSpPr>
        <p:spPr>
          <a:xfrm rot="10800000" flipV="1">
            <a:off x="545207" y="2288773"/>
            <a:ext cx="12700" cy="1278218"/>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10" name="Curved Connector 9"/>
          <p:cNvCxnSpPr>
            <a:stCxn id="6" idx="1"/>
            <a:endCxn id="5" idx="1"/>
          </p:cNvCxnSpPr>
          <p:nvPr/>
        </p:nvCxnSpPr>
        <p:spPr>
          <a:xfrm rot="10800000" flipV="1">
            <a:off x="545207" y="3566991"/>
            <a:ext cx="12700" cy="125911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pic>
        <p:nvPicPr>
          <p:cNvPr id="16" name="Pictur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48400" y="5758260"/>
            <a:ext cx="2705100" cy="104140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22344" y="171385"/>
            <a:ext cx="3331156" cy="1239871"/>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22307" y="3383216"/>
            <a:ext cx="1290489" cy="1290489"/>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981603" y="1540924"/>
            <a:ext cx="1971899" cy="1673337"/>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47325" y="4819518"/>
            <a:ext cx="2234697" cy="824355"/>
          </a:xfrm>
          <a:prstGeom prst="rect">
            <a:avLst/>
          </a:prstGeom>
        </p:spPr>
      </p:pic>
      <p:sp>
        <p:nvSpPr>
          <p:cNvPr id="21" name="Content Placeholder 2"/>
          <p:cNvSpPr txBox="1">
            <a:spLocks/>
          </p:cNvSpPr>
          <p:nvPr/>
        </p:nvSpPr>
        <p:spPr>
          <a:xfrm>
            <a:off x="838200" y="5843171"/>
            <a:ext cx="3136006" cy="485217"/>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US">
                <a:hlinkClick r:id="rId9"/>
              </a:rPr>
              <a:t>http://jpdickerson.com</a:t>
            </a:r>
            <a:endParaRPr lang="en-US" dirty="0"/>
          </a:p>
        </p:txBody>
      </p:sp>
      <p:sp>
        <p:nvSpPr>
          <p:cNvPr id="23" name="Slide Number Placeholder 22"/>
          <p:cNvSpPr>
            <a:spLocks noGrp="1"/>
          </p:cNvSpPr>
          <p:nvPr>
            <p:ph type="sldNum" sz="quarter" idx="12"/>
          </p:nvPr>
        </p:nvSpPr>
        <p:spPr/>
        <p:txBody>
          <a:bodyPr/>
          <a:lstStyle/>
          <a:p>
            <a:fld id="{A2EF37A0-74FC-AB4F-AE4C-D9BFC6719E9F}" type="slidenum">
              <a:rPr lang="en-US" smtClean="0"/>
              <a:t>10</a:t>
            </a:fld>
            <a:endParaRPr lang="en-US" dirty="0"/>
          </a:p>
        </p:txBody>
      </p:sp>
    </p:spTree>
    <p:extLst>
      <p:ext uri="{BB962C8B-B14F-4D97-AF65-F5344CB8AC3E}">
        <p14:creationId xmlns:p14="http://schemas.microsoft.com/office/powerpoint/2010/main" val="43120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are you?</a:t>
            </a:r>
          </a:p>
        </p:txBody>
      </p:sp>
      <p:sp>
        <p:nvSpPr>
          <p:cNvPr id="3" name="Content Placeholder 2"/>
          <p:cNvSpPr>
            <a:spLocks noGrp="1"/>
          </p:cNvSpPr>
          <p:nvPr>
            <p:ph idx="1"/>
          </p:nvPr>
        </p:nvSpPr>
        <p:spPr>
          <a:xfrm>
            <a:off x="211668" y="5843448"/>
            <a:ext cx="8111067" cy="521230"/>
          </a:xfrm>
        </p:spPr>
        <p:txBody>
          <a:bodyPr>
            <a:normAutofit/>
          </a:bodyPr>
          <a:lstStyle/>
          <a:p>
            <a:pPr algn="ctr"/>
            <a:r>
              <a:rPr lang="en-US" dirty="0"/>
              <a:t>Register on Piazza: </a:t>
            </a:r>
            <a:r>
              <a:rPr lang="en-US" b="0" dirty="0" err="1">
                <a:latin typeface="Helvetica Neue" charset="0"/>
              </a:rPr>
              <a:t>piazza.com</a:t>
            </a:r>
            <a:r>
              <a:rPr lang="en-US" b="0" dirty="0">
                <a:latin typeface="Helvetica Neue" charset="0"/>
              </a:rPr>
              <a:t>/</a:t>
            </a:r>
            <a:r>
              <a:rPr lang="en-US" b="0" dirty="0" err="1">
                <a:latin typeface="Helvetica Neue" charset="0"/>
              </a:rPr>
              <a:t>umd</a:t>
            </a:r>
            <a:r>
              <a:rPr lang="en-US" b="0" dirty="0">
                <a:latin typeface="Helvetica Neue" charset="0"/>
              </a:rPr>
              <a:t>/fall2020/cmsc320</a:t>
            </a:r>
            <a:r>
              <a:rPr lang="en-US" dirty="0"/>
              <a:t> </a:t>
            </a:r>
          </a:p>
        </p:txBody>
      </p:sp>
      <p:pic>
        <p:nvPicPr>
          <p:cNvPr id="4" name="Picture 3"/>
          <p:cNvPicPr>
            <a:picLocks noChangeAspect="1"/>
          </p:cNvPicPr>
          <p:nvPr/>
        </p:nvPicPr>
        <p:blipFill>
          <a:blip r:embed="rId2"/>
          <a:stretch>
            <a:fillRect/>
          </a:stretch>
        </p:blipFill>
        <p:spPr>
          <a:xfrm>
            <a:off x="3236137" y="1727361"/>
            <a:ext cx="2062126" cy="3674533"/>
          </a:xfrm>
          <a:prstGeom prst="rect">
            <a:avLst/>
          </a:prstGeom>
        </p:spPr>
      </p:pic>
      <p:sp>
        <p:nvSpPr>
          <p:cNvPr id="5" name="TextBox 4"/>
          <p:cNvSpPr txBox="1"/>
          <p:nvPr/>
        </p:nvSpPr>
        <p:spPr>
          <a:xfrm>
            <a:off x="303106" y="1884258"/>
            <a:ext cx="2641600" cy="369332"/>
          </a:xfrm>
          <a:prstGeom prst="rect">
            <a:avLst/>
          </a:prstGeom>
          <a:noFill/>
        </p:spPr>
        <p:txBody>
          <a:bodyPr wrap="square" rtlCol="0">
            <a:spAutoFit/>
          </a:bodyPr>
          <a:lstStyle/>
          <a:p>
            <a:pPr algn="ctr"/>
            <a:r>
              <a:rPr lang="en-US" dirty="0"/>
              <a:t>2</a:t>
            </a:r>
            <a:r>
              <a:rPr lang="en-US" baseline="30000" dirty="0"/>
              <a:t>nd</a:t>
            </a:r>
            <a:r>
              <a:rPr lang="en-US" dirty="0"/>
              <a:t>-year</a:t>
            </a:r>
          </a:p>
        </p:txBody>
      </p:sp>
      <p:sp>
        <p:nvSpPr>
          <p:cNvPr id="12" name="Slide Number Placeholder 11"/>
          <p:cNvSpPr>
            <a:spLocks noGrp="1"/>
          </p:cNvSpPr>
          <p:nvPr>
            <p:ph type="sldNum" sz="quarter" idx="12"/>
          </p:nvPr>
        </p:nvSpPr>
        <p:spPr/>
        <p:txBody>
          <a:bodyPr/>
          <a:lstStyle/>
          <a:p>
            <a:fld id="{A2EF37A0-74FC-AB4F-AE4C-D9BFC6719E9F}" type="slidenum">
              <a:rPr lang="en-US" smtClean="0"/>
              <a:t>11</a:t>
            </a:fld>
            <a:endParaRPr lang="en-US"/>
          </a:p>
        </p:txBody>
      </p:sp>
      <p:sp>
        <p:nvSpPr>
          <p:cNvPr id="13" name="TextBox 12"/>
          <p:cNvSpPr txBox="1"/>
          <p:nvPr/>
        </p:nvSpPr>
        <p:spPr>
          <a:xfrm>
            <a:off x="303106" y="2207424"/>
            <a:ext cx="2641600" cy="369332"/>
          </a:xfrm>
          <a:prstGeom prst="rect">
            <a:avLst/>
          </a:prstGeom>
          <a:noFill/>
        </p:spPr>
        <p:txBody>
          <a:bodyPr wrap="square" rtlCol="0">
            <a:spAutoFit/>
          </a:bodyPr>
          <a:lstStyle/>
          <a:p>
            <a:pPr algn="ctr"/>
            <a:r>
              <a:rPr lang="en-US" dirty="0"/>
              <a:t>3</a:t>
            </a:r>
            <a:r>
              <a:rPr lang="en-US" baseline="30000" dirty="0"/>
              <a:t>rd</a:t>
            </a:r>
            <a:r>
              <a:rPr lang="en-US" dirty="0"/>
              <a:t>-year</a:t>
            </a:r>
          </a:p>
        </p:txBody>
      </p:sp>
      <p:sp>
        <p:nvSpPr>
          <p:cNvPr id="14" name="TextBox 13"/>
          <p:cNvSpPr txBox="1"/>
          <p:nvPr/>
        </p:nvSpPr>
        <p:spPr>
          <a:xfrm>
            <a:off x="303106" y="2530589"/>
            <a:ext cx="2641600" cy="369332"/>
          </a:xfrm>
          <a:prstGeom prst="rect">
            <a:avLst/>
          </a:prstGeom>
          <a:noFill/>
        </p:spPr>
        <p:txBody>
          <a:bodyPr wrap="square" rtlCol="0">
            <a:spAutoFit/>
          </a:bodyPr>
          <a:lstStyle/>
          <a:p>
            <a:pPr algn="ctr"/>
            <a:r>
              <a:rPr lang="en-US" dirty="0"/>
              <a:t>4</a:t>
            </a:r>
            <a:r>
              <a:rPr lang="en-US" baseline="30000" dirty="0"/>
              <a:t>th</a:t>
            </a:r>
            <a:r>
              <a:rPr lang="en-US" dirty="0"/>
              <a:t>-year +</a:t>
            </a:r>
          </a:p>
        </p:txBody>
      </p:sp>
      <p:sp>
        <p:nvSpPr>
          <p:cNvPr id="15" name="TextBox 14"/>
          <p:cNvSpPr txBox="1"/>
          <p:nvPr/>
        </p:nvSpPr>
        <p:spPr>
          <a:xfrm>
            <a:off x="5537200" y="1884258"/>
            <a:ext cx="2641600" cy="369332"/>
          </a:xfrm>
          <a:prstGeom prst="rect">
            <a:avLst/>
          </a:prstGeom>
          <a:noFill/>
        </p:spPr>
        <p:txBody>
          <a:bodyPr wrap="square" rtlCol="0">
            <a:spAutoFit/>
          </a:bodyPr>
          <a:lstStyle/>
          <a:p>
            <a:pPr algn="ctr"/>
            <a:r>
              <a:rPr lang="en-US" dirty="0"/>
              <a:t>STAT400?</a:t>
            </a:r>
          </a:p>
        </p:txBody>
      </p:sp>
      <p:sp>
        <p:nvSpPr>
          <p:cNvPr id="16" name="TextBox 15"/>
          <p:cNvSpPr txBox="1"/>
          <p:nvPr/>
        </p:nvSpPr>
        <p:spPr>
          <a:xfrm>
            <a:off x="5537200" y="2207424"/>
            <a:ext cx="2641600" cy="369332"/>
          </a:xfrm>
          <a:prstGeom prst="rect">
            <a:avLst/>
          </a:prstGeom>
          <a:noFill/>
        </p:spPr>
        <p:txBody>
          <a:bodyPr wrap="square" rtlCol="0">
            <a:spAutoFit/>
          </a:bodyPr>
          <a:lstStyle/>
          <a:p>
            <a:pPr algn="ctr"/>
            <a:r>
              <a:rPr lang="en-US" dirty="0"/>
              <a:t>CMSC422?</a:t>
            </a:r>
          </a:p>
        </p:txBody>
      </p:sp>
      <p:sp>
        <p:nvSpPr>
          <p:cNvPr id="17" name="TextBox 16"/>
          <p:cNvSpPr txBox="1"/>
          <p:nvPr/>
        </p:nvSpPr>
        <p:spPr>
          <a:xfrm>
            <a:off x="5537200" y="2530589"/>
            <a:ext cx="2641600" cy="369332"/>
          </a:xfrm>
          <a:prstGeom prst="rect">
            <a:avLst/>
          </a:prstGeom>
          <a:noFill/>
        </p:spPr>
        <p:txBody>
          <a:bodyPr wrap="square" rtlCol="0">
            <a:spAutoFit/>
          </a:bodyPr>
          <a:lstStyle/>
          <a:p>
            <a:pPr algn="ctr"/>
            <a:r>
              <a:rPr lang="en-US" dirty="0"/>
              <a:t>CMSC424?</a:t>
            </a:r>
          </a:p>
        </p:txBody>
      </p:sp>
      <p:pic>
        <p:nvPicPr>
          <p:cNvPr id="18" name="Picture 17"/>
          <p:cNvPicPr>
            <a:picLocks noChangeAspect="1"/>
          </p:cNvPicPr>
          <p:nvPr/>
        </p:nvPicPr>
        <p:blipFill>
          <a:blip r:embed="rId3"/>
          <a:stretch>
            <a:fillRect/>
          </a:stretch>
        </p:blipFill>
        <p:spPr>
          <a:xfrm>
            <a:off x="291252" y="4087570"/>
            <a:ext cx="2612642" cy="882473"/>
          </a:xfrm>
          <a:prstGeom prst="rect">
            <a:avLst/>
          </a:prstGeom>
        </p:spPr>
      </p:pic>
      <p:grpSp>
        <p:nvGrpSpPr>
          <p:cNvPr id="8" name="Group 7">
            <a:extLst>
              <a:ext uri="{FF2B5EF4-FFF2-40B4-BE49-F238E27FC236}">
                <a16:creationId xmlns:a16="http://schemas.microsoft.com/office/drawing/2014/main" id="{EC03A461-417B-CF49-B1DC-EBFD635ADC3C}"/>
              </a:ext>
            </a:extLst>
          </p:cNvPr>
          <p:cNvGrpSpPr/>
          <p:nvPr/>
        </p:nvGrpSpPr>
        <p:grpSpPr>
          <a:xfrm>
            <a:off x="6248402" y="3341479"/>
            <a:ext cx="1986347" cy="1952109"/>
            <a:chOff x="6248400" y="3341477"/>
            <a:chExt cx="1986347" cy="1952109"/>
          </a:xfrm>
        </p:grpSpPr>
        <p:pic>
          <p:nvPicPr>
            <p:cNvPr id="6" name="Picture 5">
              <a:extLst>
                <a:ext uri="{FF2B5EF4-FFF2-40B4-BE49-F238E27FC236}">
                  <a16:creationId xmlns:a16="http://schemas.microsoft.com/office/drawing/2014/main" id="{13E59159-2BE2-4E4A-A6AC-941CEF21668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48400" y="3341477"/>
              <a:ext cx="1986347" cy="1069317"/>
            </a:xfrm>
            <a:prstGeom prst="rect">
              <a:avLst/>
            </a:prstGeom>
          </p:spPr>
        </p:pic>
        <p:pic>
          <p:nvPicPr>
            <p:cNvPr id="7" name="Picture 6">
              <a:extLst>
                <a:ext uri="{FF2B5EF4-FFF2-40B4-BE49-F238E27FC236}">
                  <a16:creationId xmlns:a16="http://schemas.microsoft.com/office/drawing/2014/main" id="{8E963FB7-EB07-634F-91E2-35391A9528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55988" y="4411113"/>
              <a:ext cx="1571169" cy="882473"/>
            </a:xfrm>
            <a:prstGeom prst="rect">
              <a:avLst/>
            </a:prstGeom>
          </p:spPr>
        </p:pic>
      </p:grpSp>
    </p:spTree>
    <p:extLst>
      <p:ext uri="{BB962C8B-B14F-4D97-AF65-F5344CB8AC3E}">
        <p14:creationId xmlns:p14="http://schemas.microsoft.com/office/powerpoint/2010/main" val="1669585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13"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(Tentative) Course structure</a:t>
            </a:r>
          </a:p>
        </p:txBody>
      </p:sp>
      <p:sp>
        <p:nvSpPr>
          <p:cNvPr id="3" name="Content Placeholder 2"/>
          <p:cNvSpPr>
            <a:spLocks noGrp="1"/>
          </p:cNvSpPr>
          <p:nvPr>
            <p:ph idx="1"/>
          </p:nvPr>
        </p:nvSpPr>
        <p:spPr>
          <a:xfrm>
            <a:off x="457202" y="1752602"/>
            <a:ext cx="6653171" cy="4373563"/>
          </a:xfrm>
        </p:spPr>
        <p:txBody>
          <a:bodyPr>
            <a:normAutofit fontScale="92500" lnSpcReduction="20000"/>
          </a:bodyPr>
          <a:lstStyle/>
          <a:p>
            <a:r>
              <a:rPr lang="en-US" dirty="0"/>
              <a:t>First 4 lectures: intro &amp; primers in the Python data science stack</a:t>
            </a:r>
          </a:p>
          <a:p>
            <a:r>
              <a:rPr lang="en-US" dirty="0"/>
              <a:t>Next 6 lectures: data collection &amp; management</a:t>
            </a:r>
          </a:p>
          <a:p>
            <a:pPr marL="342900" indent="-342900">
              <a:buFont typeface="Arial" charset="0"/>
              <a:buChar char="•"/>
            </a:pPr>
            <a:r>
              <a:rPr lang="en-US" b="0" dirty="0"/>
              <a:t>Best practices, data wrangling, exploratory analysis, ethics, debugging, visualization, </a:t>
            </a:r>
            <a:r>
              <a:rPr lang="en-US" b="0" dirty="0" err="1"/>
              <a:t>etc</a:t>
            </a:r>
            <a:r>
              <a:rPr lang="en-US" b="0" dirty="0"/>
              <a:t> </a:t>
            </a:r>
            <a:r>
              <a:rPr lang="mr-IN" b="0" dirty="0"/>
              <a:t>…</a:t>
            </a:r>
            <a:endParaRPr lang="en-US" b="0" dirty="0"/>
          </a:p>
          <a:p>
            <a:r>
              <a:rPr lang="en-US" dirty="0"/>
              <a:t>Next 9 lectures: statistical modeling &amp; ML</a:t>
            </a:r>
          </a:p>
          <a:p>
            <a:pPr marL="342900" indent="-342900">
              <a:buFont typeface="Arial" charset="0"/>
              <a:buChar char="•"/>
            </a:pPr>
            <a:r>
              <a:rPr lang="en-US" b="0" dirty="0"/>
              <a:t>Statistical learning, regression, classification, cross-validation, model evaluation, hypothesis testing, </a:t>
            </a:r>
            <a:r>
              <a:rPr lang="en-US" b="0" dirty="0" err="1"/>
              <a:t>etc</a:t>
            </a:r>
            <a:r>
              <a:rPr lang="en-US" b="0" dirty="0"/>
              <a:t> </a:t>
            </a:r>
            <a:r>
              <a:rPr lang="mr-IN" b="0" dirty="0"/>
              <a:t>…</a:t>
            </a:r>
            <a:endParaRPr lang="en-US" b="0" dirty="0"/>
          </a:p>
          <a:p>
            <a:r>
              <a:rPr lang="en-US" dirty="0">
                <a:solidFill>
                  <a:schemeClr val="tx2"/>
                </a:solidFill>
              </a:rPr>
              <a:t>Midterm</a:t>
            </a:r>
          </a:p>
          <a:p>
            <a:r>
              <a:rPr lang="en-US" dirty="0"/>
              <a:t>Final 8 lectures: advanced topics</a:t>
            </a:r>
          </a:p>
          <a:p>
            <a:pPr marL="342900" indent="-342900">
              <a:buFont typeface="Arial" charset="0"/>
              <a:buChar char="•"/>
            </a:pPr>
            <a:r>
              <a:rPr lang="en-US" b="0" dirty="0"/>
              <a:t>Dimensionality reduction, distributed learning, big data, distributed computation</a:t>
            </a:r>
          </a:p>
          <a:p>
            <a:pPr marL="342900" indent="-342900">
              <a:buFont typeface="Arial" charset="0"/>
              <a:buChar char="•"/>
            </a:pPr>
            <a:r>
              <a:rPr lang="en-US" b="0" i="1" strike="sngStrike" dirty="0"/>
              <a:t>Either</a:t>
            </a:r>
            <a:r>
              <a:rPr lang="en-US" b="0" strike="sngStrike" dirty="0"/>
              <a:t> group presentations or more lectures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12</a:t>
            </a:fld>
            <a:endParaRPr lang="en-US"/>
          </a:p>
        </p:txBody>
      </p:sp>
      <p:grpSp>
        <p:nvGrpSpPr>
          <p:cNvPr id="7" name="Group 6"/>
          <p:cNvGrpSpPr/>
          <p:nvPr/>
        </p:nvGrpSpPr>
        <p:grpSpPr>
          <a:xfrm>
            <a:off x="7320077" y="2302453"/>
            <a:ext cx="1507744" cy="2807732"/>
            <a:chOff x="6882194" y="2032000"/>
            <a:chExt cx="1507744" cy="2807732"/>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82194" y="2032000"/>
              <a:ext cx="1507744" cy="2438400"/>
            </a:xfrm>
            <a:prstGeom prst="rect">
              <a:avLst/>
            </a:prstGeom>
          </p:spPr>
        </p:pic>
        <p:sp>
          <p:nvSpPr>
            <p:cNvPr id="6" name="TextBox 5"/>
            <p:cNvSpPr txBox="1"/>
            <p:nvPr/>
          </p:nvSpPr>
          <p:spPr>
            <a:xfrm>
              <a:off x="6882194" y="4470400"/>
              <a:ext cx="1507744" cy="369332"/>
            </a:xfrm>
            <a:prstGeom prst="rect">
              <a:avLst/>
            </a:prstGeom>
            <a:noFill/>
          </p:spPr>
          <p:txBody>
            <a:bodyPr wrap="square" rtlCol="0">
              <a:spAutoFit/>
            </a:bodyPr>
            <a:lstStyle/>
            <a:p>
              <a:r>
                <a:rPr lang="en-US" dirty="0"/>
                <a:t>Ambitious </a:t>
              </a:r>
              <a:r>
                <a:rPr lang="is-IS" dirty="0"/>
                <a:t>…</a:t>
              </a:r>
              <a:endParaRPr lang="en-US" dirty="0"/>
            </a:p>
          </p:txBody>
        </p:sp>
      </p:grpSp>
    </p:spTree>
    <p:extLst>
      <p:ext uri="{BB962C8B-B14F-4D97-AF65-F5344CB8AC3E}">
        <p14:creationId xmlns:p14="http://schemas.microsoft.com/office/powerpoint/2010/main" val="169530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061200" cy="1371600"/>
          </a:xfrm>
        </p:spPr>
        <p:txBody>
          <a:bodyPr/>
          <a:lstStyle/>
          <a:p>
            <a:r>
              <a:rPr lang="en-US" dirty="0"/>
              <a:t>Grade #1</a:t>
            </a:r>
            <a:r>
              <a:rPr lang="en-US"/>
              <a:t>: Mini-Projects</a:t>
            </a:r>
            <a:endParaRPr lang="en-US" dirty="0"/>
          </a:p>
        </p:txBody>
      </p:sp>
      <p:sp>
        <p:nvSpPr>
          <p:cNvPr id="3" name="Content Placeholder 2"/>
          <p:cNvSpPr>
            <a:spLocks noGrp="1"/>
          </p:cNvSpPr>
          <p:nvPr>
            <p:ph idx="1"/>
          </p:nvPr>
        </p:nvSpPr>
        <p:spPr/>
        <p:txBody>
          <a:bodyPr>
            <a:normAutofit lnSpcReduction="10000"/>
          </a:bodyPr>
          <a:lstStyle/>
          <a:p>
            <a:r>
              <a:rPr lang="en-US" dirty="0"/>
              <a:t>Students will complete </a:t>
            </a:r>
            <a:r>
              <a:rPr lang="en-US" dirty="0">
                <a:solidFill>
                  <a:schemeClr val="tx2"/>
                </a:solidFill>
              </a:rPr>
              <a:t>four</a:t>
            </a:r>
            <a:r>
              <a:rPr lang="en-US" dirty="0"/>
              <a:t> mini-project assignments:</a:t>
            </a:r>
          </a:p>
          <a:p>
            <a:pPr marL="342900" indent="-342900">
              <a:buFont typeface="Arial" charset="0"/>
              <a:buChar char="•"/>
            </a:pPr>
            <a:r>
              <a:rPr lang="en-US" dirty="0">
                <a:solidFill>
                  <a:schemeClr val="tx2"/>
                </a:solidFill>
              </a:rPr>
              <a:t>Case studies</a:t>
            </a:r>
            <a:r>
              <a:rPr lang="en-US" b="0" dirty="0"/>
              <a:t> meant to mimic what you, a future data scientist, will see in industry.  They should be fun </a:t>
            </a:r>
            <a:r>
              <a:rPr lang="en-US" b="0" dirty="0">
                <a:sym typeface="Wingdings"/>
              </a:rPr>
              <a:t>.</a:t>
            </a:r>
            <a:endParaRPr lang="en-US" b="0" dirty="0"/>
          </a:p>
          <a:p>
            <a:endParaRPr lang="en-US" b="0" dirty="0"/>
          </a:p>
          <a:p>
            <a:r>
              <a:rPr lang="en-US" dirty="0"/>
              <a:t>The rules:</a:t>
            </a:r>
          </a:p>
          <a:p>
            <a:pPr marL="342900" indent="-342900">
              <a:buFont typeface="Arial" charset="0"/>
              <a:buChar char="•"/>
            </a:pPr>
            <a:r>
              <a:rPr lang="en-US" b="0" dirty="0"/>
              <a:t>Allowed: small group </a:t>
            </a:r>
            <a:r>
              <a:rPr lang="en-US" dirty="0">
                <a:solidFill>
                  <a:schemeClr val="tx2"/>
                </a:solidFill>
              </a:rPr>
              <a:t>discussions</a:t>
            </a:r>
            <a:endParaRPr lang="en-US" b="0" dirty="0">
              <a:solidFill>
                <a:schemeClr val="tx2"/>
              </a:solidFill>
            </a:endParaRPr>
          </a:p>
          <a:p>
            <a:pPr marL="342900" indent="-342900">
              <a:buFont typeface="Arial" charset="0"/>
              <a:buChar char="•"/>
            </a:pPr>
            <a:r>
              <a:rPr lang="en-US" b="0" dirty="0"/>
              <a:t>Required: individual </a:t>
            </a:r>
            <a:r>
              <a:rPr lang="en-US" dirty="0">
                <a:solidFill>
                  <a:schemeClr val="tx2"/>
                </a:solidFill>
              </a:rPr>
              <a:t>programming &amp; writing</a:t>
            </a:r>
          </a:p>
          <a:p>
            <a:pPr marL="342900" indent="-342900">
              <a:buFont typeface="Arial" charset="0"/>
              <a:buChar char="•"/>
            </a:pPr>
            <a:r>
              <a:rPr lang="en-US" b="0" dirty="0"/>
              <a:t>Never allowed: public posting of solutions</a:t>
            </a:r>
          </a:p>
          <a:p>
            <a:endParaRPr lang="en-US" dirty="0"/>
          </a:p>
          <a:p>
            <a:r>
              <a:rPr lang="en-US" dirty="0"/>
              <a:t>Deliverable:</a:t>
            </a:r>
          </a:p>
          <a:p>
            <a:pPr marL="342900" indent="-342900">
              <a:buFont typeface="Arial" charset="0"/>
              <a:buChar char="•"/>
            </a:pPr>
            <a:r>
              <a:rPr lang="en-US" b="0" dirty="0"/>
              <a:t>Turn in an .</a:t>
            </a:r>
            <a:r>
              <a:rPr lang="en-US" b="0" dirty="0" err="1"/>
              <a:t>ipynb</a:t>
            </a:r>
            <a:r>
              <a:rPr lang="en-US" b="0" dirty="0"/>
              <a:t> of a </a:t>
            </a:r>
            <a:r>
              <a:rPr lang="en-US" b="0" dirty="0" err="1"/>
              <a:t>Jupyter</a:t>
            </a:r>
            <a:r>
              <a:rPr lang="en-US" b="0" dirty="0"/>
              <a:t> notebook on ELMS</a:t>
            </a:r>
          </a:p>
        </p:txBody>
      </p:sp>
      <p:sp>
        <p:nvSpPr>
          <p:cNvPr id="4" name="Slide Number Placeholder 3"/>
          <p:cNvSpPr>
            <a:spLocks noGrp="1"/>
          </p:cNvSpPr>
          <p:nvPr>
            <p:ph type="sldNum" sz="quarter" idx="12"/>
          </p:nvPr>
        </p:nvSpPr>
        <p:spPr/>
        <p:txBody>
          <a:bodyPr/>
          <a:lstStyle/>
          <a:p>
            <a:fld id="{A2EF37A0-74FC-AB4F-AE4C-D9BFC6719E9F}" type="slidenum">
              <a:rPr lang="en-US" smtClean="0"/>
              <a:t>13</a:t>
            </a:fld>
            <a:endParaRPr lang="en-US"/>
          </a:p>
        </p:txBody>
      </p:sp>
    </p:spTree>
    <p:extLst>
      <p:ext uri="{BB962C8B-B14F-4D97-AF65-F5344CB8AC3E}">
        <p14:creationId xmlns:p14="http://schemas.microsoft.com/office/powerpoint/2010/main" val="25444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52718"/>
            <a:ext cx="6198433" cy="1371600"/>
          </a:xfrm>
        </p:spPr>
        <p:txBody>
          <a:bodyPr/>
          <a:lstStyle/>
          <a:p>
            <a:r>
              <a:rPr lang="en-US" dirty="0"/>
              <a:t>Grade #2: Reading </a:t>
            </a:r>
            <a:r>
              <a:rPr lang="en-US" dirty="0" err="1"/>
              <a:t>Homeworks</a:t>
            </a:r>
            <a:endParaRPr lang="en-US" dirty="0"/>
          </a:p>
        </p:txBody>
      </p:sp>
      <p:sp>
        <p:nvSpPr>
          <p:cNvPr id="3" name="Content Placeholder 2"/>
          <p:cNvSpPr>
            <a:spLocks noGrp="1"/>
          </p:cNvSpPr>
          <p:nvPr>
            <p:ph idx="1"/>
          </p:nvPr>
        </p:nvSpPr>
        <p:spPr/>
        <p:txBody>
          <a:bodyPr/>
          <a:lstStyle/>
          <a:p>
            <a:r>
              <a:rPr lang="en-US" dirty="0"/>
              <a:t>We will post (bi)weekly reading assignments. Mix of:</a:t>
            </a:r>
          </a:p>
          <a:p>
            <a:pPr marL="342900" indent="-342900">
              <a:buFont typeface="Arial" charset="0"/>
              <a:buChar char="•"/>
            </a:pPr>
            <a:r>
              <a:rPr lang="en-US" b="0" dirty="0"/>
              <a:t>Blog posts</a:t>
            </a:r>
          </a:p>
          <a:p>
            <a:pPr marL="342900" indent="-342900">
              <a:buFont typeface="Arial" charset="0"/>
              <a:buChar char="•"/>
            </a:pPr>
            <a:r>
              <a:rPr lang="en-US" b="0" dirty="0"/>
              <a:t>Academic articles</a:t>
            </a:r>
          </a:p>
          <a:p>
            <a:pPr marL="342900" indent="-342900">
              <a:buFont typeface="Arial" charset="0"/>
              <a:buChar char="•"/>
            </a:pPr>
            <a:r>
              <a:rPr lang="en-US" b="0" dirty="0"/>
              <a:t>News articles</a:t>
            </a:r>
          </a:p>
          <a:p>
            <a:r>
              <a:rPr lang="en-US" dirty="0"/>
              <a:t>Weekly quiz to be taken on ELMS covering the readings</a:t>
            </a:r>
          </a:p>
          <a:p>
            <a:r>
              <a:rPr lang="en-US" dirty="0"/>
              <a:t>Individual quiz grades are </a:t>
            </a:r>
            <a:r>
              <a:rPr lang="en-US" dirty="0">
                <a:solidFill>
                  <a:schemeClr val="tx2"/>
                </a:solidFill>
              </a:rPr>
              <a:t>pass/fail</a:t>
            </a:r>
            <a:r>
              <a:rPr lang="en-US" dirty="0"/>
              <a:t>:</a:t>
            </a:r>
          </a:p>
          <a:p>
            <a:pPr marL="342900" indent="-342900">
              <a:buFont typeface="Arial" charset="0"/>
              <a:buChar char="•"/>
            </a:pPr>
            <a:r>
              <a:rPr lang="en-US" b="0" dirty="0"/>
              <a:t>At least 60% correct </a:t>
            </a:r>
            <a:r>
              <a:rPr lang="en-US" b="0" dirty="0">
                <a:sym typeface="Wingdings"/>
              </a:rPr>
              <a:t> Pass</a:t>
            </a:r>
          </a:p>
          <a:p>
            <a:pPr marL="342900" indent="-342900">
              <a:buFont typeface="Arial" charset="0"/>
              <a:buChar char="•"/>
            </a:pPr>
            <a:r>
              <a:rPr lang="en-US" b="0" dirty="0">
                <a:sym typeface="Wingdings"/>
              </a:rPr>
              <a:t>Less than 60% correct  Fail</a:t>
            </a:r>
          </a:p>
          <a:p>
            <a:r>
              <a:rPr lang="en-US" dirty="0">
                <a:sym typeface="Wingdings"/>
              </a:rPr>
              <a:t>Must take at least </a:t>
            </a:r>
            <a:r>
              <a:rPr lang="en-US" dirty="0">
                <a:solidFill>
                  <a:schemeClr val="tx2"/>
                </a:solidFill>
                <a:sym typeface="Wingdings"/>
              </a:rPr>
              <a:t>ten</a:t>
            </a:r>
            <a:r>
              <a:rPr lang="en-US" dirty="0">
                <a:sym typeface="Wingdings"/>
              </a:rPr>
              <a:t> of these quizzes over the semester</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14</a:t>
            </a:fld>
            <a:endParaRPr lang="en-US"/>
          </a:p>
        </p:txBody>
      </p:sp>
    </p:spTree>
    <p:extLst>
      <p:ext uri="{BB962C8B-B14F-4D97-AF65-F5344CB8AC3E}">
        <p14:creationId xmlns:p14="http://schemas.microsoft.com/office/powerpoint/2010/main" val="7948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dirty="0"/>
              <a:t>Grade #3: Midterm</a:t>
            </a:r>
          </a:p>
        </p:txBody>
      </p:sp>
      <p:sp>
        <p:nvSpPr>
          <p:cNvPr id="3" name="Content Placeholder 2"/>
          <p:cNvSpPr>
            <a:spLocks noGrp="1"/>
          </p:cNvSpPr>
          <p:nvPr>
            <p:ph idx="1"/>
          </p:nvPr>
        </p:nvSpPr>
        <p:spPr/>
        <p:txBody>
          <a:bodyPr>
            <a:normAutofit/>
          </a:bodyPr>
          <a:lstStyle/>
          <a:p>
            <a:r>
              <a:rPr lang="en-US" dirty="0"/>
              <a:t>You know what this is.</a:t>
            </a:r>
          </a:p>
          <a:p>
            <a:endParaRPr lang="en-US" b="0" dirty="0"/>
          </a:p>
          <a:p>
            <a:r>
              <a:rPr lang="en-US" dirty="0"/>
              <a:t>Will cover roughly the first 3/5 of class:</a:t>
            </a:r>
          </a:p>
          <a:p>
            <a:pPr marL="342900" indent="-342900">
              <a:buFont typeface="Arial" charset="0"/>
              <a:buChar char="•"/>
            </a:pPr>
            <a:r>
              <a:rPr lang="en-US" b="0" dirty="0"/>
              <a:t>Qualitative (more)</a:t>
            </a:r>
          </a:p>
          <a:p>
            <a:pPr marL="342900" indent="-342900">
              <a:buFont typeface="Arial" charset="0"/>
              <a:buChar char="•"/>
            </a:pPr>
            <a:r>
              <a:rPr lang="en-US" b="0" dirty="0"/>
              <a:t>Quantitative (less)</a:t>
            </a:r>
          </a:p>
          <a:p>
            <a:endParaRPr lang="en-US" b="0" dirty="0"/>
          </a:p>
          <a:p>
            <a:r>
              <a:rPr lang="en-US" dirty="0"/>
              <a:t>Currently scheduled for late October (might change)</a:t>
            </a:r>
          </a:p>
        </p:txBody>
      </p:sp>
      <p:sp>
        <p:nvSpPr>
          <p:cNvPr id="4" name="Slide Number Placeholder 3"/>
          <p:cNvSpPr>
            <a:spLocks noGrp="1"/>
          </p:cNvSpPr>
          <p:nvPr>
            <p:ph type="sldNum" sz="quarter" idx="12"/>
          </p:nvPr>
        </p:nvSpPr>
        <p:spPr/>
        <p:txBody>
          <a:bodyPr/>
          <a:lstStyle/>
          <a:p>
            <a:fld id="{A2EF37A0-74FC-AB4F-AE4C-D9BFC6719E9F}" type="slidenum">
              <a:rPr lang="en-US" smtClean="0"/>
              <a:t>15</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70955" y="1496378"/>
            <a:ext cx="2331720" cy="2331720"/>
          </a:xfrm>
          <a:prstGeom prst="rect">
            <a:avLst/>
          </a:prstGeom>
        </p:spPr>
      </p:pic>
    </p:spTree>
    <p:extLst>
      <p:ext uri="{BB962C8B-B14F-4D97-AF65-F5344CB8AC3E}">
        <p14:creationId xmlns:p14="http://schemas.microsoft.com/office/powerpoint/2010/main" val="80033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90677" y="5308599"/>
            <a:ext cx="2072640" cy="1554480"/>
          </a:xfrm>
          <a:prstGeom prst="rect">
            <a:avLst/>
          </a:prstGeom>
        </p:spPr>
      </p:pic>
      <p:sp>
        <p:nvSpPr>
          <p:cNvPr id="2" name="Title 1"/>
          <p:cNvSpPr>
            <a:spLocks noGrp="1"/>
          </p:cNvSpPr>
          <p:nvPr>
            <p:ph type="title"/>
          </p:nvPr>
        </p:nvSpPr>
        <p:spPr>
          <a:xfrm>
            <a:off x="457200" y="152718"/>
            <a:ext cx="6959600" cy="1371600"/>
          </a:xfrm>
        </p:spPr>
        <p:txBody>
          <a:bodyPr/>
          <a:lstStyle/>
          <a:p>
            <a:r>
              <a:rPr lang="en-US" dirty="0"/>
              <a:t>Grade #4: Mini-Tutorial</a:t>
            </a:r>
          </a:p>
        </p:txBody>
      </p:sp>
      <p:sp>
        <p:nvSpPr>
          <p:cNvPr id="3" name="Content Placeholder 2"/>
          <p:cNvSpPr>
            <a:spLocks noGrp="1"/>
          </p:cNvSpPr>
          <p:nvPr>
            <p:ph idx="1"/>
          </p:nvPr>
        </p:nvSpPr>
        <p:spPr>
          <a:xfrm>
            <a:off x="457200" y="1752601"/>
            <a:ext cx="6959600" cy="4343400"/>
          </a:xfrm>
        </p:spPr>
        <p:txBody>
          <a:bodyPr/>
          <a:lstStyle/>
          <a:p>
            <a:r>
              <a:rPr lang="en-US" dirty="0"/>
              <a:t>In lieu of a final exam, you’ll create a mini-tutorial that:</a:t>
            </a:r>
          </a:p>
          <a:p>
            <a:pPr marL="342900" indent="-342900">
              <a:buFont typeface="Arial" charset="0"/>
              <a:buChar char="•"/>
            </a:pPr>
            <a:r>
              <a:rPr lang="en-US" b="0" dirty="0"/>
              <a:t>Identifies a raw data source</a:t>
            </a:r>
          </a:p>
          <a:p>
            <a:pPr marL="342900" indent="-342900">
              <a:buFont typeface="Arial" charset="0"/>
              <a:buChar char="•"/>
            </a:pPr>
            <a:r>
              <a:rPr lang="en-US" b="0" dirty="0"/>
              <a:t>Processes and stores that data</a:t>
            </a:r>
          </a:p>
          <a:p>
            <a:pPr marL="342900" indent="-342900">
              <a:buFont typeface="Arial" charset="0"/>
              <a:buChar char="•"/>
            </a:pPr>
            <a:r>
              <a:rPr lang="en-US" b="0" dirty="0"/>
              <a:t>Performs exploratory data analysis &amp; visualization</a:t>
            </a:r>
          </a:p>
          <a:p>
            <a:pPr marL="342900" indent="-342900">
              <a:buFont typeface="Arial" charset="0"/>
              <a:buChar char="•"/>
            </a:pPr>
            <a:r>
              <a:rPr lang="en-US" b="0" dirty="0"/>
              <a:t>Derives insight(s) using statistics and ML</a:t>
            </a:r>
          </a:p>
          <a:p>
            <a:pPr marL="342900" indent="-342900">
              <a:buFont typeface="Arial" charset="0"/>
              <a:buChar char="•"/>
            </a:pPr>
            <a:r>
              <a:rPr lang="en-US" b="0" dirty="0"/>
              <a:t>Communicates those insights as actionable text</a:t>
            </a:r>
          </a:p>
          <a:p>
            <a:r>
              <a:rPr lang="en-US" dirty="0"/>
              <a:t>Individual or group project</a:t>
            </a:r>
          </a:p>
          <a:p>
            <a:endParaRPr lang="en-US" dirty="0"/>
          </a:p>
          <a:p>
            <a:r>
              <a:rPr lang="en-US" dirty="0"/>
              <a:t>Will be </a:t>
            </a:r>
            <a:r>
              <a:rPr lang="en-US" dirty="0">
                <a:solidFill>
                  <a:schemeClr val="tx2"/>
                </a:solidFill>
              </a:rPr>
              <a:t>hosted publicly </a:t>
            </a:r>
            <a:r>
              <a:rPr lang="en-US" dirty="0"/>
              <a:t>online (GitHub Pages) and will </a:t>
            </a:r>
            <a:r>
              <a:rPr lang="en-US" dirty="0">
                <a:solidFill>
                  <a:schemeClr val="tx2"/>
                </a:solidFill>
              </a:rPr>
              <a:t>strengthen your portfolio</a:t>
            </a:r>
            <a:r>
              <a:rPr lang="en-US" dirty="0"/>
              <a:t>.</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16</a:t>
            </a:fld>
            <a:endParaRPr lang="en-US"/>
          </a:p>
        </p:txBody>
      </p:sp>
    </p:spTree>
    <p:extLst>
      <p:ext uri="{BB962C8B-B14F-4D97-AF65-F5344CB8AC3E}">
        <p14:creationId xmlns:p14="http://schemas.microsoft.com/office/powerpoint/2010/main" val="17442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52718"/>
            <a:ext cx="7395029" cy="1371600"/>
          </a:xfrm>
        </p:spPr>
        <p:txBody>
          <a:bodyPr>
            <a:normAutofit/>
          </a:bodyPr>
          <a:lstStyle/>
          <a:p>
            <a:r>
              <a:rPr lang="en-US" dirty="0"/>
              <a:t>Ready-Made Dataset repositories</a:t>
            </a:r>
          </a:p>
        </p:txBody>
      </p:sp>
      <p:sp>
        <p:nvSpPr>
          <p:cNvPr id="3" name="Content Placeholder 2"/>
          <p:cNvSpPr>
            <a:spLocks noGrp="1"/>
          </p:cNvSpPr>
          <p:nvPr>
            <p:ph idx="1"/>
          </p:nvPr>
        </p:nvSpPr>
        <p:spPr/>
        <p:txBody>
          <a:bodyPr>
            <a:normAutofit fontScale="92500" lnSpcReduction="10000"/>
          </a:bodyPr>
          <a:lstStyle/>
          <a:p>
            <a:r>
              <a:rPr lang="en-US" dirty="0">
                <a:hlinkClick r:id="rId2"/>
              </a:rPr>
              <a:t>https://www.data.gov/</a:t>
            </a:r>
            <a:endParaRPr lang="en-US" dirty="0"/>
          </a:p>
          <a:p>
            <a:pPr marL="342900" indent="-342900">
              <a:buFont typeface="Arial" charset="0"/>
              <a:buChar char="•"/>
            </a:pPr>
            <a:r>
              <a:rPr lang="en-US" b="0" dirty="0"/>
              <a:t>US-centric agriculture, climate, education, energy, finance, health, manufacturing data, </a:t>
            </a:r>
            <a:r>
              <a:rPr lang="mr-IN" b="0" dirty="0"/>
              <a:t>…</a:t>
            </a:r>
            <a:endParaRPr lang="en-US" b="0" dirty="0"/>
          </a:p>
          <a:p>
            <a:r>
              <a:rPr lang="en-US" dirty="0">
                <a:hlinkClick r:id="rId3"/>
              </a:rPr>
              <a:t>https://cloud.google.com/bigquery/public-data/</a:t>
            </a:r>
            <a:endParaRPr lang="en-US" dirty="0"/>
          </a:p>
          <a:p>
            <a:pPr marL="342900" indent="-342900">
              <a:buFont typeface="Arial" charset="0"/>
              <a:buChar char="•"/>
            </a:pPr>
            <a:r>
              <a:rPr lang="en-US" b="0" dirty="0" err="1"/>
              <a:t>BigQuery</a:t>
            </a:r>
            <a:r>
              <a:rPr lang="en-US" b="0" dirty="0"/>
              <a:t> (Google Cloud) public datasets (</a:t>
            </a:r>
            <a:r>
              <a:rPr lang="en-US" b="0" dirty="0" err="1"/>
              <a:t>bikeshare</a:t>
            </a:r>
            <a:r>
              <a:rPr lang="en-US" b="0" dirty="0"/>
              <a:t>, GitHub, Hacker News, Form 990 non-profits, NOAA, </a:t>
            </a:r>
            <a:r>
              <a:rPr lang="mr-IN" b="0" dirty="0"/>
              <a:t>…</a:t>
            </a:r>
            <a:r>
              <a:rPr lang="en-US" b="0" dirty="0"/>
              <a:t>)</a:t>
            </a:r>
          </a:p>
          <a:p>
            <a:r>
              <a:rPr lang="en-US" dirty="0">
                <a:hlinkClick r:id="rId4"/>
              </a:rPr>
              <a:t>https://www.kaggle.com/datasets</a:t>
            </a:r>
            <a:endParaRPr lang="en-US" dirty="0"/>
          </a:p>
          <a:p>
            <a:pPr marL="342900" indent="-342900">
              <a:buFont typeface="Arial" charset="0"/>
              <a:buChar char="•"/>
            </a:pPr>
            <a:r>
              <a:rPr lang="en-US" b="0" dirty="0"/>
              <a:t>Microsoft-owned, various (Billboard Top 100 lyrics, credit card fraud, crime in Chicago, global terrorism, world happiness, </a:t>
            </a:r>
            <a:r>
              <a:rPr lang="mr-IN" b="0" dirty="0"/>
              <a:t>…</a:t>
            </a:r>
            <a:r>
              <a:rPr lang="en-US" b="0" dirty="0"/>
              <a:t>)</a:t>
            </a:r>
          </a:p>
          <a:p>
            <a:r>
              <a:rPr lang="en-US" dirty="0">
                <a:hlinkClick r:id="rId5"/>
              </a:rPr>
              <a:t>https://aws.amazon.com/public-datasets/</a:t>
            </a:r>
            <a:endParaRPr lang="en-US" dirty="0"/>
          </a:p>
          <a:p>
            <a:pPr marL="342900" indent="-342900">
              <a:buFont typeface="Arial" charset="0"/>
              <a:buChar char="•"/>
            </a:pPr>
            <a:r>
              <a:rPr lang="en-US" b="0" dirty="0"/>
              <a:t>AWS-hosted, various (NASA, a bunch of genome stuff, Google Books n-grams, Multimedia Commons, </a:t>
            </a:r>
            <a:r>
              <a:rPr lang="mr-IN" b="0" dirty="0"/>
              <a:t>…</a:t>
            </a:r>
            <a:r>
              <a:rPr lang="en-US" b="0" dirty="0"/>
              <a:t>)</a:t>
            </a:r>
          </a:p>
          <a:p>
            <a:pPr marL="342900" indent="-342900">
              <a:buFont typeface="Arial" charset="0"/>
              <a:buChar char="•"/>
            </a:pP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17</a:t>
            </a:fld>
            <a:endParaRPr lang="en-US"/>
          </a:p>
        </p:txBody>
      </p:sp>
    </p:spTree>
    <p:extLst>
      <p:ext uri="{BB962C8B-B14F-4D97-AF65-F5344CB8AC3E}">
        <p14:creationId xmlns:p14="http://schemas.microsoft.com/office/powerpoint/2010/main" val="82884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Dataset Ideas</a:t>
            </a:r>
          </a:p>
        </p:txBody>
      </p:sp>
      <p:sp>
        <p:nvSpPr>
          <p:cNvPr id="3" name="Content Placeholder 2"/>
          <p:cNvSpPr>
            <a:spLocks noGrp="1"/>
          </p:cNvSpPr>
          <p:nvPr>
            <p:ph idx="1"/>
          </p:nvPr>
        </p:nvSpPr>
        <p:spPr/>
        <p:txBody>
          <a:bodyPr/>
          <a:lstStyle/>
          <a:p>
            <a:r>
              <a:rPr lang="en-US" dirty="0"/>
              <a:t>Fraternal Order of Police vs Black Lives Matter</a:t>
            </a:r>
          </a:p>
          <a:p>
            <a:r>
              <a:rPr lang="en-US" dirty="0"/>
              <a:t>Linking finance data to ${</a:t>
            </a:r>
            <a:r>
              <a:rPr lang="en-US" dirty="0" err="1"/>
              <a:t>anything_else</a:t>
            </a:r>
            <a:r>
              <a:rPr lang="en-US" dirty="0"/>
              <a:t>}</a:t>
            </a:r>
          </a:p>
          <a:p>
            <a:r>
              <a:rPr lang="en-US" dirty="0"/>
              <a:t>Something having to do with Pokémon statistics?</a:t>
            </a:r>
          </a:p>
          <a:p>
            <a:r>
              <a:rPr lang="en-US" dirty="0"/>
              <a:t>Look through </a:t>
            </a:r>
            <a:r>
              <a:rPr lang="en-US" dirty="0">
                <a:hlinkClick r:id="rId2"/>
              </a:rPr>
              <a:t>http://www.alexa.com/topsites</a:t>
            </a:r>
            <a:r>
              <a:rPr lang="en-US" dirty="0"/>
              <a:t> and scrape something interesting!</a:t>
            </a:r>
          </a:p>
          <a:p>
            <a:r>
              <a:rPr lang="en-US" dirty="0"/>
              <a:t>University of Maryland-related, or College Park-related, stuff</a:t>
            </a:r>
          </a:p>
          <a:p>
            <a:pPr marL="342900" indent="-342900">
              <a:buFont typeface="Arial" charset="0"/>
              <a:buChar char="•"/>
            </a:pPr>
            <a:r>
              <a:rPr lang="en-US" b="0" dirty="0"/>
              <a:t>Check out </a:t>
            </a:r>
            <a:r>
              <a:rPr lang="en-US" b="0" dirty="0">
                <a:hlinkClick r:id="rId3"/>
              </a:rPr>
              <a:t>http://umd.io/</a:t>
            </a:r>
            <a:r>
              <a:rPr lang="en-US" b="0" dirty="0"/>
              <a:t> </a:t>
            </a:r>
            <a:r>
              <a:rPr lang="mr-IN" b="0" dirty="0"/>
              <a:t>–</a:t>
            </a:r>
            <a:r>
              <a:rPr lang="en-US" b="0" dirty="0"/>
              <a:t> open source project; maybe your data collection and cleaning scripts can be added to this!</a:t>
            </a:r>
          </a:p>
          <a:p>
            <a:r>
              <a:rPr lang="en-US" dirty="0">
                <a:solidFill>
                  <a:schemeClr val="tx2"/>
                </a:solidFill>
              </a:rPr>
              <a:t>Honestly, pretty much anything!  Just document everything.</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18</a:t>
            </a:fld>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95558" y="163603"/>
            <a:ext cx="2566774" cy="1766796"/>
          </a:xfrm>
          <a:prstGeom prst="roundRect">
            <a:avLst>
              <a:gd name="adj" fmla="val 8594"/>
            </a:avLst>
          </a:prstGeom>
          <a:solidFill>
            <a:srgbClr val="FFFFFF">
              <a:shade val="85000"/>
            </a:srgbClr>
          </a:solidFill>
          <a:ln>
            <a:noFill/>
          </a:ln>
          <a:effectLst/>
        </p:spPr>
      </p:pic>
      <p:sp>
        <p:nvSpPr>
          <p:cNvPr id="6" name="Rounded Rectangle 5"/>
          <p:cNvSpPr/>
          <p:nvPr/>
        </p:nvSpPr>
        <p:spPr>
          <a:xfrm>
            <a:off x="972459" y="5646059"/>
            <a:ext cx="7257143" cy="943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a:t>Reproducibility!</a:t>
            </a:r>
          </a:p>
        </p:txBody>
      </p:sp>
    </p:spTree>
    <p:extLst>
      <p:ext uri="{BB962C8B-B14F-4D97-AF65-F5344CB8AC3E}">
        <p14:creationId xmlns:p14="http://schemas.microsoft.com/office/powerpoint/2010/main" val="184530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Final Tutorial</a:t>
            </a:r>
          </a:p>
        </p:txBody>
      </p:sp>
      <p:sp>
        <p:nvSpPr>
          <p:cNvPr id="3" name="Content Placeholder 2"/>
          <p:cNvSpPr>
            <a:spLocks noGrp="1"/>
          </p:cNvSpPr>
          <p:nvPr>
            <p:ph idx="1"/>
          </p:nvPr>
        </p:nvSpPr>
        <p:spPr/>
        <p:txBody>
          <a:bodyPr/>
          <a:lstStyle/>
          <a:p>
            <a:r>
              <a:rPr lang="en-US" dirty="0"/>
              <a:t>Deliverable: URL of your own GitHub Pages site hosting an .</a:t>
            </a:r>
            <a:r>
              <a:rPr lang="en-US" dirty="0" err="1"/>
              <a:t>ipynb</a:t>
            </a:r>
            <a:r>
              <a:rPr lang="en-US" dirty="0"/>
              <a:t>/.html export of your final tutorial</a:t>
            </a:r>
          </a:p>
          <a:p>
            <a:pPr marL="342900" indent="-342900">
              <a:buFont typeface="Arial" charset="0"/>
              <a:buChar char="•"/>
            </a:pPr>
            <a:r>
              <a:rPr lang="en-US" b="0" dirty="0">
                <a:hlinkClick r:id="rId2"/>
              </a:rPr>
              <a:t>https://pages.github.com/</a:t>
            </a:r>
            <a:r>
              <a:rPr lang="en-US" b="0" dirty="0"/>
              <a:t>   </a:t>
            </a:r>
            <a:r>
              <a:rPr lang="mr-IN" b="0" dirty="0"/>
              <a:t>–</a:t>
            </a:r>
            <a:r>
              <a:rPr lang="en-US" b="0" dirty="0"/>
              <a:t> make a GitHub account, too!</a:t>
            </a:r>
          </a:p>
          <a:p>
            <a:pPr marL="342900" indent="-342900">
              <a:buFont typeface="Arial" charset="0"/>
              <a:buChar char="•"/>
            </a:pPr>
            <a:r>
              <a:rPr lang="en-US" b="0" dirty="0">
                <a:hlinkClick r:id="rId3"/>
              </a:rPr>
              <a:t>https://github.com/blog/1995-github-jupyter-notebooks-3</a:t>
            </a:r>
            <a:endParaRPr lang="en-US" b="0" dirty="0"/>
          </a:p>
          <a:p>
            <a:r>
              <a:rPr lang="en-US" dirty="0"/>
              <a:t>The project itself:</a:t>
            </a:r>
          </a:p>
          <a:p>
            <a:pPr marL="342900" indent="-342900">
              <a:buFont typeface="Arial" charset="0"/>
              <a:buChar char="•"/>
            </a:pPr>
            <a:r>
              <a:rPr lang="en-US" b="0" dirty="0"/>
              <a:t>~1500+ words of Markdown prose</a:t>
            </a:r>
          </a:p>
          <a:p>
            <a:pPr marL="342900" indent="-342900">
              <a:buFont typeface="Arial" charset="0"/>
              <a:buChar char="•"/>
            </a:pPr>
            <a:r>
              <a:rPr lang="en-US" b="0" dirty="0"/>
              <a:t>~150+ lines of Python </a:t>
            </a:r>
          </a:p>
          <a:p>
            <a:pPr marL="342900" indent="-342900">
              <a:buFont typeface="Arial" charset="0"/>
              <a:buChar char="•"/>
            </a:pPr>
            <a:r>
              <a:rPr lang="en-US" b="0" dirty="0"/>
              <a:t>Should be viewable as a </a:t>
            </a:r>
            <a:r>
              <a:rPr lang="en-US" dirty="0"/>
              <a:t>static webpage </a:t>
            </a:r>
            <a:r>
              <a:rPr lang="mr-IN" b="0" dirty="0"/>
              <a:t>–</a:t>
            </a:r>
            <a:r>
              <a:rPr lang="en-US" b="0" dirty="0"/>
              <a:t> that is, if I (or anyone else) opens the link up, everything should render and I shouldn’t have to run any cells to generate output</a:t>
            </a:r>
          </a:p>
        </p:txBody>
      </p:sp>
      <p:sp>
        <p:nvSpPr>
          <p:cNvPr id="4" name="Slide Number Placeholder 3"/>
          <p:cNvSpPr>
            <a:spLocks noGrp="1"/>
          </p:cNvSpPr>
          <p:nvPr>
            <p:ph type="sldNum" sz="quarter" idx="12"/>
          </p:nvPr>
        </p:nvSpPr>
        <p:spPr/>
        <p:txBody>
          <a:bodyPr/>
          <a:lstStyle/>
          <a:p>
            <a:fld id="{A2EF37A0-74FC-AB4F-AE4C-D9BFC6719E9F}" type="slidenum">
              <a:rPr lang="en-US" smtClean="0"/>
              <a:t>19</a:t>
            </a:fld>
            <a:endParaRPr lang="en-US"/>
          </a:p>
        </p:txBody>
      </p:sp>
    </p:spTree>
    <p:extLst>
      <p:ext uri="{BB962C8B-B14F-4D97-AF65-F5344CB8AC3E}">
        <p14:creationId xmlns:p14="http://schemas.microsoft.com/office/powerpoint/2010/main" val="18568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57200" y="247343"/>
            <a:ext cx="7772400" cy="378374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8800" kern="1200" cap="all" spc="-80" baseline="0">
                <a:solidFill>
                  <a:schemeClr val="tx1"/>
                </a:solidFill>
                <a:latin typeface="+mj-lt"/>
                <a:ea typeface="+mj-ea"/>
                <a:cs typeface="+mj-cs"/>
              </a:defRPr>
            </a:lvl1pPr>
          </a:lstStyle>
          <a:p>
            <a:r>
              <a:rPr lang="en-US" sz="4000" dirty="0"/>
              <a:t>Introduction to </a:t>
            </a:r>
            <a:br>
              <a:rPr lang="en-US" sz="4000" dirty="0"/>
            </a:br>
            <a:r>
              <a:rPr lang="en-US" sz="4000" dirty="0"/>
              <a:t>?????????????</a:t>
            </a:r>
            <a:endParaRPr lang="en-US" sz="4800" i="1" dirty="0">
              <a:solidFill>
                <a:schemeClr val="bg1">
                  <a:lumMod val="50000"/>
                </a:schemeClr>
              </a:solidFill>
            </a:endParaRPr>
          </a:p>
        </p:txBody>
      </p:sp>
    </p:spTree>
    <p:extLst>
      <p:ext uri="{BB962C8B-B14F-4D97-AF65-F5344CB8AC3E}">
        <p14:creationId xmlns:p14="http://schemas.microsoft.com/office/powerpoint/2010/main" val="11677532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52718"/>
            <a:ext cx="6451601" cy="1371600"/>
          </a:xfrm>
        </p:spPr>
        <p:txBody>
          <a:bodyPr/>
          <a:lstStyle/>
          <a:p>
            <a:r>
              <a:rPr lang="en-US"/>
              <a:t>Final Tutorial Rubric</a:t>
            </a:r>
          </a:p>
        </p:txBody>
      </p:sp>
      <p:sp>
        <p:nvSpPr>
          <p:cNvPr id="3" name="Content Placeholder 2"/>
          <p:cNvSpPr>
            <a:spLocks noGrp="1"/>
          </p:cNvSpPr>
          <p:nvPr>
            <p:ph idx="1"/>
          </p:nvPr>
        </p:nvSpPr>
        <p:spPr/>
        <p:txBody>
          <a:bodyPr>
            <a:normAutofit fontScale="92500" lnSpcReduction="20000"/>
          </a:bodyPr>
          <a:lstStyle/>
          <a:p>
            <a:r>
              <a:rPr lang="en-US" dirty="0"/>
              <a:t>The TAs and I will grade on a scale of 1-10: </a:t>
            </a:r>
          </a:p>
          <a:p>
            <a:r>
              <a:rPr lang="en-US" dirty="0"/>
              <a:t>Motivation: </a:t>
            </a:r>
            <a:r>
              <a:rPr lang="en-US" b="0" dirty="0"/>
              <a:t>Does the tutorial make the reader believe the topic is important (a) in general and (b) with respect to data science?</a:t>
            </a:r>
          </a:p>
          <a:p>
            <a:r>
              <a:rPr lang="en-US" dirty="0"/>
              <a:t>Understanding: </a:t>
            </a:r>
            <a:r>
              <a:rPr lang="en-US" b="0" dirty="0"/>
              <a:t>After reading the tutorial, does the reader understand the topic?</a:t>
            </a:r>
          </a:p>
          <a:p>
            <a:r>
              <a:rPr lang="en-US" dirty="0"/>
              <a:t>Further resources: </a:t>
            </a:r>
            <a:r>
              <a:rPr lang="en-US" b="0" dirty="0"/>
              <a:t>Does the tutorial “call out” to other resources that would help the reader understand basic concepts, deep dive, related work, </a:t>
            </a:r>
            <a:r>
              <a:rPr lang="en-US" b="0" dirty="0" err="1"/>
              <a:t>etc</a:t>
            </a:r>
            <a:r>
              <a:rPr lang="en-US" b="0" dirty="0"/>
              <a:t>?</a:t>
            </a:r>
          </a:p>
          <a:p>
            <a:r>
              <a:rPr lang="en-US" dirty="0"/>
              <a:t>Prose: </a:t>
            </a:r>
            <a:r>
              <a:rPr lang="en-US" b="0" dirty="0"/>
              <a:t>Does the prose in the Markdown portion of the .</a:t>
            </a:r>
            <a:r>
              <a:rPr lang="en-US" b="0" dirty="0" err="1"/>
              <a:t>ipynb</a:t>
            </a:r>
            <a:r>
              <a:rPr lang="en-US" b="0" dirty="0"/>
              <a:t> add to the reader’s understanding of the tutorial?</a:t>
            </a:r>
          </a:p>
          <a:p>
            <a:r>
              <a:rPr lang="en-US" dirty="0"/>
              <a:t>Code: </a:t>
            </a:r>
            <a:r>
              <a:rPr lang="en-US" b="0" dirty="0"/>
              <a:t>Does the code help solidify understanding, is it well documented, and does it include helpful examples?</a:t>
            </a:r>
          </a:p>
          <a:p>
            <a:r>
              <a:rPr lang="en-US" dirty="0"/>
              <a:t>Subjective Evaluation:</a:t>
            </a:r>
            <a:r>
              <a:rPr lang="en-US" b="0" dirty="0"/>
              <a:t> If somebody linked to this tutorial from Hacker News, would people actually read the whole thing?</a:t>
            </a:r>
          </a:p>
        </p:txBody>
      </p:sp>
      <p:sp>
        <p:nvSpPr>
          <p:cNvPr id="4" name="Slide Number Placeholder 3"/>
          <p:cNvSpPr>
            <a:spLocks noGrp="1"/>
          </p:cNvSpPr>
          <p:nvPr>
            <p:ph type="sldNum" sz="quarter" idx="12"/>
          </p:nvPr>
        </p:nvSpPr>
        <p:spPr/>
        <p:txBody>
          <a:bodyPr/>
          <a:lstStyle/>
          <a:p>
            <a:fld id="{A2EF37A0-74FC-AB4F-AE4C-D9BFC6719E9F}" type="slidenum">
              <a:rPr lang="en-US" smtClean="0"/>
              <a:t>20</a:t>
            </a:fld>
            <a:endParaRPr lang="en-US"/>
          </a:p>
        </p:txBody>
      </p:sp>
      <p:sp>
        <p:nvSpPr>
          <p:cNvPr id="5" name="TextBox 4"/>
          <p:cNvSpPr txBox="1"/>
          <p:nvPr/>
        </p:nvSpPr>
        <p:spPr>
          <a:xfrm>
            <a:off x="6023429" y="6531429"/>
            <a:ext cx="2635704" cy="338554"/>
          </a:xfrm>
          <a:prstGeom prst="rect">
            <a:avLst/>
          </a:prstGeom>
          <a:noFill/>
        </p:spPr>
        <p:txBody>
          <a:bodyPr wrap="square" rtlCol="0">
            <a:spAutoFit/>
          </a:bodyPr>
          <a:lstStyle/>
          <a:p>
            <a:pPr algn="r"/>
            <a:r>
              <a:rPr lang="en-US" sz="1600" i="1" dirty="0"/>
              <a:t>Thanks to: Zico </a:t>
            </a:r>
            <a:r>
              <a:rPr lang="en-US" sz="1600" i="1" dirty="0" err="1"/>
              <a:t>Kolter</a:t>
            </a:r>
            <a:endParaRPr lang="en-US" sz="1600" i="1" dirty="0"/>
          </a:p>
        </p:txBody>
      </p:sp>
    </p:spTree>
    <p:extLst>
      <p:ext uri="{BB962C8B-B14F-4D97-AF65-F5344CB8AC3E}">
        <p14:creationId xmlns:p14="http://schemas.microsoft.com/office/powerpoint/2010/main" val="58568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52718"/>
            <a:ext cx="7619999" cy="1371600"/>
          </a:xfrm>
        </p:spPr>
        <p:txBody>
          <a:bodyPr/>
          <a:lstStyle/>
          <a:p>
            <a:r>
              <a:rPr lang="en-US" dirty="0"/>
              <a:t>Class Participation</a:t>
            </a:r>
          </a:p>
        </p:txBody>
      </p:sp>
      <p:sp>
        <p:nvSpPr>
          <p:cNvPr id="3" name="Content Placeholder 2"/>
          <p:cNvSpPr>
            <a:spLocks noGrp="1"/>
          </p:cNvSpPr>
          <p:nvPr>
            <p:ph idx="1"/>
          </p:nvPr>
        </p:nvSpPr>
        <p:spPr/>
        <p:txBody>
          <a:bodyPr>
            <a:normAutofit/>
          </a:bodyPr>
          <a:lstStyle/>
          <a:p>
            <a:r>
              <a:rPr lang="en-US" dirty="0">
                <a:solidFill>
                  <a:schemeClr val="tx2">
                    <a:lumMod val="40000"/>
                    <a:lumOff val="60000"/>
                  </a:schemeClr>
                </a:solidFill>
              </a:rPr>
              <a:t>Please</a:t>
            </a:r>
            <a:r>
              <a:rPr lang="en-US" dirty="0"/>
              <a:t> </a:t>
            </a:r>
            <a:r>
              <a:rPr lang="en-US" dirty="0">
                <a:solidFill>
                  <a:schemeClr val="tx2">
                    <a:lumMod val="60000"/>
                    <a:lumOff val="40000"/>
                  </a:schemeClr>
                </a:solidFill>
              </a:rPr>
              <a:t>please</a:t>
            </a:r>
            <a:r>
              <a:rPr lang="en-US" dirty="0"/>
              <a:t> </a:t>
            </a:r>
            <a:r>
              <a:rPr lang="en-US" dirty="0">
                <a:solidFill>
                  <a:schemeClr val="tx2"/>
                </a:solidFill>
              </a:rPr>
              <a:t>please </a:t>
            </a:r>
            <a:r>
              <a:rPr lang="en-US" dirty="0">
                <a:solidFill>
                  <a:schemeClr val="tx2">
                    <a:lumMod val="75000"/>
                  </a:schemeClr>
                </a:solidFill>
              </a:rPr>
              <a:t>please </a:t>
            </a:r>
            <a:r>
              <a:rPr lang="en-US" dirty="0">
                <a:solidFill>
                  <a:schemeClr val="tx2">
                    <a:lumMod val="50000"/>
                  </a:schemeClr>
                </a:solidFill>
              </a:rPr>
              <a:t>please</a:t>
            </a:r>
            <a:r>
              <a:rPr lang="en-US" dirty="0">
                <a:solidFill>
                  <a:schemeClr val="tx2">
                    <a:lumMod val="75000"/>
                  </a:schemeClr>
                </a:solidFill>
              </a:rPr>
              <a:t> </a:t>
            </a:r>
            <a:r>
              <a:rPr lang="en-US" dirty="0"/>
              <a:t>do the required reading, if available, before (virtually) attending class!</a:t>
            </a:r>
            <a:endParaRPr lang="is-IS" dirty="0"/>
          </a:p>
          <a:p>
            <a:endParaRPr lang="is-IS" dirty="0"/>
          </a:p>
          <a:p>
            <a:r>
              <a:rPr lang="en-US" dirty="0"/>
              <a:t>Earn brownie points via:</a:t>
            </a:r>
          </a:p>
          <a:p>
            <a:pPr marL="342900" indent="-342900">
              <a:buFont typeface="Arial" charset="0"/>
              <a:buChar char="•"/>
            </a:pPr>
            <a:r>
              <a:rPr lang="en-US" b="0" dirty="0"/>
              <a:t>Lecture participation</a:t>
            </a:r>
          </a:p>
          <a:p>
            <a:pPr marL="342900" indent="-342900">
              <a:buFont typeface="Arial" charset="0"/>
              <a:buChar char="•"/>
            </a:pPr>
            <a:r>
              <a:rPr lang="en-US" b="0" dirty="0"/>
              <a:t>Piazza participation</a:t>
            </a:r>
          </a:p>
          <a:p>
            <a:pPr marL="342900" indent="-342900">
              <a:buFont typeface="Arial" charset="0"/>
              <a:buChar char="•"/>
            </a:pPr>
            <a:r>
              <a:rPr lang="en-US" b="0" dirty="0"/>
              <a:t>Regular participation at office hours</a:t>
            </a:r>
          </a:p>
          <a:p>
            <a:endParaRPr lang="en-US" b="0" dirty="0"/>
          </a:p>
          <a:p>
            <a:r>
              <a:rPr lang="en-US" dirty="0"/>
              <a:t>Aim to ask/answer a question at least once every two weeks; or attend office hours at least once a month</a:t>
            </a:r>
          </a:p>
        </p:txBody>
      </p:sp>
      <p:sp>
        <p:nvSpPr>
          <p:cNvPr id="4" name="Slide Number Placeholder 3"/>
          <p:cNvSpPr>
            <a:spLocks noGrp="1"/>
          </p:cNvSpPr>
          <p:nvPr>
            <p:ph type="sldNum" sz="quarter" idx="12"/>
          </p:nvPr>
        </p:nvSpPr>
        <p:spPr/>
        <p:txBody>
          <a:bodyPr/>
          <a:lstStyle/>
          <a:p>
            <a:fld id="{A2EF37A0-74FC-AB4F-AE4C-D9BFC6719E9F}" type="slidenum">
              <a:rPr lang="en-US" smtClean="0"/>
              <a:t>21</a:t>
            </a:fld>
            <a:endParaRPr lang="en-US"/>
          </a:p>
        </p:txBody>
      </p:sp>
    </p:spTree>
    <p:extLst>
      <p:ext uri="{BB962C8B-B14F-4D97-AF65-F5344CB8AC3E}">
        <p14:creationId xmlns:p14="http://schemas.microsoft.com/office/powerpoint/2010/main" val="72243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Breakdown	</a:t>
            </a:r>
          </a:p>
        </p:txBody>
      </p:sp>
      <p:sp>
        <p:nvSpPr>
          <p:cNvPr id="3" name="Content Placeholder 2"/>
          <p:cNvSpPr>
            <a:spLocks noGrp="1"/>
          </p:cNvSpPr>
          <p:nvPr>
            <p:ph idx="1"/>
          </p:nvPr>
        </p:nvSpPr>
        <p:spPr/>
        <p:txBody>
          <a:bodyPr>
            <a:normAutofit/>
          </a:bodyPr>
          <a:lstStyle/>
          <a:p>
            <a:r>
              <a:rPr lang="en-US" dirty="0"/>
              <a:t>40% mini-projects:</a:t>
            </a:r>
          </a:p>
          <a:p>
            <a:pPr marL="342900" indent="-342900">
              <a:buFont typeface="Arial" charset="0"/>
              <a:buChar char="•"/>
            </a:pPr>
            <a:r>
              <a:rPr lang="en-US" dirty="0"/>
              <a:t>There are 4 of them</a:t>
            </a:r>
          </a:p>
          <a:p>
            <a:pPr marL="342900" indent="-342900">
              <a:buFont typeface="Arial" charset="0"/>
              <a:buChar char="•"/>
            </a:pPr>
            <a:r>
              <a:rPr lang="en-US" dirty="0"/>
              <a:t>Equal weighting @ 10%</a:t>
            </a:r>
          </a:p>
          <a:p>
            <a:endParaRPr lang="en-US" dirty="0"/>
          </a:p>
          <a:p>
            <a:r>
              <a:rPr lang="en-US" dirty="0"/>
              <a:t>10% reading </a:t>
            </a:r>
            <a:r>
              <a:rPr lang="en-US" dirty="0" err="1"/>
              <a:t>homeworks</a:t>
            </a:r>
            <a:endParaRPr lang="en-US" dirty="0"/>
          </a:p>
          <a:p>
            <a:endParaRPr lang="en-US" dirty="0"/>
          </a:p>
          <a:p>
            <a:r>
              <a:rPr lang="en-US" dirty="0"/>
              <a:t>25% midterm</a:t>
            </a:r>
          </a:p>
          <a:p>
            <a:endParaRPr lang="en-US" dirty="0"/>
          </a:p>
          <a:p>
            <a:r>
              <a:rPr lang="en-US" dirty="0"/>
              <a:t>25% final tutorial</a:t>
            </a:r>
          </a:p>
          <a:p>
            <a:endParaRPr lang="en-US" dirty="0"/>
          </a:p>
          <a:p>
            <a:endParaRPr lang="en-US" dirty="0"/>
          </a:p>
        </p:txBody>
      </p:sp>
      <p:sp>
        <p:nvSpPr>
          <p:cNvPr id="4" name="Rectangle 3"/>
          <p:cNvSpPr/>
          <p:nvPr/>
        </p:nvSpPr>
        <p:spPr>
          <a:xfrm>
            <a:off x="4447607" y="3244334"/>
            <a:ext cx="377026" cy="369332"/>
          </a:xfrm>
          <a:prstGeom prst="rect">
            <a:avLst/>
          </a:prstGeom>
        </p:spPr>
        <p:txBody>
          <a:bodyPr wrap="none">
            <a:spAutoFit/>
          </a:bodyPr>
          <a:lstStyle/>
          <a:p>
            <a:r>
              <a:rPr lang="sk-SK" dirty="0"/>
              <a:t>   </a:t>
            </a:r>
            <a:endParaRPr lang="en-US" dirty="0"/>
          </a:p>
        </p:txBody>
      </p:sp>
      <p:graphicFrame>
        <p:nvGraphicFramePr>
          <p:cNvPr id="5" name="Chart 4"/>
          <p:cNvGraphicFramePr/>
          <p:nvPr>
            <p:extLst>
              <p:ext uri="{D42A27DB-BD31-4B8C-83A1-F6EECF244321}">
                <p14:modId xmlns:p14="http://schemas.microsoft.com/office/powerpoint/2010/main" val="26832215"/>
              </p:ext>
            </p:extLst>
          </p:nvPr>
        </p:nvGraphicFramePr>
        <p:xfrm>
          <a:off x="4447607" y="2438311"/>
          <a:ext cx="4503210" cy="3002140"/>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p:cNvSpPr>
            <a:spLocks noGrp="1"/>
          </p:cNvSpPr>
          <p:nvPr>
            <p:ph type="sldNum" sz="quarter" idx="12"/>
          </p:nvPr>
        </p:nvSpPr>
        <p:spPr/>
        <p:txBody>
          <a:bodyPr/>
          <a:lstStyle/>
          <a:p>
            <a:fld id="{A2EF37A0-74FC-AB4F-AE4C-D9BFC6719E9F}" type="slidenum">
              <a:rPr lang="en-US" smtClean="0"/>
              <a:t>22</a:t>
            </a:fld>
            <a:endParaRPr lang="en-US"/>
          </a:p>
        </p:txBody>
      </p:sp>
      <p:sp>
        <p:nvSpPr>
          <p:cNvPr id="7" name="TextBox 6"/>
          <p:cNvSpPr txBox="1"/>
          <p:nvPr/>
        </p:nvSpPr>
        <p:spPr>
          <a:xfrm>
            <a:off x="7672953" y="3658758"/>
            <a:ext cx="1212284" cy="646331"/>
          </a:xfrm>
          <a:prstGeom prst="rect">
            <a:avLst/>
          </a:prstGeom>
          <a:noFill/>
        </p:spPr>
        <p:txBody>
          <a:bodyPr wrap="square" rtlCol="0">
            <a:spAutoFit/>
          </a:bodyPr>
          <a:lstStyle/>
          <a:p>
            <a:r>
              <a:rPr lang="en-US" sz="3600" dirty="0"/>
              <a:t>= A+</a:t>
            </a:r>
          </a:p>
        </p:txBody>
      </p:sp>
    </p:spTree>
    <p:extLst>
      <p:ext uri="{BB962C8B-B14F-4D97-AF65-F5344CB8AC3E}">
        <p14:creationId xmlns:p14="http://schemas.microsoft.com/office/powerpoint/2010/main" val="19194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AsOne/>
      </p:bldGraphic>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Technologies we will use</a:t>
            </a:r>
          </a:p>
        </p:txBody>
      </p:sp>
      <p:sp>
        <p:nvSpPr>
          <p:cNvPr id="4" name="Slide Number Placeholder 3"/>
          <p:cNvSpPr>
            <a:spLocks noGrp="1"/>
          </p:cNvSpPr>
          <p:nvPr>
            <p:ph type="sldNum" sz="quarter" idx="12"/>
          </p:nvPr>
        </p:nvSpPr>
        <p:spPr/>
        <p:txBody>
          <a:bodyPr/>
          <a:lstStyle/>
          <a:p>
            <a:fld id="{A2EF37A0-74FC-AB4F-AE4C-D9BFC6719E9F}" type="slidenum">
              <a:rPr lang="en-US" smtClean="0"/>
              <a:t>23</a:t>
            </a:fld>
            <a:endParaRPr lang="en-US"/>
          </a:p>
        </p:txBody>
      </p:sp>
      <p:pic>
        <p:nvPicPr>
          <p:cNvPr id="5" name="Picture 4"/>
          <p:cNvPicPr>
            <a:picLocks noChangeAspect="1"/>
          </p:cNvPicPr>
          <p:nvPr/>
        </p:nvPicPr>
        <p:blipFill>
          <a:blip r:embed="rId3"/>
          <a:stretch>
            <a:fillRect/>
          </a:stretch>
        </p:blipFill>
        <p:spPr>
          <a:xfrm>
            <a:off x="-285820" y="1625917"/>
            <a:ext cx="5406461" cy="1826142"/>
          </a:xfrm>
          <a:prstGeom prst="rect">
            <a:avLst/>
          </a:prstGeom>
        </p:spPr>
      </p:pic>
      <p:pic>
        <p:nvPicPr>
          <p:cNvPr id="7" name="Picture 6"/>
          <p:cNvPicPr>
            <a:picLocks noChangeAspect="1"/>
          </p:cNvPicPr>
          <p:nvPr/>
        </p:nvPicPr>
        <p:blipFill>
          <a:blip r:embed="rId4"/>
          <a:stretch>
            <a:fillRect/>
          </a:stretch>
        </p:blipFill>
        <p:spPr>
          <a:xfrm>
            <a:off x="-121920" y="3078798"/>
            <a:ext cx="7620000" cy="1587500"/>
          </a:xfrm>
          <a:prstGeom prst="rect">
            <a:avLst/>
          </a:prstGeom>
        </p:spPr>
      </p:pic>
      <p:pic>
        <p:nvPicPr>
          <p:cNvPr id="8" name="Picture 7"/>
          <p:cNvPicPr>
            <a:picLocks noChangeAspect="1"/>
          </p:cNvPicPr>
          <p:nvPr/>
        </p:nvPicPr>
        <p:blipFill>
          <a:blip r:embed="rId5"/>
          <a:stretch>
            <a:fillRect/>
          </a:stretch>
        </p:blipFill>
        <p:spPr>
          <a:xfrm>
            <a:off x="6223317" y="3831908"/>
            <a:ext cx="2702560" cy="270256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574599" y="298487"/>
            <a:ext cx="1216493" cy="1216493"/>
          </a:xfrm>
          <a:prstGeom prst="rect">
            <a:avLst/>
          </a:prstGeom>
        </p:spPr>
      </p:pic>
      <p:pic>
        <p:nvPicPr>
          <p:cNvPr id="10" name="Picture 9"/>
          <p:cNvPicPr>
            <a:picLocks noChangeAspect="1"/>
          </p:cNvPicPr>
          <p:nvPr/>
        </p:nvPicPr>
        <p:blipFill>
          <a:blip r:embed="rId7"/>
          <a:stretch>
            <a:fillRect/>
          </a:stretch>
        </p:blipFill>
        <p:spPr>
          <a:xfrm>
            <a:off x="5422845" y="800072"/>
            <a:ext cx="2457429" cy="2068543"/>
          </a:xfrm>
          <a:prstGeom prst="rect">
            <a:avLst/>
          </a:prstGeom>
        </p:spPr>
      </p:pic>
      <p:pic>
        <p:nvPicPr>
          <p:cNvPr id="11" name="Picture 10"/>
          <p:cNvPicPr>
            <a:picLocks noChangeAspect="1"/>
          </p:cNvPicPr>
          <p:nvPr/>
        </p:nvPicPr>
        <p:blipFill>
          <a:blip r:embed="rId8"/>
          <a:stretch>
            <a:fillRect/>
          </a:stretch>
        </p:blipFill>
        <p:spPr>
          <a:xfrm>
            <a:off x="-1521301" y="3907824"/>
            <a:ext cx="9144000" cy="4422710"/>
          </a:xfrm>
          <a:prstGeom prst="rect">
            <a:avLst/>
          </a:prstGeom>
        </p:spPr>
      </p:pic>
    </p:spTree>
    <p:extLst>
      <p:ext uri="{BB962C8B-B14F-4D97-AF65-F5344CB8AC3E}">
        <p14:creationId xmlns:p14="http://schemas.microsoft.com/office/powerpoint/2010/main" val="125958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24</a:t>
            </a:fld>
            <a:endParaRPr lang="en-US"/>
          </a:p>
        </p:txBody>
      </p:sp>
      <p:pic>
        <p:nvPicPr>
          <p:cNvPr id="6" name="Picture 5"/>
          <p:cNvPicPr>
            <a:picLocks noChangeAspect="1"/>
          </p:cNvPicPr>
          <p:nvPr/>
        </p:nvPicPr>
        <p:blipFill>
          <a:blip r:embed="rId2"/>
          <a:stretch>
            <a:fillRect/>
          </a:stretch>
        </p:blipFill>
        <p:spPr>
          <a:xfrm>
            <a:off x="1282700" y="1390650"/>
            <a:ext cx="6578600" cy="4076700"/>
          </a:xfrm>
          <a:prstGeom prst="rect">
            <a:avLst/>
          </a:prstGeom>
        </p:spPr>
      </p:pic>
      <p:sp>
        <p:nvSpPr>
          <p:cNvPr id="7" name="TextBox 6"/>
          <p:cNvSpPr txBox="1"/>
          <p:nvPr/>
        </p:nvSpPr>
        <p:spPr>
          <a:xfrm>
            <a:off x="1282700" y="5469776"/>
            <a:ext cx="6578600" cy="369332"/>
          </a:xfrm>
          <a:prstGeom prst="rect">
            <a:avLst/>
          </a:prstGeom>
          <a:noFill/>
        </p:spPr>
        <p:txBody>
          <a:bodyPr wrap="square" rtlCol="0">
            <a:spAutoFit/>
          </a:bodyPr>
          <a:lstStyle/>
          <a:p>
            <a:pPr algn="ctr"/>
            <a:r>
              <a:rPr lang="en-US" dirty="0"/>
              <a:t>(Don’t tell CMSC330 </a:t>
            </a:r>
            <a:r>
              <a:rPr lang="mr-IN" dirty="0"/>
              <a:t>…</a:t>
            </a:r>
            <a:r>
              <a:rPr lang="en-US" dirty="0"/>
              <a:t>)</a:t>
            </a:r>
          </a:p>
        </p:txBody>
      </p:sp>
    </p:spTree>
    <p:extLst>
      <p:ext uri="{BB962C8B-B14F-4D97-AF65-F5344CB8AC3E}">
        <p14:creationId xmlns:p14="http://schemas.microsoft.com/office/powerpoint/2010/main" val="226225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94716"/>
            <a:ext cx="8989454" cy="1029397"/>
          </a:xfrm>
        </p:spPr>
        <p:txBody>
          <a:bodyPr>
            <a:normAutofit/>
          </a:bodyPr>
          <a:lstStyle/>
          <a:p>
            <a:pPr algn="ctr"/>
            <a:r>
              <a:rPr lang="en-US" dirty="0"/>
              <a:t>Important Walls of Text</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25</a:t>
            </a:fld>
            <a:endParaRPr lang="en-US"/>
          </a:p>
        </p:txBody>
      </p:sp>
    </p:spTree>
    <p:extLst>
      <p:ext uri="{BB962C8B-B14F-4D97-AF65-F5344CB8AC3E}">
        <p14:creationId xmlns:p14="http://schemas.microsoft.com/office/powerpoint/2010/main" val="5365055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Anti-Harassment</a:t>
            </a:r>
          </a:p>
        </p:txBody>
      </p:sp>
      <p:sp>
        <p:nvSpPr>
          <p:cNvPr id="3" name="Content Placeholder 2"/>
          <p:cNvSpPr>
            <a:spLocks noGrp="1"/>
          </p:cNvSpPr>
          <p:nvPr>
            <p:ph idx="1"/>
          </p:nvPr>
        </p:nvSpPr>
        <p:spPr>
          <a:xfrm>
            <a:off x="457200" y="2099258"/>
            <a:ext cx="7620000" cy="4026907"/>
          </a:xfrm>
        </p:spPr>
        <p:txBody>
          <a:bodyPr>
            <a:normAutofit/>
          </a:bodyPr>
          <a:lstStyle/>
          <a:p>
            <a:r>
              <a:rPr lang="en-US" b="0" dirty="0"/>
              <a:t>The </a:t>
            </a:r>
            <a:r>
              <a:rPr lang="en-US" b="0" dirty="0">
                <a:solidFill>
                  <a:schemeClr val="tx2"/>
                </a:solidFill>
              </a:rPr>
              <a:t>open exchange of ideas and the freedom of thought and expression</a:t>
            </a:r>
            <a:r>
              <a:rPr lang="en-US" b="0" dirty="0"/>
              <a:t> are central to our aims and goals. These require an environment that recognizes the inherent worth of every person and group, that fosters dignity, understanding, and mutual respect, and that embraces diversity. For these reasons, we are dedicated to providing a harassment-free experience for participants in (and out) of this class.</a:t>
            </a:r>
          </a:p>
          <a:p>
            <a:endParaRPr lang="en-US" b="0" dirty="0"/>
          </a:p>
          <a:p>
            <a:r>
              <a:rPr lang="en-US" b="0" dirty="0">
                <a:solidFill>
                  <a:schemeClr val="tx2"/>
                </a:solidFill>
              </a:rPr>
              <a:t>Harassment</a:t>
            </a:r>
            <a:r>
              <a:rPr lang="en-US" b="0" dirty="0"/>
              <a:t> is unwelcome or hostile behavior, including speech that intimidates, creates discomfort, or interferes with a person's participation or opportunity for participation, in a conference, event or program. </a:t>
            </a:r>
          </a:p>
        </p:txBody>
      </p:sp>
      <p:sp>
        <p:nvSpPr>
          <p:cNvPr id="4" name="TextBox 3"/>
          <p:cNvSpPr txBox="1"/>
          <p:nvPr/>
        </p:nvSpPr>
        <p:spPr>
          <a:xfrm>
            <a:off x="1558346" y="1390921"/>
            <a:ext cx="3955960" cy="307777"/>
          </a:xfrm>
          <a:prstGeom prst="rect">
            <a:avLst/>
          </a:prstGeom>
          <a:noFill/>
        </p:spPr>
        <p:txBody>
          <a:bodyPr wrap="square" rtlCol="0">
            <a:spAutoFit/>
          </a:bodyPr>
          <a:lstStyle/>
          <a:p>
            <a:pPr algn="r"/>
            <a:r>
              <a:rPr lang="en-US" sz="1400" dirty="0"/>
              <a:t>(Adapted from ACM SIGCOMM’s policies)</a:t>
            </a:r>
          </a:p>
        </p:txBody>
      </p:sp>
      <p:sp>
        <p:nvSpPr>
          <p:cNvPr id="5" name="Oval 4"/>
          <p:cNvSpPr/>
          <p:nvPr/>
        </p:nvSpPr>
        <p:spPr>
          <a:xfrm>
            <a:off x="7079088" y="246015"/>
            <a:ext cx="1700011" cy="11835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Common Sense!</a:t>
            </a:r>
          </a:p>
        </p:txBody>
      </p:sp>
      <p:sp>
        <p:nvSpPr>
          <p:cNvPr id="6" name="Slide Number Placeholder 5"/>
          <p:cNvSpPr>
            <a:spLocks noGrp="1"/>
          </p:cNvSpPr>
          <p:nvPr>
            <p:ph type="sldNum" sz="quarter" idx="12"/>
          </p:nvPr>
        </p:nvSpPr>
        <p:spPr/>
        <p:txBody>
          <a:bodyPr/>
          <a:lstStyle/>
          <a:p>
            <a:fld id="{A2EF37A0-74FC-AB4F-AE4C-D9BFC6719E9F}" type="slidenum">
              <a:rPr lang="en-US" smtClean="0"/>
              <a:t>26</a:t>
            </a:fld>
            <a:endParaRPr lang="en-US"/>
          </a:p>
        </p:txBody>
      </p:sp>
    </p:spTree>
    <p:extLst>
      <p:ext uri="{BB962C8B-B14F-4D97-AF65-F5344CB8AC3E}">
        <p14:creationId xmlns:p14="http://schemas.microsoft.com/office/powerpoint/2010/main" val="1912479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Integrity</a:t>
            </a:r>
          </a:p>
        </p:txBody>
      </p:sp>
      <p:sp>
        <p:nvSpPr>
          <p:cNvPr id="3" name="Content Placeholder 2"/>
          <p:cNvSpPr>
            <a:spLocks noGrp="1"/>
          </p:cNvSpPr>
          <p:nvPr>
            <p:ph idx="1"/>
          </p:nvPr>
        </p:nvSpPr>
        <p:spPr>
          <a:xfrm>
            <a:off x="457200" y="2099258"/>
            <a:ext cx="7620000" cy="4026907"/>
          </a:xfrm>
        </p:spPr>
        <p:txBody>
          <a:bodyPr>
            <a:normAutofit fontScale="85000" lnSpcReduction="20000"/>
          </a:bodyPr>
          <a:lstStyle/>
          <a:p>
            <a:r>
              <a:rPr lang="en-US" b="0" dirty="0">
                <a:solidFill>
                  <a:schemeClr val="tx2"/>
                </a:solidFill>
              </a:rPr>
              <a:t>Any assignment or exam that is handed in must be your own work </a:t>
            </a:r>
            <a:r>
              <a:rPr lang="en-US" b="0" dirty="0"/>
              <a:t>(unless otherwise stated). However, talking with one another to understand the material better is strongly encouraged. Recognizing the distinction between cheating and cooperation is very important. If you copy someone else's solution, you are cheating. If you let someone else copy your solution, you are cheating (this includes </a:t>
            </a:r>
            <a:r>
              <a:rPr lang="en-US" b="0" i="1" dirty="0"/>
              <a:t>posting solutions online in a public place)</a:t>
            </a:r>
            <a:r>
              <a:rPr lang="en-US" b="0" dirty="0"/>
              <a:t>. If someone dictates a solution to you, you are cheating.</a:t>
            </a:r>
            <a:br>
              <a:rPr lang="en-US" b="0" dirty="0"/>
            </a:br>
            <a:endParaRPr lang="en-US" b="0" dirty="0"/>
          </a:p>
          <a:p>
            <a:r>
              <a:rPr lang="en-US" b="0" dirty="0"/>
              <a:t>Everything you hand in must be in your own words, and based on your own understanding of the solution. If someone helps you understand the problem during a high-level discussion, you are not cheating. </a:t>
            </a:r>
            <a:r>
              <a:rPr lang="en-US" b="0" dirty="0">
                <a:solidFill>
                  <a:schemeClr val="tx2"/>
                </a:solidFill>
              </a:rPr>
              <a:t>We strongly encourage students to help one another understand the material presented in class, in the book, and general issues relevant to the assignments. </a:t>
            </a:r>
            <a:r>
              <a:rPr lang="en-US" b="0" dirty="0"/>
              <a:t>When taking an exam, you must work independently. Any collaboration during an exam will be considered cheating. Any student who is caught cheating will be given an F in the course and referred to the University Office of Student Conduct. Please don't take that chance – if you're having trouble understanding the material, please let me know and I will be more than happy to help.</a:t>
            </a:r>
          </a:p>
        </p:txBody>
      </p:sp>
      <p:sp>
        <p:nvSpPr>
          <p:cNvPr id="4" name="TextBox 3"/>
          <p:cNvSpPr txBox="1"/>
          <p:nvPr/>
        </p:nvSpPr>
        <p:spPr>
          <a:xfrm>
            <a:off x="2228045" y="1390920"/>
            <a:ext cx="3955960" cy="307777"/>
          </a:xfrm>
          <a:prstGeom prst="rect">
            <a:avLst/>
          </a:prstGeom>
          <a:noFill/>
        </p:spPr>
        <p:txBody>
          <a:bodyPr wrap="square" rtlCol="0">
            <a:spAutoFit/>
          </a:bodyPr>
          <a:lstStyle/>
          <a:p>
            <a:pPr algn="r"/>
            <a:r>
              <a:rPr lang="en-US" sz="1400" dirty="0"/>
              <a:t>(Text </a:t>
            </a:r>
            <a:r>
              <a:rPr lang="en-US" sz="1400" dirty="0" err="1"/>
              <a:t>unironically</a:t>
            </a:r>
            <a:r>
              <a:rPr lang="en-US" sz="1400" dirty="0"/>
              <a:t> stolen from Hal </a:t>
            </a:r>
            <a:r>
              <a:rPr lang="en-US" sz="1400" dirty="0" err="1"/>
              <a:t>Daumé</a:t>
            </a:r>
            <a:r>
              <a:rPr lang="en-US" sz="1400" dirty="0"/>
              <a:t> III)</a:t>
            </a:r>
          </a:p>
        </p:txBody>
      </p:sp>
      <p:sp>
        <p:nvSpPr>
          <p:cNvPr id="5" name="Oval 4"/>
          <p:cNvSpPr/>
          <p:nvPr/>
        </p:nvSpPr>
        <p:spPr>
          <a:xfrm>
            <a:off x="7079088" y="246015"/>
            <a:ext cx="1700011" cy="11835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Common Sense!</a:t>
            </a:r>
          </a:p>
        </p:txBody>
      </p:sp>
      <p:sp>
        <p:nvSpPr>
          <p:cNvPr id="6" name="Slide Number Placeholder 5"/>
          <p:cNvSpPr>
            <a:spLocks noGrp="1"/>
          </p:cNvSpPr>
          <p:nvPr>
            <p:ph type="sldNum" sz="quarter" idx="12"/>
          </p:nvPr>
        </p:nvSpPr>
        <p:spPr/>
        <p:txBody>
          <a:bodyPr/>
          <a:lstStyle/>
          <a:p>
            <a:fld id="{A2EF37A0-74FC-AB4F-AE4C-D9BFC6719E9F}" type="slidenum">
              <a:rPr lang="en-US" smtClean="0"/>
              <a:t>27</a:t>
            </a:fld>
            <a:endParaRPr lang="en-US"/>
          </a:p>
        </p:txBody>
      </p:sp>
    </p:spTree>
    <p:extLst>
      <p:ext uri="{BB962C8B-B14F-4D97-AF65-F5344CB8AC3E}">
        <p14:creationId xmlns:p14="http://schemas.microsoft.com/office/powerpoint/2010/main" val="1649581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927716"/>
            <a:ext cx="8989454" cy="1029397"/>
          </a:xfrm>
        </p:spPr>
        <p:txBody>
          <a:bodyPr>
            <a:normAutofit fontScale="90000"/>
          </a:bodyPr>
          <a:lstStyle/>
          <a:p>
            <a:pPr algn="ctr"/>
            <a:r>
              <a:rPr lang="en-US" dirty="0"/>
              <a:t>(A few) Data Science </a:t>
            </a:r>
            <a:r>
              <a:rPr lang="en-US"/>
              <a:t>Success Stories &amp; Cautionary Tales</a:t>
            </a:r>
            <a:endParaRPr lang="en-US" i="1"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28</a:t>
            </a:fld>
            <a:endParaRPr lang="en-US"/>
          </a:p>
        </p:txBody>
      </p:sp>
    </p:spTree>
    <p:extLst>
      <p:ext uri="{BB962C8B-B14F-4D97-AF65-F5344CB8AC3E}">
        <p14:creationId xmlns:p14="http://schemas.microsoft.com/office/powerpoint/2010/main" val="1461495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2008 &amp; 2012</a:t>
            </a:r>
          </a:p>
        </p:txBody>
      </p:sp>
      <p:sp>
        <p:nvSpPr>
          <p:cNvPr id="3" name="Content Placeholder 2"/>
          <p:cNvSpPr>
            <a:spLocks noGrp="1"/>
          </p:cNvSpPr>
          <p:nvPr>
            <p:ph idx="1"/>
          </p:nvPr>
        </p:nvSpPr>
        <p:spPr/>
        <p:txBody>
          <a:bodyPr/>
          <a:lstStyle/>
          <a:p>
            <a:r>
              <a:rPr lang="en-US" dirty="0"/>
              <a:t>Nate Silver uses a simple idea </a:t>
            </a:r>
            <a:r>
              <a:rPr lang="mr-IN" dirty="0"/>
              <a:t>–</a:t>
            </a:r>
            <a:r>
              <a:rPr lang="en-US" dirty="0"/>
              <a:t> taking a principled approach to aggregating polling instead of relying on punditry </a:t>
            </a:r>
            <a:r>
              <a:rPr lang="mr-IN" dirty="0"/>
              <a:t>–</a:t>
            </a:r>
            <a:r>
              <a:rPr lang="en-US" dirty="0"/>
              <a:t> and:</a:t>
            </a:r>
          </a:p>
          <a:p>
            <a:pPr marL="342900" indent="-342900">
              <a:buFont typeface="Arial" charset="0"/>
              <a:buChar char="•"/>
            </a:pPr>
            <a:r>
              <a:rPr lang="en-US" dirty="0"/>
              <a:t>Predicts 49/50 states in 2008</a:t>
            </a:r>
          </a:p>
          <a:p>
            <a:pPr marL="342900" indent="-342900">
              <a:buFont typeface="Arial" charset="0"/>
              <a:buChar char="•"/>
            </a:pPr>
            <a:r>
              <a:rPr lang="en-US" dirty="0"/>
              <a:t>Predicts 50/50 states in 2012</a:t>
            </a:r>
            <a:br>
              <a:rPr lang="en-US" dirty="0"/>
            </a:br>
            <a:br>
              <a:rPr lang="en-US" dirty="0"/>
            </a:br>
            <a:br>
              <a:rPr lang="en-US" dirty="0"/>
            </a:br>
            <a:br>
              <a:rPr lang="en-US" dirty="0"/>
            </a:br>
            <a:br>
              <a:rPr lang="en-US" dirty="0"/>
            </a:br>
            <a:br>
              <a:rPr lang="en-US" dirty="0"/>
            </a:br>
            <a:endParaRPr lang="en-US" dirty="0"/>
          </a:p>
          <a:p>
            <a:pPr marL="342900" indent="-342900">
              <a:buFont typeface="Arial" charset="0"/>
              <a:buChar char="•"/>
            </a:pPr>
            <a:r>
              <a:rPr lang="en-US" dirty="0"/>
              <a:t>(He is also a great case study</a:t>
            </a:r>
            <a:br>
              <a:rPr lang="en-US" dirty="0"/>
            </a:br>
            <a:r>
              <a:rPr lang="en-US" dirty="0"/>
              <a:t>in creating a brand.)</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29</a:t>
            </a:fld>
            <a:endParaRPr lang="en-US"/>
          </a:p>
        </p:txBody>
      </p:sp>
      <p:grpSp>
        <p:nvGrpSpPr>
          <p:cNvPr id="11" name="Group 10"/>
          <p:cNvGrpSpPr/>
          <p:nvPr/>
        </p:nvGrpSpPr>
        <p:grpSpPr>
          <a:xfrm>
            <a:off x="4715244" y="2576529"/>
            <a:ext cx="3674694" cy="4116470"/>
            <a:chOff x="4715244" y="2576529"/>
            <a:chExt cx="3674694" cy="411647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715244" y="2576529"/>
              <a:ext cx="3674694" cy="3777916"/>
            </a:xfrm>
            <a:prstGeom prst="rect">
              <a:avLst/>
            </a:prstGeom>
          </p:spPr>
        </p:pic>
        <p:sp>
          <p:nvSpPr>
            <p:cNvPr id="6" name="TextBox 5"/>
            <p:cNvSpPr txBox="1"/>
            <p:nvPr/>
          </p:nvSpPr>
          <p:spPr>
            <a:xfrm>
              <a:off x="4715244" y="6354445"/>
              <a:ext cx="3674693" cy="338554"/>
            </a:xfrm>
            <a:prstGeom prst="rect">
              <a:avLst/>
            </a:prstGeom>
            <a:noFill/>
          </p:spPr>
          <p:txBody>
            <a:bodyPr wrap="square" rtlCol="0">
              <a:spAutoFit/>
            </a:bodyPr>
            <a:lstStyle/>
            <a:p>
              <a:r>
                <a:rPr lang="en-US" sz="1600" dirty="0"/>
                <a:t>Democrat (+) or Republican (-) in 2012</a:t>
              </a:r>
            </a:p>
          </p:txBody>
        </p:sp>
      </p:grpSp>
      <p:pic>
        <p:nvPicPr>
          <p:cNvPr id="8" name="Picture 7"/>
          <p:cNvPicPr>
            <a:picLocks noChangeAspect="1"/>
          </p:cNvPicPr>
          <p:nvPr/>
        </p:nvPicPr>
        <p:blipFill>
          <a:blip r:embed="rId3"/>
          <a:stretch>
            <a:fillRect/>
          </a:stretch>
        </p:blipFill>
        <p:spPr>
          <a:xfrm>
            <a:off x="260272" y="3518279"/>
            <a:ext cx="4296738" cy="1647083"/>
          </a:xfrm>
          <a:prstGeom prst="rect">
            <a:avLst/>
          </a:prstGeom>
        </p:spPr>
      </p:pic>
      <p:sp>
        <p:nvSpPr>
          <p:cNvPr id="9" name="TextBox 8"/>
          <p:cNvSpPr txBox="1"/>
          <p:nvPr/>
        </p:nvSpPr>
        <p:spPr>
          <a:xfrm>
            <a:off x="799919" y="5836430"/>
            <a:ext cx="3277407" cy="523220"/>
          </a:xfrm>
          <a:prstGeom prst="rect">
            <a:avLst/>
          </a:prstGeom>
          <a:noFill/>
        </p:spPr>
        <p:txBody>
          <a:bodyPr wrap="square" rtlCol="0">
            <a:spAutoFit/>
          </a:bodyPr>
          <a:lstStyle/>
          <a:p>
            <a:r>
              <a:rPr lang="en-US" sz="1400" dirty="0"/>
              <a:t>https://</a:t>
            </a:r>
            <a:r>
              <a:rPr lang="en-US" sz="1400" dirty="0" err="1"/>
              <a:t>hbr.org</a:t>
            </a:r>
            <a:r>
              <a:rPr lang="en-US" sz="1400" dirty="0"/>
              <a:t>/2012/11/how-nate-silver-won-the-2012-p</a:t>
            </a:r>
          </a:p>
        </p:txBody>
      </p:sp>
    </p:spTree>
    <p:extLst>
      <p:ext uri="{BB962C8B-B14F-4D97-AF65-F5344CB8AC3E}">
        <p14:creationId xmlns:p14="http://schemas.microsoft.com/office/powerpoint/2010/main" val="146317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3</a:t>
            </a:fld>
            <a:endParaRPr lang="en-US"/>
          </a:p>
        </p:txBody>
      </p:sp>
      <p:sp>
        <p:nvSpPr>
          <p:cNvPr id="8" name="Rounded Rectangle 7"/>
          <p:cNvSpPr/>
          <p:nvPr/>
        </p:nvSpPr>
        <p:spPr>
          <a:xfrm>
            <a:off x="518162" y="1382078"/>
            <a:ext cx="8052435" cy="390112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Data science is the application of </a:t>
            </a:r>
            <a:r>
              <a:rPr lang="en-US" sz="2800" dirty="0">
                <a:solidFill>
                  <a:schemeClr val="tx2"/>
                </a:solidFill>
              </a:rPr>
              <a:t>computational</a:t>
            </a:r>
            <a:r>
              <a:rPr lang="en-US" sz="2800" dirty="0"/>
              <a:t> and </a:t>
            </a:r>
            <a:r>
              <a:rPr lang="en-US" sz="2800" dirty="0">
                <a:solidFill>
                  <a:schemeClr val="tx2"/>
                </a:solidFill>
              </a:rPr>
              <a:t>statistical</a:t>
            </a:r>
            <a:r>
              <a:rPr lang="en-US" sz="2800" dirty="0"/>
              <a:t> techniques to address or gain [managerial or scientific] insight into some problem in the </a:t>
            </a:r>
            <a:r>
              <a:rPr lang="en-US" sz="2800" dirty="0">
                <a:solidFill>
                  <a:schemeClr val="tx2"/>
                </a:solidFill>
              </a:rPr>
              <a:t>real world</a:t>
            </a:r>
            <a:r>
              <a:rPr lang="en-US" sz="2800" dirty="0">
                <a:solidFill>
                  <a:schemeClr val="bg1"/>
                </a:solidFill>
              </a:rPr>
              <a:t>.</a:t>
            </a:r>
          </a:p>
        </p:txBody>
      </p:sp>
      <p:sp>
        <p:nvSpPr>
          <p:cNvPr id="9" name="TextBox 8"/>
          <p:cNvSpPr txBox="1"/>
          <p:nvPr/>
        </p:nvSpPr>
        <p:spPr>
          <a:xfrm>
            <a:off x="518162" y="5410200"/>
            <a:ext cx="8052435" cy="646331"/>
          </a:xfrm>
          <a:prstGeom prst="rect">
            <a:avLst/>
          </a:prstGeom>
          <a:noFill/>
        </p:spPr>
        <p:txBody>
          <a:bodyPr wrap="square" rtlCol="0">
            <a:spAutoFit/>
          </a:bodyPr>
          <a:lstStyle/>
          <a:p>
            <a:pPr algn="ctr"/>
            <a:r>
              <a:rPr lang="en-US" dirty="0"/>
              <a:t>Zico </a:t>
            </a:r>
            <a:r>
              <a:rPr lang="en-US" dirty="0" err="1"/>
              <a:t>Kolter</a:t>
            </a:r>
            <a:endParaRPr lang="en-US" dirty="0"/>
          </a:p>
          <a:p>
            <a:pPr algn="ctr"/>
            <a:r>
              <a:rPr lang="en-US" dirty="0"/>
              <a:t>Machine Learning Prof, CMU</a:t>
            </a:r>
          </a:p>
        </p:txBody>
      </p:sp>
    </p:spTree>
    <p:extLst>
      <p:ext uri="{BB962C8B-B14F-4D97-AF65-F5344CB8AC3E}">
        <p14:creationId xmlns:p14="http://schemas.microsoft.com/office/powerpoint/2010/main" val="1310503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2016</a:t>
            </a:r>
          </a:p>
        </p:txBody>
      </p:sp>
      <p:sp>
        <p:nvSpPr>
          <p:cNvPr id="3" name="Content Placeholder 2"/>
          <p:cNvSpPr>
            <a:spLocks noGrp="1"/>
          </p:cNvSpPr>
          <p:nvPr>
            <p:ph idx="1"/>
          </p:nvPr>
        </p:nvSpPr>
        <p:spPr>
          <a:xfrm>
            <a:off x="457200" y="3297364"/>
            <a:ext cx="4079014" cy="2828801"/>
          </a:xfrm>
        </p:spPr>
        <p:txBody>
          <a:bodyPr>
            <a:normAutofit fontScale="92500" lnSpcReduction="10000"/>
          </a:bodyPr>
          <a:lstStyle/>
          <a:p>
            <a:r>
              <a:rPr lang="en-US" dirty="0" err="1"/>
              <a:t>HuffPo</a:t>
            </a:r>
            <a:r>
              <a:rPr lang="en-US" dirty="0"/>
              <a:t>: “</a:t>
            </a:r>
            <a:r>
              <a:rPr lang="en-US" b="0" dirty="0"/>
              <a:t>He may end up being right, but he’s just guessing. A “trend line adjustment” is merely political punditry dressed up as sophisticated mathematical modeling.”</a:t>
            </a:r>
          </a:p>
          <a:p>
            <a:r>
              <a:rPr lang="en-US" dirty="0"/>
              <a:t>538:</a:t>
            </a:r>
            <a:r>
              <a:rPr lang="en-US" b="0" dirty="0"/>
              <a:t> Offers quantitative reasoning for re-/under-weighting older polls, &amp; changing as election approaches</a:t>
            </a:r>
          </a:p>
        </p:txBody>
      </p:sp>
      <p:sp>
        <p:nvSpPr>
          <p:cNvPr id="4" name="Slide Number Placeholder 3"/>
          <p:cNvSpPr>
            <a:spLocks noGrp="1"/>
          </p:cNvSpPr>
          <p:nvPr>
            <p:ph type="sldNum" sz="quarter" idx="12"/>
          </p:nvPr>
        </p:nvSpPr>
        <p:spPr/>
        <p:txBody>
          <a:bodyPr/>
          <a:lstStyle/>
          <a:p>
            <a:fld id="{A2EF37A0-74FC-AB4F-AE4C-D9BFC6719E9F}" type="slidenum">
              <a:rPr lang="en-US" smtClean="0"/>
              <a:t>30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631" y="1524318"/>
            <a:ext cx="8744989" cy="1773044"/>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01339" y="3297362"/>
            <a:ext cx="3801336" cy="3008014"/>
          </a:xfrm>
          <a:prstGeom prst="rect">
            <a:avLst/>
          </a:prstGeom>
        </p:spPr>
      </p:pic>
      <p:sp>
        <p:nvSpPr>
          <p:cNvPr id="8" name="TextBox 7"/>
          <p:cNvSpPr txBox="1"/>
          <p:nvPr/>
        </p:nvSpPr>
        <p:spPr>
          <a:xfrm>
            <a:off x="399007" y="6346622"/>
            <a:ext cx="8262851" cy="523220"/>
          </a:xfrm>
          <a:prstGeom prst="rect">
            <a:avLst/>
          </a:prstGeom>
          <a:noFill/>
        </p:spPr>
        <p:txBody>
          <a:bodyPr wrap="square" rtlCol="0">
            <a:spAutoFit/>
          </a:bodyPr>
          <a:lstStyle/>
          <a:p>
            <a:r>
              <a:rPr lang="en-US" sz="1400" dirty="0"/>
              <a:t>http://</a:t>
            </a:r>
            <a:r>
              <a:rPr lang="en-US" sz="1400" dirty="0" err="1"/>
              <a:t>www.huffingtonpost.com</a:t>
            </a:r>
            <a:r>
              <a:rPr lang="en-US" sz="1400" dirty="0"/>
              <a:t>/entry/nate-silver-election-forecast_us_581e1c33e4b0d9ce6fbc6f7f</a:t>
            </a:r>
          </a:p>
          <a:p>
            <a:r>
              <a:rPr lang="en-US" sz="1400" dirty="0"/>
              <a:t>https://</a:t>
            </a:r>
            <a:r>
              <a:rPr lang="en-US" sz="1400" dirty="0" err="1"/>
              <a:t>fivethirtyeight.com</a:t>
            </a:r>
            <a:r>
              <a:rPr lang="en-US" sz="1400" dirty="0"/>
              <a:t>/features/a-users-guide-to-fivethirtyeights-2016-general-election-forecast/</a:t>
            </a:r>
          </a:p>
        </p:txBody>
      </p:sp>
    </p:spTree>
    <p:extLst>
      <p:ext uri="{BB962C8B-B14F-4D97-AF65-F5344CB8AC3E}">
        <p14:creationId xmlns:p14="http://schemas.microsoft.com/office/powerpoint/2010/main" val="61405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 Targeting</a:t>
            </a:r>
          </a:p>
        </p:txBody>
      </p:sp>
      <p:sp>
        <p:nvSpPr>
          <p:cNvPr id="3" name="Content Placeholder 2"/>
          <p:cNvSpPr>
            <a:spLocks noGrp="1"/>
          </p:cNvSpPr>
          <p:nvPr>
            <p:ph idx="1"/>
          </p:nvPr>
        </p:nvSpPr>
        <p:spPr/>
        <p:txBody>
          <a:bodyPr/>
          <a:lstStyle/>
          <a:p>
            <a:r>
              <a:rPr lang="en-US" dirty="0"/>
              <a:t>Pregnancy is an </a:t>
            </a:r>
            <a:r>
              <a:rPr lang="en-US" dirty="0">
                <a:solidFill>
                  <a:schemeClr val="tx2"/>
                </a:solidFill>
              </a:rPr>
              <a:t>expensive</a:t>
            </a:r>
            <a:r>
              <a:rPr lang="en-US" dirty="0"/>
              <a:t> &amp; </a:t>
            </a:r>
            <a:r>
              <a:rPr lang="en-US" dirty="0">
                <a:solidFill>
                  <a:schemeClr val="tx2"/>
                </a:solidFill>
              </a:rPr>
              <a:t>habit-forming</a:t>
            </a:r>
            <a:r>
              <a:rPr lang="en-US" dirty="0"/>
              <a:t> time</a:t>
            </a:r>
          </a:p>
          <a:p>
            <a:pPr marL="342900" indent="-342900">
              <a:buFont typeface="Arial" charset="0"/>
              <a:buChar char="•"/>
            </a:pPr>
            <a:r>
              <a:rPr lang="en-US" dirty="0"/>
              <a:t>Thus, valuable to consumer-facing firms</a:t>
            </a:r>
          </a:p>
          <a:p>
            <a:r>
              <a:rPr lang="en-US" dirty="0"/>
              <a:t>2012:</a:t>
            </a:r>
          </a:p>
          <a:p>
            <a:pPr marL="342900" indent="-342900">
              <a:buFont typeface="Arial" charset="0"/>
              <a:buChar char="•"/>
            </a:pPr>
            <a:r>
              <a:rPr lang="en-US" dirty="0"/>
              <a:t>Target identifies 25 products and subsets thereof that are commonly bought in early pregnancy</a:t>
            </a:r>
          </a:p>
          <a:p>
            <a:pPr marL="342900" indent="-342900">
              <a:buFont typeface="Arial" charset="0"/>
              <a:buChar char="•"/>
            </a:pPr>
            <a:r>
              <a:rPr lang="en-US" dirty="0"/>
              <a:t>Uses purchase history of patrons to predict pregnancy, targets advertising for post-natal products (cribs, </a:t>
            </a:r>
            <a:r>
              <a:rPr lang="en-US" dirty="0" err="1"/>
              <a:t>etc</a:t>
            </a:r>
            <a:r>
              <a:rPr lang="en-US" dirty="0"/>
              <a:t>)</a:t>
            </a:r>
          </a:p>
          <a:p>
            <a:pPr marL="342900" indent="-342900">
              <a:buFont typeface="Arial" charset="0"/>
              <a:buChar char="•"/>
            </a:pPr>
            <a:r>
              <a:rPr lang="en-US" dirty="0"/>
              <a:t>Good: increased revenue</a:t>
            </a:r>
          </a:p>
          <a:p>
            <a:pPr marL="342900" indent="-342900">
              <a:buFont typeface="Arial" charset="0"/>
              <a:buChar char="•"/>
            </a:pPr>
            <a:r>
              <a:rPr lang="en-US" dirty="0"/>
              <a:t>Bad: this can </a:t>
            </a:r>
            <a:r>
              <a:rPr lang="en-US" dirty="0">
                <a:solidFill>
                  <a:schemeClr val="tx2"/>
                </a:solidFill>
              </a:rPr>
              <a:t>expose</a:t>
            </a:r>
            <a:r>
              <a:rPr lang="en-US" dirty="0"/>
              <a:t> pregnancies </a:t>
            </a:r>
            <a:r>
              <a:rPr lang="mr-IN" dirty="0"/>
              <a:t>–</a:t>
            </a:r>
            <a:r>
              <a:rPr lang="en-US" dirty="0"/>
              <a:t> as famously happened in Minneapolis to a high schooler</a:t>
            </a:r>
          </a:p>
        </p:txBody>
      </p:sp>
      <p:sp>
        <p:nvSpPr>
          <p:cNvPr id="4" name="Slide Number Placeholder 3"/>
          <p:cNvSpPr>
            <a:spLocks noGrp="1"/>
          </p:cNvSpPr>
          <p:nvPr>
            <p:ph type="sldNum" sz="quarter" idx="12"/>
          </p:nvPr>
        </p:nvSpPr>
        <p:spPr/>
        <p:txBody>
          <a:bodyPr/>
          <a:lstStyle/>
          <a:p>
            <a:fld id="{A2EF37A0-74FC-AB4F-AE4C-D9BFC6719E9F}" type="slidenum">
              <a:rPr lang="en-US" smtClean="0"/>
              <a:t>31</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49935" y="0"/>
            <a:ext cx="2161899" cy="2872082"/>
          </a:xfrm>
          <a:prstGeom prst="rect">
            <a:avLst/>
          </a:prstGeom>
        </p:spPr>
      </p:pic>
      <p:sp>
        <p:nvSpPr>
          <p:cNvPr id="6" name="TextBox 5"/>
          <p:cNvSpPr txBox="1"/>
          <p:nvPr/>
        </p:nvSpPr>
        <p:spPr>
          <a:xfrm>
            <a:off x="166252" y="6501271"/>
            <a:ext cx="8586297" cy="307777"/>
          </a:xfrm>
          <a:prstGeom prst="rect">
            <a:avLst/>
          </a:prstGeom>
          <a:noFill/>
        </p:spPr>
        <p:txBody>
          <a:bodyPr wrap="square" rtlCol="0">
            <a:spAutoFit/>
          </a:bodyPr>
          <a:lstStyle/>
          <a:p>
            <a:r>
              <a:rPr lang="en-US" sz="1400" dirty="0"/>
              <a:t>http://</a:t>
            </a:r>
            <a:r>
              <a:rPr lang="en-US" sz="1400" dirty="0" err="1"/>
              <a:t>www.businessinsider.com</a:t>
            </a:r>
            <a:r>
              <a:rPr lang="en-US" sz="1400" dirty="0"/>
              <a:t>/the-incredible-story-of-how-target-exposed-a-teen-girls-pregnancy-2012-2</a:t>
            </a:r>
          </a:p>
        </p:txBody>
      </p:sp>
    </p:spTree>
    <p:extLst>
      <p:ext uri="{BB962C8B-B14F-4D97-AF65-F5344CB8AC3E}">
        <p14:creationId xmlns:p14="http://schemas.microsoft.com/office/powerpoint/2010/main" val="173719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a:xfrm>
            <a:off x="457200" y="152718"/>
            <a:ext cx="7756358" cy="1371600"/>
          </a:xfrm>
        </p:spPr>
        <p:txBody>
          <a:bodyPr>
            <a:normAutofit fontScale="90000"/>
          </a:bodyPr>
          <a:lstStyle/>
          <a:p>
            <a:r>
              <a:rPr lang="en-US"/>
              <a:t>Automated decisions of consequence</a:t>
            </a:r>
          </a:p>
        </p:txBody>
      </p:sp>
      <p:sp>
        <p:nvSpPr>
          <p:cNvPr id="195" name="Shape 195"/>
          <p:cNvSpPr>
            <a:spLocks noGrp="1"/>
          </p:cNvSpPr>
          <p:nvPr>
            <p:ph type="sldNum" sz="quarter" idx="2"/>
          </p:nvPr>
        </p:nvSpPr>
        <p:spPr/>
        <p:txBody>
          <a:bodyPr/>
          <a:lstStyle/>
          <a:p>
            <a:fld id="{86CB4B4D-7CA3-9044-876B-883B54F8677D}" type="slidenum">
              <a:rPr lang="is-IS" smtClean="0"/>
              <a:pPr/>
              <a:t>32</a:t>
            </a:fld>
            <a:endParaRPr lang="is-IS"/>
          </a:p>
        </p:txBody>
      </p:sp>
      <p:grpSp>
        <p:nvGrpSpPr>
          <p:cNvPr id="6" name="Group 5"/>
          <p:cNvGrpSpPr/>
          <p:nvPr/>
        </p:nvGrpSpPr>
        <p:grpSpPr>
          <a:xfrm>
            <a:off x="460823" y="2115250"/>
            <a:ext cx="2030156" cy="1982813"/>
            <a:chOff x="460823" y="2115248"/>
            <a:chExt cx="2030156" cy="1982813"/>
          </a:xfrm>
        </p:grpSpPr>
        <p:grpSp>
          <p:nvGrpSpPr>
            <p:cNvPr id="200" name="Group 200"/>
            <p:cNvGrpSpPr/>
            <p:nvPr/>
          </p:nvGrpSpPr>
          <p:grpSpPr>
            <a:xfrm>
              <a:off x="460823" y="2115248"/>
              <a:ext cx="2030156" cy="1135844"/>
              <a:chOff x="0" y="403462"/>
              <a:chExt cx="2887331" cy="1615420"/>
            </a:xfrm>
          </p:grpSpPr>
          <p:pic>
            <p:nvPicPr>
              <p:cNvPr id="196" name="pasted-imag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4818" y="1395618"/>
                <a:ext cx="934899" cy="623266"/>
              </a:xfrm>
              <a:prstGeom prst="rect">
                <a:avLst/>
              </a:prstGeom>
              <a:ln w="12700" cap="flat">
                <a:noFill/>
                <a:miter lim="400000"/>
              </a:ln>
              <a:effectLst/>
            </p:spPr>
          </p:pic>
          <p:pic>
            <p:nvPicPr>
              <p:cNvPr id="197" name="pasted-imag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577886"/>
                <a:ext cx="1404536" cy="550111"/>
              </a:xfrm>
              <a:prstGeom prst="rect">
                <a:avLst/>
              </a:prstGeom>
              <a:ln w="12700" cap="flat">
                <a:noFill/>
                <a:miter lim="400000"/>
              </a:ln>
              <a:effectLst/>
            </p:spPr>
          </p:pic>
          <p:pic>
            <p:nvPicPr>
              <p:cNvPr id="198" name="pasted-imag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66995" y="403462"/>
                <a:ext cx="934898" cy="446394"/>
              </a:xfrm>
              <a:prstGeom prst="rect">
                <a:avLst/>
              </a:prstGeom>
              <a:ln w="12700" cap="flat">
                <a:noFill/>
                <a:miter lim="400000"/>
              </a:ln>
              <a:effectLst/>
            </p:spPr>
          </p:pic>
          <p:pic>
            <p:nvPicPr>
              <p:cNvPr id="199" name="pasted-image.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81556" y="1525633"/>
                <a:ext cx="1505776" cy="363236"/>
              </a:xfrm>
              <a:prstGeom prst="rect">
                <a:avLst/>
              </a:prstGeom>
              <a:ln w="12700" cap="flat">
                <a:noFill/>
                <a:miter lim="400000"/>
              </a:ln>
              <a:effectLst/>
            </p:spPr>
          </p:pic>
        </p:grpSp>
        <p:sp>
          <p:nvSpPr>
            <p:cNvPr id="201" name="Shape 201"/>
            <p:cNvSpPr/>
            <p:nvPr/>
          </p:nvSpPr>
          <p:spPr>
            <a:xfrm>
              <a:off x="808331" y="3795093"/>
              <a:ext cx="1088439" cy="30296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lvl="1" algn="ctr">
                <a:defRPr b="1">
                  <a:solidFill>
                    <a:srgbClr val="FF2600"/>
                  </a:solidFill>
                </a:defRPr>
              </a:pPr>
              <a:r>
                <a:rPr sz="1500">
                  <a:solidFill>
                    <a:schemeClr val="tx2"/>
                  </a:solidFill>
                </a:rPr>
                <a:t>Hiring</a:t>
              </a:r>
            </a:p>
          </p:txBody>
        </p:sp>
      </p:grpSp>
      <p:grpSp>
        <p:nvGrpSpPr>
          <p:cNvPr id="7" name="Group 6"/>
          <p:cNvGrpSpPr/>
          <p:nvPr/>
        </p:nvGrpSpPr>
        <p:grpSpPr>
          <a:xfrm>
            <a:off x="3038793" y="1809774"/>
            <a:ext cx="2509947" cy="2317328"/>
            <a:chOff x="3038791" y="1809774"/>
            <a:chExt cx="2509947" cy="2317328"/>
          </a:xfrm>
        </p:grpSpPr>
        <p:sp>
          <p:nvSpPr>
            <p:cNvPr id="202" name="Shape 202"/>
            <p:cNvSpPr/>
            <p:nvPr/>
          </p:nvSpPr>
          <p:spPr>
            <a:xfrm>
              <a:off x="3747925" y="3824134"/>
              <a:ext cx="817533" cy="30296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lvl1pPr>
                <a:defRPr b="1">
                  <a:solidFill>
                    <a:srgbClr val="FF2600"/>
                  </a:solidFill>
                </a:defRPr>
              </a:lvl1pPr>
            </a:lstStyle>
            <a:p>
              <a:pPr algn="ctr"/>
              <a:r>
                <a:rPr sz="1500">
                  <a:solidFill>
                    <a:schemeClr val="tx2"/>
                  </a:solidFill>
                </a:rPr>
                <a:t>Lending</a:t>
              </a:r>
            </a:p>
          </p:txBody>
        </p:sp>
        <p:grpSp>
          <p:nvGrpSpPr>
            <p:cNvPr id="208" name="Group 208"/>
            <p:cNvGrpSpPr/>
            <p:nvPr/>
          </p:nvGrpSpPr>
          <p:grpSpPr>
            <a:xfrm>
              <a:off x="3038791" y="1809774"/>
              <a:ext cx="2509947" cy="1577537"/>
              <a:chOff x="0" y="0"/>
              <a:chExt cx="3569701" cy="2243607"/>
            </a:xfrm>
          </p:grpSpPr>
          <p:pic>
            <p:nvPicPr>
              <p:cNvPr id="205" name="pasted-image.png"/>
              <p:cNvPicPr>
                <a:picLocks noChangeAspect="1"/>
              </p:cNvPicPr>
              <p:nvPr/>
            </p:nvPicPr>
            <p:blipFill>
              <a:blip r:embed="rId6"/>
              <a:stretch>
                <a:fillRect/>
              </a:stretch>
            </p:blipFill>
            <p:spPr>
              <a:xfrm>
                <a:off x="0" y="751628"/>
                <a:ext cx="3247748" cy="608170"/>
              </a:xfrm>
              <a:prstGeom prst="rect">
                <a:avLst/>
              </a:prstGeom>
              <a:ln w="12700" cap="flat">
                <a:noFill/>
                <a:miter lim="400000"/>
              </a:ln>
              <a:effectLst/>
            </p:spPr>
          </p:pic>
          <p:pic>
            <p:nvPicPr>
              <p:cNvPr id="206" name="pasted-image.png"/>
              <p:cNvPicPr>
                <a:picLocks noChangeAspect="1"/>
              </p:cNvPicPr>
              <p:nvPr/>
            </p:nvPicPr>
            <p:blipFill>
              <a:blip r:embed="rId7"/>
              <a:stretch>
                <a:fillRect/>
              </a:stretch>
            </p:blipFill>
            <p:spPr>
              <a:xfrm>
                <a:off x="765310" y="1520302"/>
                <a:ext cx="2804392" cy="723306"/>
              </a:xfrm>
              <a:prstGeom prst="rect">
                <a:avLst/>
              </a:prstGeom>
              <a:ln w="12700" cap="flat">
                <a:noFill/>
                <a:miter lim="400000"/>
              </a:ln>
              <a:effectLst/>
            </p:spPr>
          </p:pic>
          <p:pic>
            <p:nvPicPr>
              <p:cNvPr id="207" name="pasted-image.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1863" y="0"/>
                <a:ext cx="1872079" cy="814905"/>
              </a:xfrm>
              <a:prstGeom prst="rect">
                <a:avLst/>
              </a:prstGeom>
              <a:ln w="12700" cap="flat">
                <a:noFill/>
                <a:miter lim="400000"/>
              </a:ln>
              <a:effectLst/>
            </p:spPr>
          </p:pic>
        </p:grpSp>
      </p:grpSp>
      <p:grpSp>
        <p:nvGrpSpPr>
          <p:cNvPr id="8" name="Group 7"/>
          <p:cNvGrpSpPr/>
          <p:nvPr/>
        </p:nvGrpSpPr>
        <p:grpSpPr>
          <a:xfrm>
            <a:off x="6514377" y="1755017"/>
            <a:ext cx="1829348" cy="2474091"/>
            <a:chOff x="6514377" y="1755015"/>
            <a:chExt cx="1829348" cy="2474091"/>
          </a:xfrm>
        </p:grpSpPr>
        <p:sp>
          <p:nvSpPr>
            <p:cNvPr id="203" name="Shape 203"/>
            <p:cNvSpPr/>
            <p:nvPr/>
          </p:nvSpPr>
          <p:spPr>
            <a:xfrm>
              <a:off x="6773545" y="3695306"/>
              <a:ext cx="1086837" cy="53380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lgn="ctr">
                <a:defRPr b="1">
                  <a:solidFill>
                    <a:srgbClr val="FF2600"/>
                  </a:solidFill>
                </a:defRPr>
              </a:pPr>
              <a:r>
                <a:rPr sz="1500">
                  <a:solidFill>
                    <a:schemeClr val="tx2"/>
                  </a:solidFill>
                </a:rPr>
                <a:t>Policing/</a:t>
              </a:r>
            </a:p>
            <a:p>
              <a:pPr algn="ctr">
                <a:defRPr b="1">
                  <a:solidFill>
                    <a:srgbClr val="FF2600"/>
                  </a:solidFill>
                </a:defRPr>
              </a:pPr>
              <a:r>
                <a:rPr sz="1500">
                  <a:solidFill>
                    <a:schemeClr val="tx2"/>
                  </a:solidFill>
                </a:rPr>
                <a:t>sentencing</a:t>
              </a:r>
            </a:p>
          </p:txBody>
        </p:sp>
        <p:grpSp>
          <p:nvGrpSpPr>
            <p:cNvPr id="211" name="Group 211"/>
            <p:cNvGrpSpPr/>
            <p:nvPr/>
          </p:nvGrpSpPr>
          <p:grpSpPr>
            <a:xfrm>
              <a:off x="6514377" y="1755015"/>
              <a:ext cx="1829348" cy="1558226"/>
              <a:chOff x="0" y="0"/>
              <a:chExt cx="2601739" cy="2216142"/>
            </a:xfrm>
          </p:grpSpPr>
          <p:pic>
            <p:nvPicPr>
              <p:cNvPr id="209" name="pasted-image.png"/>
              <p:cNvPicPr>
                <a:picLocks noChangeAspect="1"/>
              </p:cNvPicPr>
              <p:nvPr/>
            </p:nvPicPr>
            <p:blipFill>
              <a:blip r:embed="rId9"/>
              <a:stretch>
                <a:fillRect/>
              </a:stretch>
            </p:blipFill>
            <p:spPr>
              <a:xfrm>
                <a:off x="368594" y="1409729"/>
                <a:ext cx="2233146" cy="806414"/>
              </a:xfrm>
              <a:prstGeom prst="rect">
                <a:avLst/>
              </a:prstGeom>
              <a:ln w="12700" cap="flat">
                <a:noFill/>
                <a:miter lim="400000"/>
              </a:ln>
              <a:effectLst/>
            </p:spPr>
          </p:pic>
          <p:pic>
            <p:nvPicPr>
              <p:cNvPr id="210" name="pasted-image.jpg"/>
              <p:cNvPicPr>
                <a:picLocks noChangeAspect="1"/>
              </p:cNvPicPr>
              <p:nvPr/>
            </p:nvPicPr>
            <p:blipFill>
              <a:blip r:embed="rId10"/>
              <a:stretch>
                <a:fillRect/>
              </a:stretch>
            </p:blipFill>
            <p:spPr>
              <a:xfrm>
                <a:off x="0" y="0"/>
                <a:ext cx="1680202" cy="1680202"/>
              </a:xfrm>
              <a:prstGeom prst="rect">
                <a:avLst/>
              </a:prstGeom>
              <a:ln w="12700" cap="flat">
                <a:noFill/>
                <a:miter lim="400000"/>
              </a:ln>
              <a:effectLst/>
            </p:spPr>
          </p:pic>
        </p:grpSp>
      </p:grpSp>
      <p:pic>
        <p:nvPicPr>
          <p:cNvPr id="25" name="pasted-image.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928443" y="4569917"/>
            <a:ext cx="1612824" cy="2079539"/>
          </a:xfrm>
          <a:prstGeom prst="rect">
            <a:avLst/>
          </a:prstGeom>
          <a:ln w="12700">
            <a:miter lim="400000"/>
          </a:ln>
        </p:spPr>
      </p:pic>
      <p:sp>
        <p:nvSpPr>
          <p:cNvPr id="26" name="Shape 214"/>
          <p:cNvSpPr/>
          <p:nvPr/>
        </p:nvSpPr>
        <p:spPr>
          <a:xfrm>
            <a:off x="833386" y="4440940"/>
            <a:ext cx="3188373" cy="6261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r>
              <a:rPr dirty="0"/>
              <a:t>Search for minority names </a:t>
            </a:r>
            <a:r>
              <a:rPr lang="en-US" dirty="0">
                <a:sym typeface="Wingdings"/>
              </a:rPr>
              <a:t> </a:t>
            </a:r>
          </a:p>
          <a:p>
            <a:r>
              <a:rPr lang="en-US" dirty="0">
                <a:sym typeface="Wingdings"/>
              </a:rPr>
              <a:t>	</a:t>
            </a:r>
            <a:r>
              <a:rPr dirty="0"/>
              <a:t>ads for DUI/arrest records</a:t>
            </a:r>
          </a:p>
        </p:txBody>
      </p:sp>
      <p:sp>
        <p:nvSpPr>
          <p:cNvPr id="27" name="Shape 216"/>
          <p:cNvSpPr/>
          <p:nvPr/>
        </p:nvSpPr>
        <p:spPr>
          <a:xfrm>
            <a:off x="808333" y="5365159"/>
            <a:ext cx="5201745" cy="6261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r>
              <a:rPr dirty="0"/>
              <a:t>Female cookies </a:t>
            </a:r>
            <a:r>
              <a:rPr lang="en-US" dirty="0">
                <a:sym typeface="Wingdings"/>
              </a:rPr>
              <a:t></a:t>
            </a:r>
            <a:endParaRPr dirty="0"/>
          </a:p>
          <a:p>
            <a:r>
              <a:rPr lang="en-US" dirty="0"/>
              <a:t>	</a:t>
            </a:r>
            <a:r>
              <a:rPr dirty="0"/>
              <a:t>less freq. shown professional job opening </a:t>
            </a:r>
            <a:r>
              <a:rPr lang="en-US" dirty="0"/>
              <a:t>ads</a:t>
            </a:r>
            <a:endParaRPr dirty="0"/>
          </a:p>
        </p:txBody>
      </p:sp>
      <p:sp>
        <p:nvSpPr>
          <p:cNvPr id="28" name="Shape 204"/>
          <p:cNvSpPr/>
          <p:nvPr/>
        </p:nvSpPr>
        <p:spPr>
          <a:xfrm>
            <a:off x="4707970" y="801363"/>
            <a:ext cx="3377528" cy="48327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spAutoFit/>
          </a:bodyPr>
          <a:lstStyle/>
          <a:p>
            <a:pPr>
              <a:defRPr sz="1900"/>
            </a:pPr>
            <a:r>
              <a:rPr lang="en-US" sz="1336" dirty="0"/>
              <a:t>[Sweeney 2013, </a:t>
            </a:r>
            <a:r>
              <a:rPr sz="1336" dirty="0"/>
              <a:t>Miller 2015</a:t>
            </a:r>
            <a:r>
              <a:rPr lang="en-US" sz="1336" dirty="0"/>
              <a:t>, </a:t>
            </a:r>
            <a:r>
              <a:rPr sz="1336"/>
              <a:t>Byrnes 2016</a:t>
            </a:r>
            <a:r>
              <a:rPr lang="en-US" sz="1336"/>
              <a:t>,</a:t>
            </a:r>
            <a:r>
              <a:rPr sz="1336"/>
              <a:t> </a:t>
            </a:r>
            <a:endParaRPr sz="1336" dirty="0"/>
          </a:p>
          <a:p>
            <a:pPr>
              <a:defRPr sz="1900"/>
            </a:pPr>
            <a:r>
              <a:rPr lang="en-US" sz="1336" dirty="0"/>
              <a:t> </a:t>
            </a:r>
            <a:r>
              <a:rPr sz="1336" dirty="0" err="1"/>
              <a:t>Rudin</a:t>
            </a:r>
            <a:r>
              <a:rPr lang="en-US" sz="1336" dirty="0"/>
              <a:t> </a:t>
            </a:r>
            <a:r>
              <a:rPr sz="1336" dirty="0"/>
              <a:t>2013</a:t>
            </a:r>
            <a:r>
              <a:rPr lang="en-US" sz="1336" dirty="0"/>
              <a:t>, </a:t>
            </a:r>
            <a:r>
              <a:rPr sz="1336" dirty="0"/>
              <a:t>Barry-Jester et al. 2015]</a:t>
            </a:r>
          </a:p>
        </p:txBody>
      </p:sp>
    </p:spTree>
    <p:extLst>
      <p:ext uri="{BB962C8B-B14F-4D97-AF65-F5344CB8AC3E}">
        <p14:creationId xmlns:p14="http://schemas.microsoft.com/office/powerpoint/2010/main" val="1660436763"/>
      </p:ext>
    </p:extLst>
  </p:cSld>
  <p:clrMapOvr>
    <a:masterClrMapping/>
  </p:clrMapOvr>
  <p:transition spd="slow"/>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advAuto="0"/>
      <p:bldP spid="27"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p:cNvSpPr>
          <p:nvPr>
            <p:ph type="sldNum" sz="quarter" idx="2"/>
          </p:nvPr>
        </p:nvSpPr>
        <p:spPr/>
        <p:txBody>
          <a:bodyPr/>
          <a:lstStyle/>
          <a:p>
            <a:fld id="{86CB4B4D-7CA3-9044-876B-883B54F8677D}" type="slidenum">
              <a:rPr lang="is-IS" smtClean="0"/>
              <a:pPr/>
              <a:t>33</a:t>
            </a:fld>
            <a:endParaRPr lang="is-IS"/>
          </a:p>
        </p:txBody>
      </p:sp>
      <p:sp>
        <p:nvSpPr>
          <p:cNvPr id="256" name="Shape 256"/>
          <p:cNvSpPr/>
          <p:nvPr/>
        </p:nvSpPr>
        <p:spPr>
          <a:xfrm>
            <a:off x="605609" y="1641765"/>
            <a:ext cx="7672909" cy="339612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spAutoFit/>
          </a:bodyPr>
          <a:lstStyle/>
          <a:p>
            <a:r>
              <a:rPr sz="2400" dirty="0"/>
              <a:t>“</a:t>
            </a:r>
            <a:r>
              <a:rPr lang="is-IS" sz="2400" dirty="0"/>
              <a:t>…</a:t>
            </a:r>
            <a:r>
              <a:rPr sz="2400" dirty="0"/>
              <a:t> a lot remains unknown about how big data-driven decisions may or may not use factors that are proxies for race, sex, or other traits that U.S. laws generally prohibit from being used in a wide range of commercial decisions</a:t>
            </a:r>
            <a:r>
              <a:rPr lang="en-US" sz="2400" dirty="0"/>
              <a:t> </a:t>
            </a:r>
            <a:r>
              <a:rPr lang="is-IS" sz="2400" dirty="0"/>
              <a:t>…</a:t>
            </a:r>
            <a:r>
              <a:rPr sz="2400" dirty="0"/>
              <a:t> What can be done to make sure these products and services–and the companies that use them treat consumers fairly and ethically?”</a:t>
            </a:r>
          </a:p>
          <a:p>
            <a:endParaRPr sz="2400" dirty="0"/>
          </a:p>
          <a:p>
            <a:r>
              <a:rPr sz="2400" dirty="0"/>
              <a:t>- FTC Commissioner Julie Brill [2015]</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17105" y="4251158"/>
            <a:ext cx="2061411" cy="2061411"/>
          </a:xfrm>
          <a:prstGeom prst="rect">
            <a:avLst/>
          </a:prstGeom>
        </p:spPr>
      </p:pic>
    </p:spTree>
    <p:extLst>
      <p:ext uri="{BB962C8B-B14F-4D97-AF65-F5344CB8AC3E}">
        <p14:creationId xmlns:p14="http://schemas.microsoft.com/office/powerpoint/2010/main" val="410682976"/>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Olympic Medals</a:t>
            </a:r>
          </a:p>
        </p:txBody>
      </p:sp>
      <p:sp>
        <p:nvSpPr>
          <p:cNvPr id="4" name="Slide Number Placeholder 3"/>
          <p:cNvSpPr>
            <a:spLocks noGrp="1"/>
          </p:cNvSpPr>
          <p:nvPr>
            <p:ph type="sldNum" sz="quarter" idx="12"/>
          </p:nvPr>
        </p:nvSpPr>
        <p:spPr/>
        <p:txBody>
          <a:bodyPr/>
          <a:lstStyle/>
          <a:p>
            <a:fld id="{A2EF37A0-74FC-AB4F-AE4C-D9BFC6719E9F}" type="slidenum">
              <a:rPr lang="en-US" smtClean="0"/>
              <a:t>34</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 y="1460502"/>
            <a:ext cx="9001725" cy="4808043"/>
          </a:xfrm>
          <a:prstGeom prst="rect">
            <a:avLst/>
          </a:prstGeom>
        </p:spPr>
      </p:pic>
      <p:sp>
        <p:nvSpPr>
          <p:cNvPr id="10" name="TextBox 9"/>
          <p:cNvSpPr txBox="1"/>
          <p:nvPr/>
        </p:nvSpPr>
        <p:spPr>
          <a:xfrm>
            <a:off x="208548" y="6497054"/>
            <a:ext cx="8390021" cy="307777"/>
          </a:xfrm>
          <a:prstGeom prst="rect">
            <a:avLst/>
          </a:prstGeom>
          <a:noFill/>
        </p:spPr>
        <p:txBody>
          <a:bodyPr wrap="square" rtlCol="0">
            <a:spAutoFit/>
          </a:bodyPr>
          <a:lstStyle/>
          <a:p>
            <a:r>
              <a:rPr lang="en-US" sz="1400" dirty="0"/>
              <a:t>https://</a:t>
            </a:r>
            <a:r>
              <a:rPr lang="en-US" sz="1400" dirty="0" err="1"/>
              <a:t>www.nytimes.com</a:t>
            </a:r>
            <a:r>
              <a:rPr lang="en-US" sz="1400" dirty="0"/>
              <a:t>/interactive/2016/08/08/sports/</a:t>
            </a:r>
            <a:r>
              <a:rPr lang="en-US" sz="1400" dirty="0" err="1"/>
              <a:t>olympics</a:t>
            </a:r>
            <a:r>
              <a:rPr lang="en-US" sz="1400" dirty="0"/>
              <a:t>/history-</a:t>
            </a:r>
            <a:r>
              <a:rPr lang="en-US" sz="1400" dirty="0" err="1"/>
              <a:t>olympic</a:t>
            </a:r>
            <a:r>
              <a:rPr lang="en-US" sz="1400" dirty="0"/>
              <a:t>-dominance-</a:t>
            </a:r>
            <a:r>
              <a:rPr lang="en-US" sz="1400" dirty="0" err="1"/>
              <a:t>charts.html</a:t>
            </a:r>
            <a:endParaRPr lang="en-US" sz="1400" dirty="0"/>
          </a:p>
        </p:txBody>
      </p:sp>
    </p:spTree>
    <p:extLst>
      <p:ext uri="{BB962C8B-B14F-4D97-AF65-F5344CB8AC3E}">
        <p14:creationId xmlns:p14="http://schemas.microsoft.com/office/powerpoint/2010/main" val="992663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Netflix Prize I</a:t>
            </a:r>
          </a:p>
        </p:txBody>
      </p:sp>
      <p:sp>
        <p:nvSpPr>
          <p:cNvPr id="3" name="Content Placeholder 2"/>
          <p:cNvSpPr>
            <a:spLocks noGrp="1"/>
          </p:cNvSpPr>
          <p:nvPr>
            <p:ph idx="1"/>
          </p:nvPr>
        </p:nvSpPr>
        <p:spPr>
          <a:xfrm>
            <a:off x="457200" y="1752600"/>
            <a:ext cx="7620000" cy="4813092"/>
          </a:xfrm>
        </p:spPr>
        <p:txBody>
          <a:bodyPr/>
          <a:lstStyle/>
          <a:p>
            <a:r>
              <a:rPr lang="en-US" dirty="0"/>
              <a:t>Recommender systems: predict a user’s rating of an item</a:t>
            </a:r>
          </a:p>
          <a:p>
            <a:br>
              <a:rPr lang="en-US" dirty="0"/>
            </a:br>
            <a:br>
              <a:rPr lang="en-US" dirty="0"/>
            </a:br>
            <a:br>
              <a:rPr lang="en-US" dirty="0"/>
            </a:br>
            <a:br>
              <a:rPr lang="en-US" dirty="0"/>
            </a:br>
            <a:br>
              <a:rPr lang="en-US" dirty="0"/>
            </a:br>
            <a:br>
              <a:rPr lang="en-US" dirty="0"/>
            </a:br>
            <a:r>
              <a:rPr lang="en-US" dirty="0"/>
              <a:t>Netflix Prize: $1MM to the first team that beats our in-house engine by 10%</a:t>
            </a:r>
          </a:p>
          <a:p>
            <a:pPr marL="342900" indent="-342900">
              <a:buFont typeface="Arial" charset="0"/>
              <a:buChar char="•"/>
            </a:pPr>
            <a:r>
              <a:rPr lang="en-US" dirty="0"/>
              <a:t>Happened after about three years</a:t>
            </a:r>
          </a:p>
          <a:p>
            <a:pPr marL="342900" indent="-342900">
              <a:buFont typeface="Arial" charset="0"/>
              <a:buChar char="•"/>
            </a:pPr>
            <a:r>
              <a:rPr lang="en-US" dirty="0"/>
              <a:t>Model was </a:t>
            </a:r>
            <a:r>
              <a:rPr lang="en-US" dirty="0">
                <a:solidFill>
                  <a:schemeClr val="tx2"/>
                </a:solidFill>
              </a:rPr>
              <a:t>never used </a:t>
            </a:r>
            <a:r>
              <a:rPr lang="en-US" dirty="0"/>
              <a:t>by Netflix for a variety of reasons</a:t>
            </a:r>
          </a:p>
          <a:p>
            <a:pPr marL="800100" lvl="1" indent="-342900">
              <a:buFont typeface="Arial" charset="0"/>
              <a:buChar char="•"/>
            </a:pPr>
            <a:r>
              <a:rPr lang="en-US" dirty="0"/>
              <a:t>Out of date (DVDs vs streaming)</a:t>
            </a:r>
          </a:p>
          <a:p>
            <a:pPr marL="800100" lvl="1" indent="-342900">
              <a:buFont typeface="Arial" charset="0"/>
              <a:buChar char="•"/>
            </a:pPr>
            <a:r>
              <a:rPr lang="en-US" dirty="0"/>
              <a:t>Too complicated / not interpretable</a:t>
            </a:r>
          </a:p>
        </p:txBody>
      </p:sp>
      <p:sp>
        <p:nvSpPr>
          <p:cNvPr id="4" name="Slide Number Placeholder 3"/>
          <p:cNvSpPr>
            <a:spLocks noGrp="1"/>
          </p:cNvSpPr>
          <p:nvPr>
            <p:ph type="sldNum" sz="quarter" idx="12"/>
          </p:nvPr>
        </p:nvSpPr>
        <p:spPr/>
        <p:txBody>
          <a:bodyPr/>
          <a:lstStyle/>
          <a:p>
            <a:fld id="{A2EF37A0-74FC-AB4F-AE4C-D9BFC6719E9F}" type="slidenum">
              <a:rPr lang="en-US" smtClean="0"/>
              <a:t>35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436494284"/>
              </p:ext>
            </p:extLst>
          </p:nvPr>
        </p:nvGraphicFramePr>
        <p:xfrm>
          <a:off x="1074293" y="2296410"/>
          <a:ext cx="6585680" cy="1483360"/>
        </p:xfrm>
        <a:graphic>
          <a:graphicData uri="http://schemas.openxmlformats.org/drawingml/2006/table">
            <a:tbl>
              <a:tblPr firstRow="1" firstCol="1">
                <a:tableStyleId>{8EC20E35-A176-4012-BC5E-935CFFF8708E}</a:tableStyleId>
              </a:tblPr>
              <a:tblGrid>
                <a:gridCol w="1317136">
                  <a:extLst>
                    <a:ext uri="{9D8B030D-6E8A-4147-A177-3AD203B41FA5}">
                      <a16:colId xmlns:a16="http://schemas.microsoft.com/office/drawing/2014/main" val="20000"/>
                    </a:ext>
                  </a:extLst>
                </a:gridCol>
                <a:gridCol w="1317136">
                  <a:extLst>
                    <a:ext uri="{9D8B030D-6E8A-4147-A177-3AD203B41FA5}">
                      <a16:colId xmlns:a16="http://schemas.microsoft.com/office/drawing/2014/main" val="20001"/>
                    </a:ext>
                  </a:extLst>
                </a:gridCol>
                <a:gridCol w="1317136">
                  <a:extLst>
                    <a:ext uri="{9D8B030D-6E8A-4147-A177-3AD203B41FA5}">
                      <a16:colId xmlns:a16="http://schemas.microsoft.com/office/drawing/2014/main" val="20002"/>
                    </a:ext>
                  </a:extLst>
                </a:gridCol>
                <a:gridCol w="1317136">
                  <a:extLst>
                    <a:ext uri="{9D8B030D-6E8A-4147-A177-3AD203B41FA5}">
                      <a16:colId xmlns:a16="http://schemas.microsoft.com/office/drawing/2014/main" val="20003"/>
                    </a:ext>
                  </a:extLst>
                </a:gridCol>
                <a:gridCol w="1317136">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pPr algn="ctr"/>
                      <a:r>
                        <a:rPr lang="en-US" dirty="0"/>
                        <a:t>Twilight</a:t>
                      </a:r>
                    </a:p>
                  </a:txBody>
                  <a:tcPr/>
                </a:tc>
                <a:tc>
                  <a:txBody>
                    <a:bodyPr/>
                    <a:lstStyle/>
                    <a:p>
                      <a:pPr algn="ctr"/>
                      <a:r>
                        <a:rPr lang="en-US" dirty="0"/>
                        <a:t>Wall-E</a:t>
                      </a:r>
                    </a:p>
                  </a:txBody>
                  <a:tcPr/>
                </a:tc>
                <a:tc>
                  <a:txBody>
                    <a:bodyPr/>
                    <a:lstStyle/>
                    <a:p>
                      <a:pPr algn="ctr"/>
                      <a:r>
                        <a:rPr lang="en-US" dirty="0"/>
                        <a:t>Twilight II</a:t>
                      </a:r>
                    </a:p>
                  </a:txBody>
                  <a:tcPr/>
                </a:tc>
                <a:tc>
                  <a:txBody>
                    <a:bodyPr/>
                    <a:lstStyle/>
                    <a:p>
                      <a:pPr algn="ctr"/>
                      <a:r>
                        <a:rPr lang="en-US" dirty="0"/>
                        <a:t>Furious 7</a:t>
                      </a:r>
                    </a:p>
                  </a:txBody>
                  <a:tcPr/>
                </a:tc>
                <a:extLst>
                  <a:ext uri="{0D108BD9-81ED-4DB2-BD59-A6C34878D82A}">
                    <a16:rowId xmlns:a16="http://schemas.microsoft.com/office/drawing/2014/main" val="10000"/>
                  </a:ext>
                </a:extLst>
              </a:tr>
              <a:tr h="370840">
                <a:tc>
                  <a:txBody>
                    <a:bodyPr/>
                    <a:lstStyle/>
                    <a:p>
                      <a:r>
                        <a:rPr lang="en-US" dirty="0"/>
                        <a:t>User 1</a:t>
                      </a:r>
                    </a:p>
                  </a:txBody>
                  <a:tcPr/>
                </a:tc>
                <a:tc>
                  <a:txBody>
                    <a:bodyPr/>
                    <a:lstStyle/>
                    <a:p>
                      <a:r>
                        <a:rPr lang="en-US" dirty="0"/>
                        <a:t>+1</a:t>
                      </a:r>
                      <a:endParaRPr lang="en-US" dirty="0">
                        <a:solidFill>
                          <a:srgbClr val="00B0F0"/>
                        </a:solidFill>
                      </a:endParaRPr>
                    </a:p>
                  </a:txBody>
                  <a:tcPr>
                    <a:solidFill>
                      <a:srgbClr val="9BBB59"/>
                    </a:solidFill>
                  </a:tcPr>
                </a:tc>
                <a:tc>
                  <a:txBody>
                    <a:bodyPr/>
                    <a:lstStyle/>
                    <a:p>
                      <a:r>
                        <a:rPr lang="en-US" dirty="0"/>
                        <a:t>-1</a:t>
                      </a:r>
                    </a:p>
                  </a:txBody>
                  <a:tcPr>
                    <a:solidFill>
                      <a:schemeClr val="tx2"/>
                    </a:solidFill>
                  </a:tcPr>
                </a:tc>
                <a:tc>
                  <a:txBody>
                    <a:bodyPr/>
                    <a:lstStyle/>
                    <a:p>
                      <a:r>
                        <a:rPr lang="en-US" dirty="0"/>
                        <a:t>+1</a:t>
                      </a:r>
                    </a:p>
                  </a:txBody>
                  <a:tcPr>
                    <a:solidFill>
                      <a:srgbClr val="9BBB59"/>
                    </a:solidFill>
                  </a:tcPr>
                </a:tc>
                <a:tc>
                  <a:txBody>
                    <a:bodyPr/>
                    <a:lstStyle/>
                    <a:p>
                      <a:r>
                        <a:rPr lang="en-US" dirty="0"/>
                        <a:t>?</a:t>
                      </a:r>
                    </a:p>
                  </a:txBody>
                  <a:tcPr/>
                </a:tc>
                <a:extLst>
                  <a:ext uri="{0D108BD9-81ED-4DB2-BD59-A6C34878D82A}">
                    <a16:rowId xmlns:a16="http://schemas.microsoft.com/office/drawing/2014/main" val="10001"/>
                  </a:ext>
                </a:extLst>
              </a:tr>
              <a:tr h="370840">
                <a:tc>
                  <a:txBody>
                    <a:bodyPr/>
                    <a:lstStyle/>
                    <a:p>
                      <a:r>
                        <a:rPr lang="en-US" dirty="0"/>
                        <a:t>User 2</a:t>
                      </a:r>
                    </a:p>
                  </a:txBody>
                  <a:tcPr/>
                </a:tc>
                <a:tc>
                  <a:txBody>
                    <a:bodyPr/>
                    <a:lstStyle/>
                    <a:p>
                      <a:r>
                        <a:rPr lang="en-US" dirty="0"/>
                        <a:t>+1</a:t>
                      </a:r>
                    </a:p>
                  </a:txBody>
                  <a:tcPr>
                    <a:solidFill>
                      <a:srgbClr val="9BBB59"/>
                    </a:solidFill>
                  </a:tcPr>
                </a:tc>
                <a:tc>
                  <a:txBody>
                    <a:bodyPr/>
                    <a:lstStyle/>
                    <a:p>
                      <a:r>
                        <a:rPr lang="en-US" dirty="0"/>
                        <a:t>-1</a:t>
                      </a:r>
                    </a:p>
                  </a:txBody>
                  <a:tcPr>
                    <a:solidFill>
                      <a:schemeClr val="tx2"/>
                    </a:solidFill>
                  </a:tcPr>
                </a:tc>
                <a:tc>
                  <a:txBody>
                    <a:bodyPr/>
                    <a:lstStyle/>
                    <a:p>
                      <a:r>
                        <a:rPr lang="en-US" dirty="0"/>
                        <a:t>?</a:t>
                      </a:r>
                    </a:p>
                  </a:txBody>
                  <a:tcPr/>
                </a:tc>
                <a:tc>
                  <a:txBody>
                    <a:bodyPr/>
                    <a:lstStyle/>
                    <a:p>
                      <a:r>
                        <a:rPr lang="en-US" dirty="0"/>
                        <a:t>?</a:t>
                      </a:r>
                    </a:p>
                  </a:txBody>
                  <a:tcPr/>
                </a:tc>
                <a:extLst>
                  <a:ext uri="{0D108BD9-81ED-4DB2-BD59-A6C34878D82A}">
                    <a16:rowId xmlns:a16="http://schemas.microsoft.com/office/drawing/2014/main" val="10002"/>
                  </a:ext>
                </a:extLst>
              </a:tr>
              <a:tr h="370840">
                <a:tc>
                  <a:txBody>
                    <a:bodyPr/>
                    <a:lstStyle/>
                    <a:p>
                      <a:r>
                        <a:rPr lang="en-US" dirty="0"/>
                        <a:t>User 3</a:t>
                      </a:r>
                    </a:p>
                  </a:txBody>
                  <a:tcPr/>
                </a:tc>
                <a:tc>
                  <a:txBody>
                    <a:bodyPr/>
                    <a:lstStyle/>
                    <a:p>
                      <a:r>
                        <a:rPr lang="en-US" dirty="0"/>
                        <a:t>-1</a:t>
                      </a:r>
                    </a:p>
                  </a:txBody>
                  <a:tcPr>
                    <a:solidFill>
                      <a:schemeClr val="tx2"/>
                    </a:solidFill>
                  </a:tcPr>
                </a:tc>
                <a:tc>
                  <a:txBody>
                    <a:bodyPr/>
                    <a:lstStyle/>
                    <a:p>
                      <a:r>
                        <a:rPr lang="en-US" dirty="0"/>
                        <a:t>+1</a:t>
                      </a:r>
                    </a:p>
                  </a:txBody>
                  <a:tcPr>
                    <a:solidFill>
                      <a:srgbClr val="9BBB59"/>
                    </a:solidFill>
                  </a:tcPr>
                </a:tc>
                <a:tc>
                  <a:txBody>
                    <a:bodyPr/>
                    <a:lstStyle/>
                    <a:p>
                      <a:r>
                        <a:rPr lang="en-US" dirty="0"/>
                        <a:t>-1</a:t>
                      </a:r>
                    </a:p>
                  </a:txBody>
                  <a:tcPr>
                    <a:solidFill>
                      <a:schemeClr val="tx2"/>
                    </a:solidFill>
                  </a:tcPr>
                </a:tc>
                <a:tc>
                  <a:txBody>
                    <a:bodyPr/>
                    <a:lstStyle/>
                    <a:p>
                      <a:r>
                        <a:rPr lang="en-US" dirty="0"/>
                        <a:t>+1</a:t>
                      </a:r>
                    </a:p>
                  </a:txBody>
                  <a:tcPr>
                    <a:solidFill>
                      <a:srgbClr val="9BBB59"/>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6608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Netflix Prize II</a:t>
            </a:r>
          </a:p>
        </p:txBody>
      </p:sp>
      <p:sp>
        <p:nvSpPr>
          <p:cNvPr id="4" name="Slide Number Placeholder 3"/>
          <p:cNvSpPr>
            <a:spLocks noGrp="1"/>
          </p:cNvSpPr>
          <p:nvPr>
            <p:ph type="sldNum" sz="quarter" idx="12"/>
          </p:nvPr>
        </p:nvSpPr>
        <p:spPr/>
        <p:txBody>
          <a:bodyPr/>
          <a:lstStyle/>
          <a:p>
            <a:fld id="{A2EF37A0-74FC-AB4F-AE4C-D9BFC6719E9F}" type="slidenum">
              <a:rPr lang="en-US" smtClean="0"/>
              <a:t>36</a:t>
            </a:fld>
            <a:endParaRPr lang="en-US"/>
          </a:p>
        </p:txBody>
      </p:sp>
      <p:grpSp>
        <p:nvGrpSpPr>
          <p:cNvPr id="11" name="Group 10"/>
          <p:cNvGrpSpPr/>
          <p:nvPr/>
        </p:nvGrpSpPr>
        <p:grpSpPr>
          <a:xfrm>
            <a:off x="801789" y="2053649"/>
            <a:ext cx="5039931" cy="4589114"/>
            <a:chOff x="801787" y="1873769"/>
            <a:chExt cx="5039931" cy="4589114"/>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0341" y="1873769"/>
              <a:ext cx="4701377" cy="4250560"/>
            </a:xfrm>
            <a:prstGeom prst="rect">
              <a:avLst/>
            </a:prstGeom>
          </p:spPr>
        </p:pic>
        <p:sp>
          <p:nvSpPr>
            <p:cNvPr id="6" name="TextBox 5"/>
            <p:cNvSpPr txBox="1"/>
            <p:nvPr/>
          </p:nvSpPr>
          <p:spPr>
            <a:xfrm>
              <a:off x="1140341" y="6124329"/>
              <a:ext cx="4701377" cy="338554"/>
            </a:xfrm>
            <a:prstGeom prst="rect">
              <a:avLst/>
            </a:prstGeom>
            <a:noFill/>
          </p:spPr>
          <p:txBody>
            <a:bodyPr wrap="square" rtlCol="0">
              <a:spAutoFit/>
            </a:bodyPr>
            <a:lstStyle/>
            <a:p>
              <a:pPr algn="ctr"/>
              <a:r>
                <a:rPr lang="en-US" sz="1600" dirty="0"/>
                <a:t>Latent factor 2</a:t>
              </a:r>
            </a:p>
          </p:txBody>
        </p:sp>
        <p:sp>
          <p:nvSpPr>
            <p:cNvPr id="7" name="TextBox 6"/>
            <p:cNvSpPr txBox="1"/>
            <p:nvPr/>
          </p:nvSpPr>
          <p:spPr>
            <a:xfrm rot="16200000">
              <a:off x="-1154216" y="3829772"/>
              <a:ext cx="4250562" cy="338555"/>
            </a:xfrm>
            <a:prstGeom prst="rect">
              <a:avLst/>
            </a:prstGeom>
            <a:noFill/>
          </p:spPr>
          <p:txBody>
            <a:bodyPr wrap="square" rtlCol="0">
              <a:spAutoFit/>
            </a:bodyPr>
            <a:lstStyle/>
            <a:p>
              <a:pPr algn="ctr"/>
              <a:r>
                <a:rPr lang="en-US" sz="1600" dirty="0"/>
                <a:t>Latent factor 1</a:t>
              </a:r>
            </a:p>
          </p:txBody>
        </p:sp>
      </p:grpSp>
      <p:sp>
        <p:nvSpPr>
          <p:cNvPr id="8" name="TextBox 7"/>
          <p:cNvSpPr txBox="1"/>
          <p:nvPr/>
        </p:nvSpPr>
        <p:spPr>
          <a:xfrm>
            <a:off x="-29981" y="6552826"/>
            <a:ext cx="4586990" cy="307777"/>
          </a:xfrm>
          <a:prstGeom prst="rect">
            <a:avLst/>
          </a:prstGeom>
          <a:noFill/>
        </p:spPr>
        <p:txBody>
          <a:bodyPr wrap="square" rtlCol="0">
            <a:spAutoFit/>
          </a:bodyPr>
          <a:lstStyle/>
          <a:p>
            <a:r>
              <a:rPr lang="en-US" sz="1400" i="1" dirty="0">
                <a:solidFill>
                  <a:schemeClr val="bg1">
                    <a:lumMod val="50000"/>
                  </a:schemeClr>
                </a:solidFill>
              </a:rPr>
              <a:t>Image courtesy of Christopher </a:t>
            </a:r>
            <a:r>
              <a:rPr lang="en-US" sz="1400" i="1" dirty="0" err="1">
                <a:solidFill>
                  <a:schemeClr val="bg1">
                    <a:lumMod val="50000"/>
                  </a:schemeClr>
                </a:solidFill>
              </a:rPr>
              <a:t>Volinsky</a:t>
            </a:r>
            <a:endParaRPr lang="en-US" sz="1400" i="1" dirty="0">
              <a:solidFill>
                <a:schemeClr val="bg1">
                  <a:lumMod val="50000"/>
                </a:schemeClr>
              </a:solidFill>
            </a:endParaRPr>
          </a:p>
        </p:txBody>
      </p:sp>
      <p:sp>
        <p:nvSpPr>
          <p:cNvPr id="10" name="Rounded Rectangle 9"/>
          <p:cNvSpPr/>
          <p:nvPr/>
        </p:nvSpPr>
        <p:spPr>
          <a:xfrm>
            <a:off x="5948416" y="2962391"/>
            <a:ext cx="2844201" cy="172386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t>Latent factors model:</a:t>
            </a:r>
          </a:p>
          <a:p>
            <a:endParaRPr lang="en-US" dirty="0"/>
          </a:p>
          <a:p>
            <a:r>
              <a:rPr lang="en-US" dirty="0"/>
              <a:t>Identify factors with max discrimination between movies</a:t>
            </a:r>
          </a:p>
        </p:txBody>
      </p:sp>
      <p:grpSp>
        <p:nvGrpSpPr>
          <p:cNvPr id="16" name="Group 15"/>
          <p:cNvGrpSpPr/>
          <p:nvPr/>
        </p:nvGrpSpPr>
        <p:grpSpPr>
          <a:xfrm>
            <a:off x="629589" y="1524318"/>
            <a:ext cx="6158459" cy="529328"/>
            <a:chOff x="629587" y="1524318"/>
            <a:chExt cx="6158459" cy="529328"/>
          </a:xfrm>
        </p:grpSpPr>
        <p:sp>
          <p:nvSpPr>
            <p:cNvPr id="12" name="Rounded Rectangle 11"/>
            <p:cNvSpPr/>
            <p:nvPr/>
          </p:nvSpPr>
          <p:spPr>
            <a:xfrm>
              <a:off x="629587" y="1524318"/>
              <a:ext cx="2723213" cy="5293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Frat/Gross-Out Comedy</a:t>
              </a:r>
            </a:p>
          </p:txBody>
        </p:sp>
        <p:sp>
          <p:nvSpPr>
            <p:cNvPr id="13" name="Rounded Rectangle 12"/>
            <p:cNvSpPr/>
            <p:nvPr/>
          </p:nvSpPr>
          <p:spPr>
            <a:xfrm>
              <a:off x="4064833" y="1524318"/>
              <a:ext cx="2723213" cy="52932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t>Critically-Acclaimed/Strong Female Lead</a:t>
              </a:r>
            </a:p>
          </p:txBody>
        </p:sp>
        <p:cxnSp>
          <p:nvCxnSpPr>
            <p:cNvPr id="15" name="Straight Arrow Connector 14"/>
            <p:cNvCxnSpPr>
              <a:stCxn id="12" idx="3"/>
              <a:endCxn id="13" idx="1"/>
            </p:cNvCxnSpPr>
            <p:nvPr/>
          </p:nvCxnSpPr>
          <p:spPr>
            <a:xfrm>
              <a:off x="3352800" y="1788982"/>
              <a:ext cx="712033" cy="0"/>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grpSp>
      <p:grpSp>
        <p:nvGrpSpPr>
          <p:cNvPr id="22" name="Group 21"/>
          <p:cNvGrpSpPr/>
          <p:nvPr/>
        </p:nvGrpSpPr>
        <p:grpSpPr>
          <a:xfrm>
            <a:off x="89942" y="2398428"/>
            <a:ext cx="809468" cy="3440825"/>
            <a:chOff x="89942" y="2398426"/>
            <a:chExt cx="809468" cy="3440825"/>
          </a:xfrm>
        </p:grpSpPr>
        <p:sp>
          <p:nvSpPr>
            <p:cNvPr id="17" name="Rounded Rectangle 16"/>
            <p:cNvSpPr/>
            <p:nvPr/>
          </p:nvSpPr>
          <p:spPr>
            <a:xfrm>
              <a:off x="89942" y="2398426"/>
              <a:ext cx="809468" cy="4197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Artsy</a:t>
              </a:r>
            </a:p>
          </p:txBody>
        </p:sp>
        <p:sp>
          <p:nvSpPr>
            <p:cNvPr id="19" name="Rounded Rectangle 18"/>
            <p:cNvSpPr/>
            <p:nvPr/>
          </p:nvSpPr>
          <p:spPr>
            <a:xfrm>
              <a:off x="89942" y="5419526"/>
              <a:ext cx="809468" cy="4197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BB</a:t>
              </a:r>
            </a:p>
          </p:txBody>
        </p:sp>
        <p:cxnSp>
          <p:nvCxnSpPr>
            <p:cNvPr id="21" name="Straight Arrow Connector 20"/>
            <p:cNvCxnSpPr>
              <a:stCxn id="17" idx="2"/>
              <a:endCxn id="19" idx="0"/>
            </p:cNvCxnSpPr>
            <p:nvPr/>
          </p:nvCxnSpPr>
          <p:spPr>
            <a:xfrm>
              <a:off x="494676" y="2818151"/>
              <a:ext cx="0" cy="2601375"/>
            </a:xfrm>
            <a:prstGeom prst="straightConnector1">
              <a:avLst/>
            </a:prstGeom>
            <a:ln>
              <a:headEnd type="triangle"/>
              <a:tailEnd type="triangle"/>
            </a:ln>
          </p:spPr>
          <p:style>
            <a:lnRef idx="3">
              <a:schemeClr val="accent1"/>
            </a:lnRef>
            <a:fillRef idx="0">
              <a:schemeClr val="accent1"/>
            </a:fillRef>
            <a:effectRef idx="2">
              <a:schemeClr val="accent1"/>
            </a:effectRef>
            <a:fontRef idx="minor">
              <a:schemeClr val="tx1"/>
            </a:fontRef>
          </p:style>
        </p:cxnSp>
      </p:grpSp>
    </p:spTree>
    <p:extLst>
      <p:ext uri="{BB962C8B-B14F-4D97-AF65-F5344CB8AC3E}">
        <p14:creationId xmlns:p14="http://schemas.microsoft.com/office/powerpoint/2010/main" val="8270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Netflix Prize III</a:t>
            </a:r>
          </a:p>
        </p:txBody>
      </p:sp>
      <p:sp>
        <p:nvSpPr>
          <p:cNvPr id="3" name="Content Placeholder 2"/>
          <p:cNvSpPr>
            <a:spLocks noGrp="1"/>
          </p:cNvSpPr>
          <p:nvPr>
            <p:ph idx="1"/>
          </p:nvPr>
        </p:nvSpPr>
        <p:spPr/>
        <p:txBody>
          <a:bodyPr/>
          <a:lstStyle/>
          <a:p>
            <a:r>
              <a:rPr lang="en-US" dirty="0"/>
              <a:t>Netflix initially planned a follow-up competition</a:t>
            </a:r>
          </a:p>
          <a:p>
            <a:r>
              <a:rPr lang="en-US" dirty="0"/>
              <a:t>In 2007, UT Austin managed to </a:t>
            </a:r>
            <a:r>
              <a:rPr lang="en-US" dirty="0" err="1"/>
              <a:t>deanonymize</a:t>
            </a:r>
            <a:r>
              <a:rPr lang="en-US" dirty="0"/>
              <a:t> portions of the original released (anonymized) Netflix dataset:</a:t>
            </a:r>
          </a:p>
          <a:p>
            <a:pPr marL="342900" indent="-342900">
              <a:buFont typeface="Arial" charset="0"/>
              <a:buChar char="•"/>
            </a:pPr>
            <a:r>
              <a:rPr lang="en-US" dirty="0"/>
              <a:t>????????????</a:t>
            </a:r>
          </a:p>
          <a:p>
            <a:pPr marL="342900" indent="-342900">
              <a:buFont typeface="Arial" charset="0"/>
              <a:buChar char="•"/>
            </a:pPr>
            <a:r>
              <a:rPr lang="en-US" dirty="0"/>
              <a:t>Matched rating against those made publicly on IMDb</a:t>
            </a:r>
          </a:p>
          <a:p>
            <a:r>
              <a:rPr lang="en-US" dirty="0"/>
              <a:t>Why could this be bad?</a:t>
            </a:r>
          </a:p>
          <a:p>
            <a:r>
              <a:rPr lang="en-US" dirty="0"/>
              <a:t>2009—2010, four Netflix users filed a class-action lawsuit against Netflix over</a:t>
            </a:r>
          </a:p>
        </p:txBody>
      </p:sp>
      <p:sp>
        <p:nvSpPr>
          <p:cNvPr id="4" name="Slide Number Placeholder 3"/>
          <p:cNvSpPr>
            <a:spLocks noGrp="1"/>
          </p:cNvSpPr>
          <p:nvPr>
            <p:ph type="sldNum" sz="quarter" idx="12"/>
          </p:nvPr>
        </p:nvSpPr>
        <p:spPr/>
        <p:txBody>
          <a:bodyPr/>
          <a:lstStyle/>
          <a:p>
            <a:fld id="{A2EF37A0-74FC-AB4F-AE4C-D9BFC6719E9F}" type="slidenum">
              <a:rPr lang="en-US" smtClean="0"/>
              <a:t>37</a:t>
            </a:fld>
            <a:endParaRPr lang="en-US"/>
          </a:p>
        </p:txBody>
      </p:sp>
    </p:spTree>
    <p:extLst>
      <p:ext uri="{BB962C8B-B14F-4D97-AF65-F5344CB8AC3E}">
        <p14:creationId xmlns:p14="http://schemas.microsoft.com/office/powerpoint/2010/main" val="96098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MoneyBall</a:t>
            </a:r>
            <a:endParaRPr lang="en-US" dirty="0"/>
          </a:p>
        </p:txBody>
      </p:sp>
      <p:sp>
        <p:nvSpPr>
          <p:cNvPr id="3" name="Content Placeholder 2"/>
          <p:cNvSpPr>
            <a:spLocks noGrp="1"/>
          </p:cNvSpPr>
          <p:nvPr>
            <p:ph idx="1"/>
          </p:nvPr>
        </p:nvSpPr>
        <p:spPr>
          <a:xfrm>
            <a:off x="457201" y="1752600"/>
            <a:ext cx="3795330" cy="4952682"/>
          </a:xfrm>
        </p:spPr>
        <p:txBody>
          <a:bodyPr>
            <a:normAutofit fontScale="92500" lnSpcReduction="10000"/>
          </a:bodyPr>
          <a:lstStyle/>
          <a:p>
            <a:r>
              <a:rPr lang="en-US" dirty="0"/>
              <a:t>Baseball teams drafted rookie players primarily based on human scouts’ opinions of their talents</a:t>
            </a:r>
          </a:p>
          <a:p>
            <a:r>
              <a:rPr lang="en-US" dirty="0">
                <a:solidFill>
                  <a:schemeClr val="tx2"/>
                </a:solidFill>
              </a:rPr>
              <a:t>Paul </a:t>
            </a:r>
            <a:r>
              <a:rPr lang="en-US" dirty="0" err="1">
                <a:solidFill>
                  <a:schemeClr val="tx2"/>
                </a:solidFill>
              </a:rPr>
              <a:t>DePodesta</a:t>
            </a:r>
            <a:r>
              <a:rPr lang="en-US" dirty="0"/>
              <a:t>, data scientist </a:t>
            </a:r>
            <a:r>
              <a:rPr lang="en-US" i="1" dirty="0"/>
              <a:t>du jour</a:t>
            </a:r>
            <a:r>
              <a:rPr lang="en-US" dirty="0"/>
              <a:t>, convinces the {bad, poor} Oakland Athletics to use a </a:t>
            </a:r>
            <a:r>
              <a:rPr lang="en-US" dirty="0">
                <a:solidFill>
                  <a:schemeClr val="tx2"/>
                </a:solidFill>
              </a:rPr>
              <a:t>quantitative</a:t>
            </a:r>
            <a:r>
              <a:rPr lang="en-US" dirty="0"/>
              <a:t> aka sabermetric approach to hiring</a:t>
            </a:r>
            <a:br>
              <a:rPr lang="en-US" dirty="0"/>
            </a:br>
            <a:endParaRPr lang="en-US" dirty="0"/>
          </a:p>
          <a:p>
            <a:r>
              <a:rPr lang="en-US" sz="1600" dirty="0"/>
              <a:t>(Spoiler: Red Sox offer Brand a job, he says no, they take a sabermetric approach and win the World Series.)</a:t>
            </a:r>
          </a:p>
          <a:p>
            <a:endParaRPr lang="en-US" sz="1600" dirty="0"/>
          </a:p>
          <a:p>
            <a:r>
              <a:rPr lang="en-US" sz="1600" dirty="0"/>
              <a:t>(Spoiler #2: </a:t>
            </a:r>
            <a:r>
              <a:rPr lang="en-US" sz="1600" dirty="0" err="1"/>
              <a:t>DePodesta</a:t>
            </a:r>
            <a:r>
              <a:rPr lang="en-US" sz="1600" dirty="0"/>
              <a:t> is now GM for the Browns, who are </a:t>
            </a:r>
            <a:r>
              <a:rPr lang="en-US" sz="1600" dirty="0">
                <a:solidFill>
                  <a:schemeClr val="tx2"/>
                </a:solidFill>
              </a:rPr>
              <a:t>extremely bad</a:t>
            </a:r>
            <a:r>
              <a:rPr lang="en-US" sz="1600" dirty="0"/>
              <a:t> right now.  We’ll see what happens!)</a:t>
            </a:r>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29464" y="2309156"/>
            <a:ext cx="4661402" cy="45752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26147" y="152718"/>
            <a:ext cx="1807392" cy="2036902"/>
          </a:xfrm>
          <a:prstGeom prst="rect">
            <a:avLst/>
          </a:prstGeom>
        </p:spPr>
      </p:pic>
    </p:spTree>
    <p:extLst>
      <p:ext uri="{BB962C8B-B14F-4D97-AF65-F5344CB8AC3E}">
        <p14:creationId xmlns:p14="http://schemas.microsoft.com/office/powerpoint/2010/main" val="45423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39</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77902" y="0"/>
            <a:ext cx="7170743" cy="6858000"/>
          </a:xfrm>
          <a:prstGeom prst="rect">
            <a:avLst/>
          </a:prstGeom>
        </p:spPr>
      </p:pic>
      <p:sp>
        <p:nvSpPr>
          <p:cNvPr id="8" name="TextBox 7"/>
          <p:cNvSpPr txBox="1"/>
          <p:nvPr/>
        </p:nvSpPr>
        <p:spPr>
          <a:xfrm>
            <a:off x="5719634" y="6289810"/>
            <a:ext cx="3043003" cy="523220"/>
          </a:xfrm>
          <a:prstGeom prst="rect">
            <a:avLst/>
          </a:prstGeom>
          <a:noFill/>
        </p:spPr>
        <p:txBody>
          <a:bodyPr wrap="square" rtlCol="0">
            <a:spAutoFit/>
          </a:bodyPr>
          <a:lstStyle/>
          <a:p>
            <a:r>
              <a:rPr lang="en-US" sz="1400" dirty="0"/>
              <a:t>http://</a:t>
            </a:r>
            <a:r>
              <a:rPr lang="en-US" sz="1400" dirty="0" err="1"/>
              <a:t>www.businessinsider.com</a:t>
            </a:r>
            <a:r>
              <a:rPr lang="en-US" sz="1400" dirty="0"/>
              <a:t>/best-jobs-in-america-in-2017-2017-1/</a:t>
            </a:r>
          </a:p>
        </p:txBody>
      </p:sp>
    </p:spTree>
    <p:extLst>
      <p:ext uri="{BB962C8B-B14F-4D97-AF65-F5344CB8AC3E}">
        <p14:creationId xmlns:p14="http://schemas.microsoft.com/office/powerpoint/2010/main" val="380405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4</a:t>
            </a:fld>
            <a:endParaRPr lang="en-US"/>
          </a:p>
        </p:txBody>
      </p:sp>
      <p:pic>
        <p:nvPicPr>
          <p:cNvPr id="5" name="Picture 4"/>
          <p:cNvPicPr>
            <a:picLocks noChangeAspect="1"/>
          </p:cNvPicPr>
          <p:nvPr/>
        </p:nvPicPr>
        <p:blipFill>
          <a:blip r:embed="rId2"/>
          <a:stretch>
            <a:fillRect/>
          </a:stretch>
        </p:blipFill>
        <p:spPr>
          <a:xfrm>
            <a:off x="1957344" y="466827"/>
            <a:ext cx="5185193" cy="4949502"/>
          </a:xfrm>
          <a:prstGeom prst="rect">
            <a:avLst/>
          </a:prstGeom>
        </p:spPr>
      </p:pic>
      <p:sp>
        <p:nvSpPr>
          <p:cNvPr id="8" name="TextBox 7"/>
          <p:cNvSpPr txBox="1"/>
          <p:nvPr/>
        </p:nvSpPr>
        <p:spPr>
          <a:xfrm>
            <a:off x="518162" y="5410200"/>
            <a:ext cx="8052435" cy="646331"/>
          </a:xfrm>
          <a:prstGeom prst="rect">
            <a:avLst/>
          </a:prstGeom>
          <a:noFill/>
        </p:spPr>
        <p:txBody>
          <a:bodyPr wrap="square" rtlCol="0">
            <a:spAutoFit/>
          </a:bodyPr>
          <a:lstStyle/>
          <a:p>
            <a:pPr algn="ctr"/>
            <a:r>
              <a:rPr lang="en-US" dirty="0"/>
              <a:t>Drew Conway</a:t>
            </a:r>
          </a:p>
          <a:p>
            <a:pPr algn="ctr"/>
            <a:r>
              <a:rPr lang="en-US" dirty="0"/>
              <a:t>CEO, Alluvium (analytics company)</a:t>
            </a:r>
          </a:p>
        </p:txBody>
      </p:sp>
    </p:spTree>
    <p:extLst>
      <p:ext uri="{BB962C8B-B14F-4D97-AF65-F5344CB8AC3E}">
        <p14:creationId xmlns:p14="http://schemas.microsoft.com/office/powerpoint/2010/main" val="1717106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Wrap-Up For Today</a:t>
            </a:r>
          </a:p>
        </p:txBody>
      </p:sp>
      <p:sp>
        <p:nvSpPr>
          <p:cNvPr id="3" name="Content Placeholder 2"/>
          <p:cNvSpPr>
            <a:spLocks noGrp="1"/>
          </p:cNvSpPr>
          <p:nvPr>
            <p:ph idx="1"/>
          </p:nvPr>
        </p:nvSpPr>
        <p:spPr/>
        <p:txBody>
          <a:bodyPr>
            <a:normAutofit fontScale="92500" lnSpcReduction="20000"/>
          </a:bodyPr>
          <a:lstStyle/>
          <a:p>
            <a:r>
              <a:rPr lang="en-US" dirty="0"/>
              <a:t>Register on Piazza using your UMD address:</a:t>
            </a:r>
          </a:p>
          <a:p>
            <a:pPr algn="ctr"/>
            <a:r>
              <a:rPr lang="en-US" b="0" dirty="0" err="1">
                <a:latin typeface="Helvetica Neue" charset="0"/>
              </a:rPr>
              <a:t>piazza.com</a:t>
            </a:r>
            <a:r>
              <a:rPr lang="en-US" b="0" dirty="0">
                <a:latin typeface="Helvetica Neue" charset="0"/>
              </a:rPr>
              <a:t>/</a:t>
            </a:r>
            <a:r>
              <a:rPr lang="en-US" b="0" dirty="0" err="1">
                <a:latin typeface="Helvetica Neue" charset="0"/>
              </a:rPr>
              <a:t>umd</a:t>
            </a:r>
            <a:r>
              <a:rPr lang="en-US" b="0" dirty="0">
                <a:latin typeface="Helvetica Neue" charset="0"/>
              </a:rPr>
              <a:t>/fall2020/cmsc320</a:t>
            </a:r>
            <a:br>
              <a:rPr lang="en-US" b="0" dirty="0">
                <a:latin typeface="Helvetica Neue" charset="0"/>
              </a:rPr>
            </a:br>
            <a:endParaRPr lang="en-US" dirty="0"/>
          </a:p>
          <a:p>
            <a:r>
              <a:rPr lang="en-US" dirty="0"/>
              <a:t>Please get in touch with me if you’re unsure of whether or not you’re at the right {programming, math} level for this course:</a:t>
            </a:r>
          </a:p>
          <a:p>
            <a:pPr marL="342900" indent="-342900">
              <a:buFont typeface="Arial" charset="0"/>
              <a:buChar char="•"/>
            </a:pPr>
            <a:r>
              <a:rPr lang="en-US" b="0" dirty="0"/>
              <a:t>My guess is that you are!</a:t>
            </a:r>
          </a:p>
          <a:p>
            <a:pPr marL="342900" indent="-342900">
              <a:buFont typeface="Arial" charset="0"/>
              <a:buChar char="•"/>
            </a:pPr>
            <a:r>
              <a:rPr lang="en-US" b="0" dirty="0"/>
              <a:t>This is a young class, so we’re quite flexible</a:t>
            </a:r>
          </a:p>
          <a:p>
            <a:endParaRPr lang="en-US" b="0" dirty="0"/>
          </a:p>
          <a:p>
            <a:r>
              <a:rPr lang="en-US" dirty="0"/>
              <a:t>Tonight, read about Docker &amp; </a:t>
            </a:r>
            <a:r>
              <a:rPr lang="en-US" dirty="0" err="1"/>
              <a:t>Jupyter</a:t>
            </a:r>
            <a:r>
              <a:rPr lang="en-US" dirty="0"/>
              <a:t>!</a:t>
            </a:r>
          </a:p>
          <a:p>
            <a:pPr marL="342900" indent="-342900">
              <a:buFont typeface="Arial" charset="0"/>
              <a:buChar char="•"/>
            </a:pPr>
            <a:r>
              <a:rPr lang="en-US" b="0" dirty="0"/>
              <a:t>Works on *nix, OSX, Windows</a:t>
            </a:r>
          </a:p>
          <a:p>
            <a:pPr marL="342900" indent="-342900">
              <a:buFont typeface="Arial" charset="0"/>
              <a:buChar char="•"/>
            </a:pPr>
            <a:r>
              <a:rPr lang="en-US" b="0" dirty="0">
                <a:hlinkClick r:id="rId2"/>
              </a:rPr>
              <a:t>https://www.docker.com/</a:t>
            </a:r>
            <a:endParaRPr lang="en-US" b="0" dirty="0"/>
          </a:p>
          <a:p>
            <a:pPr marL="342900" indent="-342900">
              <a:buFont typeface="Arial" charset="0"/>
              <a:buChar char="•"/>
            </a:pPr>
            <a:r>
              <a:rPr lang="en-US" b="0" dirty="0"/>
              <a:t>(We’ll post a small project shortly.)</a:t>
            </a:r>
          </a:p>
          <a:p>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40</a:t>
            </a:fld>
            <a:endParaRPr lang="en-US"/>
          </a:p>
        </p:txBody>
      </p:sp>
      <p:pic>
        <p:nvPicPr>
          <p:cNvPr id="6" name="Picture 5"/>
          <p:cNvPicPr>
            <a:picLocks noChangeAspect="1"/>
          </p:cNvPicPr>
          <p:nvPr/>
        </p:nvPicPr>
        <p:blipFill>
          <a:blip r:embed="rId3"/>
          <a:stretch>
            <a:fillRect/>
          </a:stretch>
        </p:blipFill>
        <p:spPr>
          <a:xfrm>
            <a:off x="5426441" y="3955529"/>
            <a:ext cx="3023459" cy="2544999"/>
          </a:xfrm>
          <a:prstGeom prst="rect">
            <a:avLst/>
          </a:prstGeom>
        </p:spPr>
      </p:pic>
    </p:spTree>
    <p:extLst>
      <p:ext uri="{BB962C8B-B14F-4D97-AF65-F5344CB8AC3E}">
        <p14:creationId xmlns:p14="http://schemas.microsoft.com/office/powerpoint/2010/main" val="135466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14836"/>
            <a:ext cx="8989454" cy="1648496"/>
          </a:xfrm>
        </p:spPr>
        <p:txBody>
          <a:bodyPr>
            <a:normAutofit/>
          </a:bodyPr>
          <a:lstStyle/>
          <a:p>
            <a:pPr algn="ctr"/>
            <a:r>
              <a:rPr lang="en-US" sz="2400" i="1" dirty="0">
                <a:solidFill>
                  <a:schemeClr val="bg1">
                    <a:lumMod val="50000"/>
                  </a:schemeClr>
                </a:solidFill>
              </a:rPr>
              <a:t>Next Class:</a:t>
            </a:r>
            <a:br>
              <a:rPr lang="en-US" dirty="0"/>
            </a:br>
            <a:r>
              <a:rPr lang="en-US" dirty="0"/>
              <a:t>Scraping Data With Python</a:t>
            </a:r>
            <a:endParaRPr lang="en-US" b="1" i="1" dirty="0">
              <a:solidFill>
                <a:schemeClr val="accent1"/>
              </a:solidFill>
            </a:endParaRPr>
          </a:p>
        </p:txBody>
      </p:sp>
      <p:sp>
        <p:nvSpPr>
          <p:cNvPr id="5" name="Slide Number Placeholder 4"/>
          <p:cNvSpPr>
            <a:spLocks noGrp="1"/>
          </p:cNvSpPr>
          <p:nvPr>
            <p:ph type="sldNum" sz="quarter" idx="12"/>
          </p:nvPr>
        </p:nvSpPr>
        <p:spPr/>
        <p:txBody>
          <a:bodyPr/>
          <a:lstStyle/>
          <a:p>
            <a:fld id="{A2EF37A0-74FC-AB4F-AE4C-D9BFC6719E9F}" type="slidenum">
              <a:rPr lang="en-US" smtClean="0"/>
              <a:t>41</a:t>
            </a:fld>
            <a:endParaRPr lang="en-US"/>
          </a:p>
        </p:txBody>
      </p:sp>
      <p:pic>
        <p:nvPicPr>
          <p:cNvPr id="6" name="Picture 5"/>
          <p:cNvPicPr>
            <a:picLocks noChangeAspect="1"/>
          </p:cNvPicPr>
          <p:nvPr/>
        </p:nvPicPr>
        <p:blipFill>
          <a:blip r:embed="rId3"/>
          <a:stretch>
            <a:fillRect/>
          </a:stretch>
        </p:blipFill>
        <p:spPr>
          <a:xfrm>
            <a:off x="1791498" y="4668920"/>
            <a:ext cx="5406461" cy="1826142"/>
          </a:xfrm>
          <a:prstGeom prst="rect">
            <a:avLst/>
          </a:prstGeom>
        </p:spPr>
      </p:pic>
      <p:pic>
        <p:nvPicPr>
          <p:cNvPr id="3" name="Picture 2"/>
          <p:cNvPicPr>
            <a:picLocks noChangeAspect="1"/>
          </p:cNvPicPr>
          <p:nvPr/>
        </p:nvPicPr>
        <p:blipFill>
          <a:blip r:embed="rId4"/>
          <a:stretch>
            <a:fillRect/>
          </a:stretch>
        </p:blipFill>
        <p:spPr>
          <a:xfrm>
            <a:off x="2413416" y="418965"/>
            <a:ext cx="4168898" cy="2607671"/>
          </a:xfrm>
          <a:prstGeom prst="rect">
            <a:avLst/>
          </a:prstGeom>
        </p:spPr>
      </p:pic>
    </p:spTree>
    <p:extLst>
      <p:ext uri="{BB962C8B-B14F-4D97-AF65-F5344CB8AC3E}">
        <p14:creationId xmlns:p14="http://schemas.microsoft.com/office/powerpoint/2010/main" val="116931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definitions</a:t>
            </a:r>
          </a:p>
        </p:txBody>
      </p:sp>
      <p:sp>
        <p:nvSpPr>
          <p:cNvPr id="3" name="Content Placeholder 2"/>
          <p:cNvSpPr>
            <a:spLocks noGrp="1"/>
          </p:cNvSpPr>
          <p:nvPr>
            <p:ph idx="1"/>
          </p:nvPr>
        </p:nvSpPr>
        <p:spPr>
          <a:xfrm>
            <a:off x="457202" y="1752602"/>
            <a:ext cx="5045825" cy="4373563"/>
          </a:xfrm>
        </p:spPr>
        <p:txBody>
          <a:bodyPr/>
          <a:lstStyle/>
          <a:p>
            <a:r>
              <a:rPr lang="en-US" dirty="0">
                <a:solidFill>
                  <a:schemeClr val="tx2"/>
                </a:solidFill>
              </a:rPr>
              <a:t>Broad</a:t>
            </a:r>
            <a:r>
              <a:rPr lang="en-US" dirty="0"/>
              <a:t>: necessarily </a:t>
            </a:r>
            <a:r>
              <a:rPr lang="en-US" dirty="0">
                <a:solidFill>
                  <a:schemeClr val="tx2"/>
                </a:solidFill>
              </a:rPr>
              <a:t>larger</a:t>
            </a:r>
            <a:r>
              <a:rPr lang="en-US" dirty="0"/>
              <a:t> than a single discipline</a:t>
            </a:r>
            <a:br>
              <a:rPr lang="en-US" dirty="0"/>
            </a:br>
            <a:endParaRPr lang="en-US" dirty="0"/>
          </a:p>
          <a:p>
            <a:r>
              <a:rPr lang="en-US" dirty="0">
                <a:solidFill>
                  <a:schemeClr val="tx2"/>
                </a:solidFill>
              </a:rPr>
              <a:t>Interdisciplinary</a:t>
            </a:r>
            <a:r>
              <a:rPr lang="en-US" dirty="0"/>
              <a:t>: statistics, computer science, operations research, statistical and machine learning, data warehousing, visualization, mathematics, information science, </a:t>
            </a:r>
            <a:r>
              <a:rPr lang="mr-IN" dirty="0"/>
              <a:t>…</a:t>
            </a:r>
            <a:endParaRPr lang="en-US" dirty="0"/>
          </a:p>
          <a:p>
            <a:br>
              <a:rPr lang="en-US" dirty="0"/>
            </a:br>
            <a:r>
              <a:rPr lang="en-US" dirty="0">
                <a:solidFill>
                  <a:schemeClr val="tx2"/>
                </a:solidFill>
              </a:rPr>
              <a:t>Insight-focused</a:t>
            </a:r>
            <a:r>
              <a:rPr lang="en-US" dirty="0"/>
              <a:t>: grounded in the desire to find insights in data and leverage them to inform decision making</a:t>
            </a:r>
          </a:p>
        </p:txBody>
      </p:sp>
      <p:sp>
        <p:nvSpPr>
          <p:cNvPr id="4" name="Slide Number Placeholder 3"/>
          <p:cNvSpPr>
            <a:spLocks noGrp="1"/>
          </p:cNvSpPr>
          <p:nvPr>
            <p:ph type="sldNum" sz="quarter" idx="12"/>
          </p:nvPr>
        </p:nvSpPr>
        <p:spPr/>
        <p:txBody>
          <a:bodyPr/>
          <a:lstStyle/>
          <a:p>
            <a:fld id="{A2EF37A0-74FC-AB4F-AE4C-D9BFC6719E9F}" type="slidenum">
              <a:rPr lang="en-US" smtClean="0"/>
              <a:t>5</a:t>
            </a:fld>
            <a:endParaRPr lang="en-US"/>
          </a:p>
        </p:txBody>
      </p:sp>
      <p:grpSp>
        <p:nvGrpSpPr>
          <p:cNvPr id="7" name="Group 6"/>
          <p:cNvGrpSpPr/>
          <p:nvPr/>
        </p:nvGrpSpPr>
        <p:grpSpPr>
          <a:xfrm>
            <a:off x="5552900" y="1876709"/>
            <a:ext cx="3292420" cy="3672542"/>
            <a:chOff x="5552900" y="1876709"/>
            <a:chExt cx="3292420" cy="3672542"/>
          </a:xfrm>
        </p:grpSpPr>
        <p:pic>
          <p:nvPicPr>
            <p:cNvPr id="5" name="Picture 4"/>
            <p:cNvPicPr>
              <a:picLocks noChangeAspect="1"/>
            </p:cNvPicPr>
            <p:nvPr/>
          </p:nvPicPr>
          <p:blipFill>
            <a:blip r:embed="rId2"/>
            <a:stretch>
              <a:fillRect/>
            </a:stretch>
          </p:blipFill>
          <p:spPr>
            <a:xfrm>
              <a:off x="5552901" y="1876709"/>
              <a:ext cx="3292419" cy="3224533"/>
            </a:xfrm>
            <a:prstGeom prst="rect">
              <a:avLst/>
            </a:prstGeom>
          </p:spPr>
        </p:pic>
        <p:sp>
          <p:nvSpPr>
            <p:cNvPr id="6" name="TextBox 5"/>
            <p:cNvSpPr txBox="1"/>
            <p:nvPr/>
          </p:nvSpPr>
          <p:spPr>
            <a:xfrm>
              <a:off x="5552900" y="5210697"/>
              <a:ext cx="3292419" cy="338554"/>
            </a:xfrm>
            <a:prstGeom prst="rect">
              <a:avLst/>
            </a:prstGeom>
            <a:noFill/>
          </p:spPr>
          <p:txBody>
            <a:bodyPr wrap="square" rtlCol="0">
              <a:spAutoFit/>
            </a:bodyPr>
            <a:lstStyle/>
            <a:p>
              <a:pPr algn="ctr"/>
              <a:r>
                <a:rPr lang="en-US" sz="1600" dirty="0" err="1"/>
                <a:t>Tuomas</a:t>
              </a:r>
              <a:r>
                <a:rPr lang="en-US" sz="1600" dirty="0"/>
                <a:t> </a:t>
              </a:r>
              <a:r>
                <a:rPr lang="en-US" sz="1600" dirty="0" err="1"/>
                <a:t>Carsey</a:t>
              </a:r>
              <a:r>
                <a:rPr lang="en-US" sz="1600" dirty="0"/>
                <a:t>, UNC</a:t>
              </a:r>
            </a:p>
          </p:txBody>
        </p:sp>
      </p:grpSp>
    </p:spTree>
    <p:extLst>
      <p:ext uri="{BB962C8B-B14F-4D97-AF65-F5344CB8AC3E}">
        <p14:creationId xmlns:p14="http://schemas.microsoft.com/office/powerpoint/2010/main" val="48614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Data </a:t>
            </a:r>
            <a:r>
              <a:rPr lang="en-US" dirty="0" err="1"/>
              <a:t>LifeCycle</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6</a:t>
            </a:fld>
            <a:endParaRPr lang="en-US" dirty="0"/>
          </a:p>
        </p:txBody>
      </p:sp>
      <p:sp>
        <p:nvSpPr>
          <p:cNvPr id="5" name="Rounded Rectangle 4"/>
          <p:cNvSpPr/>
          <p:nvPr/>
        </p:nvSpPr>
        <p:spPr>
          <a:xfrm>
            <a:off x="307575" y="2044934"/>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4"/>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grpSp>
        <p:nvGrpSpPr>
          <p:cNvPr id="17" name="Group 16"/>
          <p:cNvGrpSpPr/>
          <p:nvPr/>
        </p:nvGrpSpPr>
        <p:grpSpPr>
          <a:xfrm>
            <a:off x="3386055" y="2044934"/>
            <a:ext cx="1781694" cy="1978429"/>
            <a:chOff x="3386055" y="2044932"/>
            <a:chExt cx="1781694" cy="1978429"/>
          </a:xfrm>
        </p:grpSpPr>
        <p:sp>
          <p:nvSpPr>
            <p:cNvPr id="7" name="Rounded Rectangle 6"/>
            <p:cNvSpPr/>
            <p:nvPr/>
          </p:nvSpPr>
          <p:spPr>
            <a:xfrm>
              <a:off x="3870963"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dk1"/>
            </a:lnRef>
            <a:fillRef idx="0">
              <a:schemeClr val="dk1"/>
            </a:fillRef>
            <a:effectRef idx="2">
              <a:schemeClr val="dk1"/>
            </a:effectRef>
            <a:fontRef idx="minor">
              <a:schemeClr val="tx1"/>
            </a:fontRef>
          </p:style>
        </p:cxnSp>
      </p:grpSp>
      <p:grpSp>
        <p:nvGrpSpPr>
          <p:cNvPr id="26" name="Group 25"/>
          <p:cNvGrpSpPr/>
          <p:nvPr/>
        </p:nvGrpSpPr>
        <p:grpSpPr>
          <a:xfrm>
            <a:off x="5167749" y="2044934"/>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dk1"/>
            </a:lnRef>
            <a:fillRef idx="0">
              <a:schemeClr val="dk1"/>
            </a:fillRef>
            <a:effectRef idx="2">
              <a:schemeClr val="dk1"/>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dk1"/>
            </a:lnRef>
            <a:fillRef idx="0">
              <a:schemeClr val="dk1"/>
            </a:fillRef>
            <a:effectRef idx="2">
              <a:schemeClr val="dk1"/>
            </a:effectRef>
            <a:fontRef idx="minor">
              <a:schemeClr val="tx1"/>
            </a:fontRef>
          </p:style>
        </p:cxnSp>
      </p:grpSp>
      <p:grpSp>
        <p:nvGrpSpPr>
          <p:cNvPr id="44" name="Group 43"/>
          <p:cNvGrpSpPr/>
          <p:nvPr/>
        </p:nvGrpSpPr>
        <p:grpSpPr>
          <a:xfrm>
            <a:off x="6949443" y="2044934"/>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69196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7</a:t>
            </a:fld>
            <a:endParaRPr lang="en-US"/>
          </a:p>
        </p:txBody>
      </p:sp>
      <p:sp>
        <p:nvSpPr>
          <p:cNvPr id="7" name="Rounded Rectangle 6"/>
          <p:cNvSpPr/>
          <p:nvPr/>
        </p:nvSpPr>
        <p:spPr>
          <a:xfrm>
            <a:off x="518162" y="1382078"/>
            <a:ext cx="8052435" cy="390112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t>“The ability to take data—to be able to </a:t>
            </a:r>
            <a:r>
              <a:rPr lang="en-US" sz="2800" dirty="0">
                <a:solidFill>
                  <a:schemeClr val="tx2"/>
                </a:solidFill>
              </a:rPr>
              <a:t>understand</a:t>
            </a:r>
            <a:r>
              <a:rPr lang="en-US" sz="2800" dirty="0"/>
              <a:t> it, to </a:t>
            </a:r>
            <a:r>
              <a:rPr lang="en-US" sz="2800" dirty="0">
                <a:solidFill>
                  <a:schemeClr val="tx2"/>
                </a:solidFill>
              </a:rPr>
              <a:t>process</a:t>
            </a:r>
            <a:r>
              <a:rPr lang="en-US" sz="2800" dirty="0"/>
              <a:t> it, to </a:t>
            </a:r>
            <a:r>
              <a:rPr lang="en-US" sz="2800" dirty="0">
                <a:solidFill>
                  <a:schemeClr val="tx2"/>
                </a:solidFill>
              </a:rPr>
              <a:t>extract value </a:t>
            </a:r>
            <a:r>
              <a:rPr lang="en-US" sz="2800" dirty="0"/>
              <a:t>from it, to </a:t>
            </a:r>
            <a:r>
              <a:rPr lang="en-US" sz="2800" dirty="0">
                <a:solidFill>
                  <a:schemeClr val="tx2"/>
                </a:solidFill>
              </a:rPr>
              <a:t>visualize</a:t>
            </a:r>
            <a:r>
              <a:rPr lang="en-US" sz="2800" dirty="0"/>
              <a:t> it, to </a:t>
            </a:r>
            <a:r>
              <a:rPr lang="en-US" sz="2800" dirty="0">
                <a:solidFill>
                  <a:schemeClr val="tx2"/>
                </a:solidFill>
              </a:rPr>
              <a:t>communicate</a:t>
            </a:r>
            <a:r>
              <a:rPr lang="en-US" sz="2800" dirty="0"/>
              <a:t> it—that’s going to be a hugely important skill in the next decades, not only at the professional level but even at the educational level for elementary school kids, for high school kids, for college kids.” </a:t>
            </a:r>
          </a:p>
        </p:txBody>
      </p:sp>
      <p:sp>
        <p:nvSpPr>
          <p:cNvPr id="8" name="TextBox 7"/>
          <p:cNvSpPr txBox="1"/>
          <p:nvPr/>
        </p:nvSpPr>
        <p:spPr>
          <a:xfrm>
            <a:off x="518162" y="5410200"/>
            <a:ext cx="8052435" cy="646331"/>
          </a:xfrm>
          <a:prstGeom prst="rect">
            <a:avLst/>
          </a:prstGeom>
          <a:noFill/>
        </p:spPr>
        <p:txBody>
          <a:bodyPr wrap="square" rtlCol="0">
            <a:spAutoFit/>
          </a:bodyPr>
          <a:lstStyle/>
          <a:p>
            <a:pPr algn="ctr"/>
            <a:r>
              <a:rPr lang="en-US" dirty="0"/>
              <a:t>Hal Varian</a:t>
            </a:r>
          </a:p>
          <a:p>
            <a:pPr algn="ctr"/>
            <a:r>
              <a:rPr lang="en-US" dirty="0"/>
              <a:t>Chief Economist at Google</a:t>
            </a:r>
          </a:p>
        </p:txBody>
      </p:sp>
    </p:spTree>
    <p:extLst>
      <p:ext uri="{BB962C8B-B14F-4D97-AF65-F5344CB8AC3E}">
        <p14:creationId xmlns:p14="http://schemas.microsoft.com/office/powerpoint/2010/main" val="799821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Course</a:t>
            </a:r>
          </a:p>
        </p:txBody>
      </p:sp>
      <p:sp>
        <p:nvSpPr>
          <p:cNvPr id="3" name="Content Placeholder 2"/>
          <p:cNvSpPr>
            <a:spLocks noGrp="1"/>
          </p:cNvSpPr>
          <p:nvPr>
            <p:ph idx="1"/>
          </p:nvPr>
        </p:nvSpPr>
        <p:spPr>
          <a:xfrm>
            <a:off x="457200" y="1752602"/>
            <a:ext cx="7620000" cy="4568685"/>
          </a:xfrm>
        </p:spPr>
        <p:txBody>
          <a:bodyPr>
            <a:normAutofit fontScale="92500" lnSpcReduction="10000"/>
          </a:bodyPr>
          <a:lstStyle/>
          <a:p>
            <a:r>
              <a:rPr lang="en-US" dirty="0"/>
              <a:t>You’ll learn to take data:</a:t>
            </a:r>
          </a:p>
          <a:p>
            <a:pPr marL="342900" indent="-342900">
              <a:buFont typeface="Arial" charset="0"/>
              <a:buChar char="•"/>
            </a:pPr>
            <a:r>
              <a:rPr lang="en-US" b="0" dirty="0"/>
              <a:t>Process it</a:t>
            </a:r>
          </a:p>
          <a:p>
            <a:pPr marL="342900" indent="-342900">
              <a:buFont typeface="Arial" charset="0"/>
              <a:buChar char="•"/>
            </a:pPr>
            <a:r>
              <a:rPr lang="en-US" b="0" dirty="0"/>
              <a:t>Visualize it</a:t>
            </a:r>
          </a:p>
          <a:p>
            <a:pPr marL="342900" indent="-342900">
              <a:buFont typeface="Arial" charset="0"/>
              <a:buChar char="•"/>
            </a:pPr>
            <a:r>
              <a:rPr lang="en-US" b="0" dirty="0"/>
              <a:t>Understand it</a:t>
            </a:r>
          </a:p>
          <a:p>
            <a:pPr marL="342900" indent="-342900">
              <a:buFont typeface="Arial" charset="0"/>
              <a:buChar char="•"/>
            </a:pPr>
            <a:r>
              <a:rPr lang="en-US" b="0" dirty="0"/>
              <a:t>Communicate it</a:t>
            </a:r>
          </a:p>
          <a:p>
            <a:pPr marL="342900" indent="-342900">
              <a:buFont typeface="Arial" charset="0"/>
              <a:buChar char="•"/>
            </a:pPr>
            <a:r>
              <a:rPr lang="en-US" b="0" dirty="0"/>
              <a:t>Extract value from it</a:t>
            </a:r>
          </a:p>
          <a:p>
            <a:endParaRPr lang="en-US" b="0" dirty="0"/>
          </a:p>
          <a:p>
            <a:r>
              <a:rPr lang="en-US" dirty="0"/>
              <a:t>Info:	 </a:t>
            </a:r>
            <a:r>
              <a:rPr lang="en-US" b="0" dirty="0"/>
              <a:t>https://cmsc320.github.io/</a:t>
            </a:r>
          </a:p>
          <a:p>
            <a:r>
              <a:rPr lang="en-US" dirty="0"/>
              <a:t>Piazza:</a:t>
            </a:r>
            <a:r>
              <a:rPr lang="en-US" b="0" dirty="0"/>
              <a:t>	</a:t>
            </a:r>
            <a:r>
              <a:rPr lang="en-US" b="0" dirty="0">
                <a:latin typeface="Helvetica Neue" charset="0"/>
              </a:rPr>
              <a:t> </a:t>
            </a:r>
            <a:r>
              <a:rPr lang="en-US" b="0" dirty="0" err="1">
                <a:latin typeface="Helvetica Neue" charset="0"/>
              </a:rPr>
              <a:t>piazza.com</a:t>
            </a:r>
            <a:r>
              <a:rPr lang="en-US" b="0" dirty="0">
                <a:latin typeface="Helvetica Neue" charset="0"/>
              </a:rPr>
              <a:t>/</a:t>
            </a:r>
            <a:r>
              <a:rPr lang="en-US" b="0" dirty="0" err="1">
                <a:latin typeface="Helvetica Neue" charset="0"/>
              </a:rPr>
              <a:t>umd</a:t>
            </a:r>
            <a:r>
              <a:rPr lang="en-US" b="0" dirty="0">
                <a:latin typeface="Helvetica Neue" charset="0"/>
              </a:rPr>
              <a:t>/fall2020/cmsc320</a:t>
            </a:r>
          </a:p>
          <a:p>
            <a:r>
              <a:rPr lang="en-US" dirty="0"/>
              <a:t>ELMS:</a:t>
            </a:r>
            <a:r>
              <a:rPr lang="en-US" b="0" dirty="0"/>
              <a:t>	 (everyone should be registered automatically)</a:t>
            </a:r>
          </a:p>
          <a:p>
            <a:r>
              <a:rPr lang="en-US" dirty="0"/>
              <a:t>Zoom:</a:t>
            </a:r>
            <a:r>
              <a:rPr lang="en-US" b="0" dirty="0"/>
              <a:t>	 Information is on ELMS</a:t>
            </a:r>
          </a:p>
        </p:txBody>
      </p:sp>
      <p:sp>
        <p:nvSpPr>
          <p:cNvPr id="4" name="Slide Number Placeholder 3"/>
          <p:cNvSpPr>
            <a:spLocks noGrp="1"/>
          </p:cNvSpPr>
          <p:nvPr>
            <p:ph type="sldNum" sz="quarter" idx="12"/>
          </p:nvPr>
        </p:nvSpPr>
        <p:spPr/>
        <p:txBody>
          <a:bodyPr/>
          <a:lstStyle/>
          <a:p>
            <a:fld id="{A2EF37A0-74FC-AB4F-AE4C-D9BFC6719E9F}" type="slidenum">
              <a:rPr lang="en-US" smtClean="0"/>
              <a:t>8</a:t>
            </a:fld>
            <a:endParaRPr lang="en-US"/>
          </a:p>
        </p:txBody>
      </p:sp>
      <p:grpSp>
        <p:nvGrpSpPr>
          <p:cNvPr id="7" name="Group 6"/>
          <p:cNvGrpSpPr/>
          <p:nvPr/>
        </p:nvGrpSpPr>
        <p:grpSpPr>
          <a:xfrm>
            <a:off x="5130800" y="1915160"/>
            <a:ext cx="2519680" cy="2376378"/>
            <a:chOff x="5130800" y="1752600"/>
            <a:chExt cx="2519680" cy="2376378"/>
          </a:xfrm>
        </p:grpSpPr>
        <p:pic>
          <p:nvPicPr>
            <p:cNvPr id="5" name="Picture 4"/>
            <p:cNvPicPr>
              <a:picLocks noChangeAspect="1"/>
            </p:cNvPicPr>
            <p:nvPr/>
          </p:nvPicPr>
          <p:blipFill>
            <a:blip r:embed="rId2"/>
            <a:stretch>
              <a:fillRect/>
            </a:stretch>
          </p:blipFill>
          <p:spPr>
            <a:xfrm>
              <a:off x="5130800" y="1752600"/>
              <a:ext cx="2519680" cy="2034642"/>
            </a:xfrm>
            <a:prstGeom prst="roundRect">
              <a:avLst>
                <a:gd name="adj" fmla="val 8594"/>
              </a:avLst>
            </a:prstGeom>
            <a:solidFill>
              <a:srgbClr val="FFFFFF">
                <a:shade val="85000"/>
              </a:srgbClr>
            </a:solidFill>
            <a:ln>
              <a:noFill/>
            </a:ln>
            <a:effectLst/>
          </p:spPr>
        </p:pic>
        <p:sp>
          <p:nvSpPr>
            <p:cNvPr id="6" name="TextBox 5"/>
            <p:cNvSpPr txBox="1"/>
            <p:nvPr/>
          </p:nvSpPr>
          <p:spPr>
            <a:xfrm>
              <a:off x="5415280" y="3790424"/>
              <a:ext cx="1950720" cy="338554"/>
            </a:xfrm>
            <a:prstGeom prst="rect">
              <a:avLst/>
            </a:prstGeom>
            <a:noFill/>
          </p:spPr>
          <p:txBody>
            <a:bodyPr wrap="square" rtlCol="0">
              <a:spAutoFit/>
            </a:bodyPr>
            <a:lstStyle/>
            <a:p>
              <a:pPr algn="ctr"/>
              <a:r>
                <a:rPr lang="en-US" sz="1600"/>
                <a:t>Hal Varian</a:t>
              </a:r>
            </a:p>
          </p:txBody>
        </p:sp>
      </p:grpSp>
    </p:spTree>
    <p:extLst>
      <p:ext uri="{BB962C8B-B14F-4D97-AF65-F5344CB8AC3E}">
        <p14:creationId xmlns:p14="http://schemas.microsoft.com/office/powerpoint/2010/main" val="149418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Prerequisite Knowledge</a:t>
            </a:r>
          </a:p>
        </p:txBody>
      </p:sp>
      <p:sp>
        <p:nvSpPr>
          <p:cNvPr id="3" name="Content Placeholder 2"/>
          <p:cNvSpPr>
            <a:spLocks noGrp="1"/>
          </p:cNvSpPr>
          <p:nvPr>
            <p:ph idx="1"/>
          </p:nvPr>
        </p:nvSpPr>
        <p:spPr/>
        <p:txBody>
          <a:bodyPr>
            <a:normAutofit/>
          </a:bodyPr>
          <a:lstStyle/>
          <a:p>
            <a:r>
              <a:rPr lang="en-US" dirty="0"/>
              <a:t>Aimed at </a:t>
            </a:r>
            <a:r>
              <a:rPr lang="en-US" dirty="0">
                <a:solidFill>
                  <a:schemeClr val="tx2"/>
                </a:solidFill>
              </a:rPr>
              <a:t>CMSC undergrads </a:t>
            </a:r>
            <a:r>
              <a:rPr lang="en-US" dirty="0"/>
              <a:t>– but likely accessible to others with programming experience and mathematical maturity.</a:t>
            </a:r>
          </a:p>
          <a:p>
            <a:r>
              <a:rPr lang="en-US" dirty="0"/>
              <a:t>We </a:t>
            </a:r>
            <a:r>
              <a:rPr lang="en-US" dirty="0">
                <a:solidFill>
                  <a:schemeClr val="tx2"/>
                </a:solidFill>
              </a:rPr>
              <a:t>do not </a:t>
            </a:r>
            <a:r>
              <a:rPr lang="en-US" dirty="0"/>
              <a:t>assume:</a:t>
            </a:r>
          </a:p>
          <a:p>
            <a:pPr marL="342900" indent="-342900">
              <a:buFont typeface="Arial" charset="0"/>
              <a:buChar char="•"/>
            </a:pPr>
            <a:r>
              <a:rPr lang="en-US" b="0" dirty="0"/>
              <a:t>Experience with Python, pandas, </a:t>
            </a:r>
            <a:r>
              <a:rPr lang="en-US" b="0" dirty="0" err="1"/>
              <a:t>scikit</a:t>
            </a:r>
            <a:r>
              <a:rPr lang="en-US" b="0" dirty="0"/>
              <a:t>-learn, </a:t>
            </a:r>
            <a:r>
              <a:rPr lang="en-US" b="0" dirty="0" err="1"/>
              <a:t>matplotlib</a:t>
            </a:r>
            <a:r>
              <a:rPr lang="en-US" b="0" dirty="0"/>
              <a:t>, </a:t>
            </a:r>
            <a:r>
              <a:rPr lang="en-US" b="0" dirty="0" err="1"/>
              <a:t>etc</a:t>
            </a:r>
            <a:r>
              <a:rPr lang="en-US" b="0" dirty="0"/>
              <a:t> </a:t>
            </a:r>
            <a:r>
              <a:rPr lang="mr-IN" b="0" dirty="0"/>
              <a:t>…</a:t>
            </a:r>
            <a:endParaRPr lang="en-US" b="0" dirty="0"/>
          </a:p>
          <a:p>
            <a:pPr marL="342900" indent="-342900">
              <a:buFont typeface="Arial" charset="0"/>
              <a:buChar char="•"/>
            </a:pPr>
            <a:r>
              <a:rPr lang="en-US" b="0" dirty="0"/>
              <a:t>Deep statistics or any ML knowledge</a:t>
            </a:r>
          </a:p>
          <a:p>
            <a:pPr marL="342900" indent="-342900">
              <a:buFont typeface="Arial" charset="0"/>
              <a:buChar char="•"/>
            </a:pPr>
            <a:r>
              <a:rPr lang="en-US" b="0" dirty="0"/>
              <a:t>Database or distributed systems knowledge</a:t>
            </a:r>
          </a:p>
          <a:p>
            <a:r>
              <a:rPr lang="en-US" dirty="0"/>
              <a:t>We </a:t>
            </a:r>
            <a:r>
              <a:rPr lang="en-US" dirty="0">
                <a:solidFill>
                  <a:schemeClr val="tx2"/>
                </a:solidFill>
              </a:rPr>
              <a:t>do</a:t>
            </a:r>
            <a:r>
              <a:rPr lang="en-US" dirty="0"/>
              <a:t> assume:</a:t>
            </a:r>
          </a:p>
          <a:p>
            <a:pPr marL="342900" indent="-342900">
              <a:buFont typeface="Arial" charset="0"/>
              <a:buChar char="•"/>
            </a:pPr>
            <a:r>
              <a:rPr lang="en-US" b="0" dirty="0"/>
              <a:t>You want to be here!</a:t>
            </a:r>
          </a:p>
          <a:p>
            <a:pPr marL="342900" indent="-342900">
              <a:buFont typeface="Arial" charset="0"/>
              <a:buChar char="•"/>
            </a:pP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9</a:t>
            </a:fld>
            <a:endParaRPr lang="en-US"/>
          </a:p>
        </p:txBody>
      </p:sp>
      <p:grpSp>
        <p:nvGrpSpPr>
          <p:cNvPr id="8" name="Group 7"/>
          <p:cNvGrpSpPr/>
          <p:nvPr/>
        </p:nvGrpSpPr>
        <p:grpSpPr>
          <a:xfrm>
            <a:off x="2099257" y="5141891"/>
            <a:ext cx="5138670" cy="1471410"/>
            <a:chOff x="2099257" y="5141891"/>
            <a:chExt cx="5138670" cy="147141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99257" y="5141891"/>
              <a:ext cx="1471410" cy="147141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00755" y="5141891"/>
              <a:ext cx="1615455" cy="147141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49330" y="5234188"/>
              <a:ext cx="1288597" cy="1288597"/>
            </a:xfrm>
            <a:prstGeom prst="rect">
              <a:avLst/>
            </a:prstGeom>
          </p:spPr>
        </p:pic>
      </p:grpSp>
    </p:spTree>
    <p:extLst>
      <p:ext uri="{BB962C8B-B14F-4D97-AF65-F5344CB8AC3E}">
        <p14:creationId xmlns:p14="http://schemas.microsoft.com/office/powerpoint/2010/main" val="194286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18809</TotalTime>
  <Words>2553</Words>
  <Application>Microsoft Macintosh PowerPoint</Application>
  <PresentationFormat>On-screen Show (4:3)</PresentationFormat>
  <Paragraphs>332</Paragraphs>
  <Slides>41</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Arial Black</vt:lpstr>
      <vt:lpstr>Calibri</vt:lpstr>
      <vt:lpstr>Helvetica Neue</vt:lpstr>
      <vt:lpstr>Essential</vt:lpstr>
      <vt:lpstr>Introduction to  Data Science</vt:lpstr>
      <vt:lpstr>PowerPoint Presentation</vt:lpstr>
      <vt:lpstr>PowerPoint Presentation</vt:lpstr>
      <vt:lpstr>PowerPoint Presentation</vt:lpstr>
      <vt:lpstr>Many definitions</vt:lpstr>
      <vt:lpstr>The Data LifeCycle</vt:lpstr>
      <vt:lpstr>PowerPoint Presentation</vt:lpstr>
      <vt:lpstr>This Course</vt:lpstr>
      <vt:lpstr>Prerequisite Knowledge</vt:lpstr>
      <vt:lpstr>Who am I?</vt:lpstr>
      <vt:lpstr>Who are you?</vt:lpstr>
      <vt:lpstr>(Tentative) Course structure</vt:lpstr>
      <vt:lpstr>Grade #1: Mini-Projects</vt:lpstr>
      <vt:lpstr>Grade #2: Reading Homeworks</vt:lpstr>
      <vt:lpstr>Grade #3: Midterm</vt:lpstr>
      <vt:lpstr>Grade #4: Mini-Tutorial</vt:lpstr>
      <vt:lpstr>Ready-Made Dataset repositories</vt:lpstr>
      <vt:lpstr>New Dataset Ideas</vt:lpstr>
      <vt:lpstr>Final Tutorial</vt:lpstr>
      <vt:lpstr>Final Tutorial Rubric</vt:lpstr>
      <vt:lpstr>Class Participation</vt:lpstr>
      <vt:lpstr>Grade Breakdown </vt:lpstr>
      <vt:lpstr>Some Technologies we will use</vt:lpstr>
      <vt:lpstr>PowerPoint Presentation</vt:lpstr>
      <vt:lpstr>Important Walls of Text</vt:lpstr>
      <vt:lpstr>Anti-Harassment</vt:lpstr>
      <vt:lpstr>Academic Integrity</vt:lpstr>
      <vt:lpstr>(A few) Data Science Success Stories &amp; Cautionary Tales</vt:lpstr>
      <vt:lpstr>Polling: 2008 &amp; 2012</vt:lpstr>
      <vt:lpstr>Polling: 2016</vt:lpstr>
      <vt:lpstr>Ad Targeting</vt:lpstr>
      <vt:lpstr>Automated decisions of consequence</vt:lpstr>
      <vt:lpstr>PowerPoint Presentation</vt:lpstr>
      <vt:lpstr>Olympic Medals</vt:lpstr>
      <vt:lpstr>Netflix Prize I</vt:lpstr>
      <vt:lpstr>Netflix Prize II</vt:lpstr>
      <vt:lpstr>Netflix Prize III</vt:lpstr>
      <vt:lpstr>MoneyBall</vt:lpstr>
      <vt:lpstr>PowerPoint Presentation</vt:lpstr>
      <vt:lpstr>Wrap-Up For Today</vt:lpstr>
      <vt:lpstr>Next Class: Scraping Data With Python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Dickerson</cp:lastModifiedBy>
  <cp:revision>1618</cp:revision>
  <cp:lastPrinted>2016-09-22T15:25:41Z</cp:lastPrinted>
  <dcterms:created xsi:type="dcterms:W3CDTF">2013-03-05T15:39:19Z</dcterms:created>
  <dcterms:modified xsi:type="dcterms:W3CDTF">2020-09-02T00:13:31Z</dcterms:modified>
</cp:coreProperties>
</file>