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5"/>
  </p:notesMasterIdLst>
  <p:handoutMasterIdLst>
    <p:handoutMasterId r:id="rId56"/>
  </p:handoutMasterIdLst>
  <p:sldIdLst>
    <p:sldId id="256" r:id="rId2"/>
    <p:sldId id="423" r:id="rId3"/>
    <p:sldId id="661" r:id="rId4"/>
    <p:sldId id="750" r:id="rId5"/>
    <p:sldId id="717" r:id="rId6"/>
    <p:sldId id="655" r:id="rId7"/>
    <p:sldId id="562" r:id="rId8"/>
    <p:sldId id="592" r:id="rId9"/>
    <p:sldId id="593" r:id="rId10"/>
    <p:sldId id="595" r:id="rId11"/>
    <p:sldId id="594" r:id="rId12"/>
    <p:sldId id="596" r:id="rId13"/>
    <p:sldId id="598" r:id="rId14"/>
    <p:sldId id="597" r:id="rId15"/>
    <p:sldId id="599" r:id="rId16"/>
    <p:sldId id="600" r:id="rId17"/>
    <p:sldId id="601" r:id="rId18"/>
    <p:sldId id="610" r:id="rId19"/>
    <p:sldId id="608" r:id="rId20"/>
    <p:sldId id="611" r:id="rId21"/>
    <p:sldId id="612" r:id="rId22"/>
    <p:sldId id="613" r:id="rId23"/>
    <p:sldId id="614" r:id="rId24"/>
    <p:sldId id="615" r:id="rId25"/>
    <p:sldId id="609" r:id="rId26"/>
    <p:sldId id="602" r:id="rId27"/>
    <p:sldId id="564" r:id="rId28"/>
    <p:sldId id="565" r:id="rId29"/>
    <p:sldId id="566" r:id="rId30"/>
    <p:sldId id="567" r:id="rId31"/>
    <p:sldId id="568" r:id="rId32"/>
    <p:sldId id="569" r:id="rId33"/>
    <p:sldId id="570" r:id="rId34"/>
    <p:sldId id="604" r:id="rId35"/>
    <p:sldId id="603" r:id="rId36"/>
    <p:sldId id="572" r:id="rId37"/>
    <p:sldId id="573" r:id="rId38"/>
    <p:sldId id="656" r:id="rId39"/>
    <p:sldId id="657" r:id="rId40"/>
    <p:sldId id="658" r:id="rId41"/>
    <p:sldId id="659" r:id="rId42"/>
    <p:sldId id="660" r:id="rId43"/>
    <p:sldId id="580" r:id="rId44"/>
    <p:sldId id="581" r:id="rId45"/>
    <p:sldId id="584" r:id="rId46"/>
    <p:sldId id="585" r:id="rId47"/>
    <p:sldId id="586" r:id="rId48"/>
    <p:sldId id="587" r:id="rId49"/>
    <p:sldId id="588" r:id="rId50"/>
    <p:sldId id="605" r:id="rId51"/>
    <p:sldId id="606" r:id="rId52"/>
    <p:sldId id="607" r:id="rId53"/>
    <p:sldId id="751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423"/>
            <p14:sldId id="661"/>
            <p14:sldId id="750"/>
            <p14:sldId id="717"/>
            <p14:sldId id="655"/>
            <p14:sldId id="562"/>
            <p14:sldId id="592"/>
            <p14:sldId id="593"/>
            <p14:sldId id="595"/>
            <p14:sldId id="594"/>
            <p14:sldId id="596"/>
            <p14:sldId id="598"/>
            <p14:sldId id="597"/>
            <p14:sldId id="599"/>
            <p14:sldId id="600"/>
            <p14:sldId id="601"/>
            <p14:sldId id="610"/>
            <p14:sldId id="608"/>
            <p14:sldId id="611"/>
            <p14:sldId id="612"/>
            <p14:sldId id="613"/>
            <p14:sldId id="614"/>
            <p14:sldId id="615"/>
            <p14:sldId id="609"/>
            <p14:sldId id="602"/>
            <p14:sldId id="564"/>
            <p14:sldId id="565"/>
            <p14:sldId id="566"/>
            <p14:sldId id="567"/>
            <p14:sldId id="568"/>
            <p14:sldId id="569"/>
            <p14:sldId id="570"/>
            <p14:sldId id="604"/>
            <p14:sldId id="603"/>
            <p14:sldId id="572"/>
            <p14:sldId id="573"/>
            <p14:sldId id="656"/>
            <p14:sldId id="657"/>
            <p14:sldId id="658"/>
            <p14:sldId id="659"/>
            <p14:sldId id="660"/>
            <p14:sldId id="580"/>
            <p14:sldId id="581"/>
            <p14:sldId id="584"/>
            <p14:sldId id="585"/>
            <p14:sldId id="586"/>
            <p14:sldId id="587"/>
            <p14:sldId id="588"/>
            <p14:sldId id="605"/>
            <p14:sldId id="606"/>
            <p14:sldId id="607"/>
            <p14:sldId id="7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22" autoAdjust="0"/>
    <p:restoredTop sz="91258" autoAdjust="0"/>
  </p:normalViewPr>
  <p:slideViewPr>
    <p:cSldViewPr snapToGrid="0" snapToObjects="1">
      <p:cViewPr varScale="1">
        <p:scale>
          <a:sx n="71" d="100"/>
          <a:sy n="71" d="100"/>
        </p:scale>
        <p:origin x="168" y="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56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“A small number of nodes have high degrees”</a:t>
            </a:r>
            <a:r>
              <a:rPr lang="en-US" baseline="0" dirty="0"/>
              <a:t> thanks to the </a:t>
            </a:r>
            <a:r>
              <a:rPr lang="en-US" baseline="0"/>
              <a:t>power law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68C7-D1CD-8545-B93E-829B383B29E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2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80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2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networkx.github.io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sc320/fall2019/tree/master/project2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hyperlink" Target="https://neo4j.com/" TargetMode="External"/><Relationship Id="rId7" Type="http://schemas.openxmlformats.org/officeDocument/2006/relationships/image" Target="../media/image18.tiff"/><Relationship Id="rId2" Type="http://schemas.openxmlformats.org/officeDocument/2006/relationships/hyperlink" Target="https://en.wikipedia.org/wiki/Graph_databa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espeed/bulbs" TargetMode="External"/><Relationship Id="rId5" Type="http://schemas.openxmlformats.org/officeDocument/2006/relationships/hyperlink" Target="http://bulbflow.com/" TargetMode="External"/><Relationship Id="rId4" Type="http://schemas.openxmlformats.org/officeDocument/2006/relationships/hyperlink" Target="http://titan.thinkaurelius.com/" TargetMode="External"/><Relationship Id="rId9" Type="http://schemas.openxmlformats.org/officeDocument/2006/relationships/image" Target="../media/image20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networkx.github.io/documentation/development/reference/algorithms.centrality.htm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log/1995-github-jupyter-notebooks-3" TargetMode="External"/><Relationship Id="rId2" Type="http://schemas.openxmlformats.org/officeDocument/2006/relationships/hyperlink" Target="https://pages.github.com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x.github.io/documentation/development/gallery.html" TargetMode="External"/><Relationship Id="rId2" Type="http://schemas.openxmlformats.org/officeDocument/2006/relationships/hyperlink" Target="https://networkx.github.io/documentation/networkx-1.10/reference/drawing.htm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#11 – 10/1/2019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7" y="1563789"/>
            <a:ext cx="6226628" cy="4669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0159" y="6547759"/>
            <a:ext cx="5763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thepoliticsofsystems.net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/category/network-theory/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4019" y="3117561"/>
            <a:ext cx="262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Facebook posts (in black), and users liking or commenting on those posts</a:t>
            </a:r>
          </a:p>
        </p:txBody>
      </p:sp>
    </p:spTree>
    <p:extLst>
      <p:ext uri="{BB962C8B-B14F-4D97-AF65-F5344CB8AC3E}">
        <p14:creationId xmlns:p14="http://schemas.microsoft.com/office/powerpoint/2010/main" val="21178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8" y="1524318"/>
            <a:ext cx="6366329" cy="52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42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92" y="1613330"/>
            <a:ext cx="4459827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293" y="1001072"/>
            <a:ext cx="2452905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293" y="3903481"/>
            <a:ext cx="2452905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7563" y="6087086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UNOS, 2010-12-08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9403" y="3475033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UNOS, 2012-09-10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9403" y="6351576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UNOS, 2014-06-30</a:t>
            </a:r>
          </a:p>
        </p:txBody>
      </p:sp>
    </p:spTree>
    <p:extLst>
      <p:ext uri="{BB962C8B-B14F-4D97-AF65-F5344CB8AC3E}">
        <p14:creationId xmlns:p14="http://schemas.microsoft.com/office/powerpoint/2010/main" val="94154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NetworkX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is a Python library for storing, manipulating, and analyzing (small- and medium-sized)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Uses </a:t>
            </a:r>
            <a:r>
              <a:rPr lang="en-US" b="0" dirty="0" err="1"/>
              <a:t>Matplotlib</a:t>
            </a:r>
            <a:r>
              <a:rPr lang="en-US" b="0" dirty="0"/>
              <a:t> for rendering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conda</a:t>
            </a:r>
            <a:r>
              <a:rPr lang="en-US" b="0" dirty="0"/>
              <a:t> install -c anaconda </a:t>
            </a:r>
            <a:r>
              <a:rPr lang="en-US" b="0" dirty="0" err="1"/>
              <a:t>networkx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1" y="3872502"/>
            <a:ext cx="4896196" cy="27278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import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networkx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as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G.add_node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("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spam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”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G.add_edge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(1,2)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G.nodes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G.edges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())) [(1, 2)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69772" y="3855876"/>
            <a:ext cx="3266153" cy="2744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[1, 2, ‘spam’]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[(1,2)]</a:t>
            </a:r>
          </a:p>
        </p:txBody>
      </p:sp>
    </p:spTree>
    <p:extLst>
      <p:ext uri="{BB962C8B-B14F-4D97-AF65-F5344CB8AC3E}">
        <p14:creationId xmlns:p14="http://schemas.microsoft.com/office/powerpoint/2010/main" val="315857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a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main ways to </a:t>
            </a:r>
            <a:r>
              <a:rPr lang="en-US" dirty="0">
                <a:solidFill>
                  <a:schemeClr val="tx2"/>
                </a:solidFill>
              </a:rPr>
              <a:t>represent</a:t>
            </a:r>
            <a:r>
              <a:rPr lang="en-US" dirty="0"/>
              <a:t> a graph in memory: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lists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dictionaries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matrix</a:t>
            </a:r>
          </a:p>
          <a:p>
            <a:endParaRPr lang="en-US" dirty="0"/>
          </a:p>
          <a:p>
            <a:r>
              <a:rPr lang="en-US" dirty="0"/>
              <a:t>The storage decision should be made based on the expected use case of your graph: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Static analysis only?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the structure?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semantic information?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6" cy="4831080"/>
          </a:xfrm>
        </p:spPr>
        <p:txBody>
          <a:bodyPr>
            <a:normAutofit/>
          </a:bodyPr>
          <a:lstStyle/>
          <a:p>
            <a:r>
              <a:rPr lang="en-US" dirty="0"/>
              <a:t>For each vertex, store an array of the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Iterate over all outgoing edges; easy to add an edge</a:t>
            </a:r>
          </a:p>
          <a:p>
            <a:r>
              <a:rPr lang="en-US" dirty="0"/>
              <a:t>Cons: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Checking for the existence of an edge is O(|V|), deleting is hard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5" name="Oval 4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9" name="Curved Connector 8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372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[C, D]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[A]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60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Adjacency Dictionaries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For each vertex, store a dictionary of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O(1) to add, remove, query edges </a:t>
            </a:r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Overhead (memory, caching, </a:t>
            </a:r>
            <a:r>
              <a:rPr lang="en-US" b="0" dirty="0" err="1"/>
              <a:t>etc</a:t>
            </a:r>
            <a:r>
              <a:rPr lang="en-US" b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372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 1.0, D: 1.0}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{A: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1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Store the connectivity of the graph in a matrix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O(|V|</a:t>
            </a:r>
            <a:r>
              <a:rPr lang="en-US" b="0" baseline="30000" dirty="0"/>
              <a:t>2</a:t>
            </a:r>
            <a:r>
              <a:rPr lang="en-US" b="0" dirty="0"/>
              <a:t>) space regardless of the number of edges</a:t>
            </a:r>
          </a:p>
          <a:p>
            <a:r>
              <a:rPr lang="en-US" dirty="0"/>
              <a:t>Almost always stored as a </a:t>
            </a:r>
            <a:r>
              <a:rPr lang="en-US" dirty="0">
                <a:solidFill>
                  <a:schemeClr val="tx2"/>
                </a:solidFill>
              </a:rPr>
              <a:t>sparse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372535" y="2544684"/>
          <a:ext cx="2286000" cy="2286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72535" y="216130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From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031521" y="350444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20794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 uses an adjacency dictionary representation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Built-ins for reading from/to </a:t>
            </a:r>
            <a:r>
              <a:rPr lang="en-US" b="0" dirty="0" err="1"/>
              <a:t>SciPy</a:t>
            </a:r>
            <a:r>
              <a:rPr lang="en-US" b="0" dirty="0"/>
              <a:t>/</a:t>
            </a:r>
            <a:r>
              <a:rPr lang="en-US" b="0" dirty="0" err="1"/>
              <a:t>NumPy</a:t>
            </a:r>
            <a:r>
              <a:rPr lang="en-US" b="0" dirty="0"/>
              <a:t> matrices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758596"/>
            <a:ext cx="7905404" cy="35757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Make a directed 3-cycle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Di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G.add_edges_from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([(‘A’,’B’), (‘B’, ‘C’), (‘C’, ‘A’)])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Get all out-edges of vertex ’B’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print(G[‘B’])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Loop over vertices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v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G.nodes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(): print(v)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Loop over edges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G.edges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(): print(u, v)</a:t>
            </a:r>
          </a:p>
        </p:txBody>
      </p:sp>
    </p:spTree>
    <p:extLst>
      <p:ext uri="{BB962C8B-B14F-4D97-AF65-F5344CB8AC3E}">
        <p14:creationId xmlns:p14="http://schemas.microsoft.com/office/powerpoint/2010/main" val="38434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0633" cy="1371600"/>
          </a:xfrm>
        </p:spPr>
        <p:txBody>
          <a:bodyPr/>
          <a:lstStyle/>
          <a:p>
            <a:r>
              <a:rPr lang="en-US" dirty="0"/>
              <a:t>Aside: Graph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 relational databases store relations between entities directly in the data (e.g., foreign keys)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Queries search data, JOIN over relations</a:t>
            </a:r>
          </a:p>
          <a:p>
            <a:r>
              <a:rPr lang="en-US" dirty="0">
                <a:solidFill>
                  <a:schemeClr val="tx2"/>
                </a:solidFill>
              </a:rPr>
              <a:t>Graph databases </a:t>
            </a:r>
            <a:r>
              <a:rPr lang="en-US" dirty="0"/>
              <a:t>directly relate data in the storage system using edges (relations) with attached semantic properties</a:t>
            </a:r>
          </a:p>
          <a:p>
            <a:endParaRPr lang="en-US" dirty="0"/>
          </a:p>
          <a:p>
            <a:endParaRPr lang="en-US" b="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54" y="3592533"/>
            <a:ext cx="4426989" cy="3133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3396" y="6483926"/>
            <a:ext cx="3042458" cy="37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thanks to Wikipedia</a:t>
            </a:r>
          </a:p>
        </p:txBody>
      </p:sp>
    </p:spTree>
    <p:extLst>
      <p:ext uri="{BB962C8B-B14F-4D97-AF65-F5344CB8AC3E}">
        <p14:creationId xmlns:p14="http://schemas.microsoft.com/office/powerpoint/2010/main" val="30728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38620" y="4138908"/>
            <a:ext cx="4863865" cy="27340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#2 is out!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also available at: </a:t>
            </a:r>
            <a:r>
              <a:rPr lang="en-US" sz="1600" dirty="0">
                <a:hlinkClick r:id="rId3"/>
              </a:rPr>
              <a:t>https://github.com/cmsc320/fall2019/tree/master/project2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Due </a:t>
            </a:r>
            <a:r>
              <a:rPr lang="en-US" b="0" dirty="0">
                <a:solidFill>
                  <a:schemeClr val="tx2"/>
                </a:solidFill>
              </a:rPr>
              <a:t>Wednesday, October 16th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53396" y="6483926"/>
            <a:ext cx="3042458" cy="37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Thanks to: http://neo4j.com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27926"/>
            <a:ext cx="4622800" cy="355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0108" y="3258589"/>
            <a:ext cx="2707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Nodes ??????????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John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Sally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Graph Databases</a:t>
            </a:r>
          </a:p>
        </p:txBody>
      </p:sp>
    </p:spTree>
    <p:extLst>
      <p:ext uri="{BB962C8B-B14F-4D97-AF65-F5344CB8AC3E}">
        <p14:creationId xmlns:p14="http://schemas.microsoft.com/office/powerpoint/2010/main" val="39048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32" y="3263899"/>
            <a:ext cx="2451100" cy="214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1962" y="2926071"/>
            <a:ext cx="270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Labels ??????????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Person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Book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509" y="5479832"/>
            <a:ext cx="292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named construct that </a:t>
            </a:r>
            <a:r>
              <a:rPr lang="en-US" dirty="0">
                <a:solidFill>
                  <a:schemeClr val="tx2"/>
                </a:solidFill>
              </a:rPr>
              <a:t>groups</a:t>
            </a:r>
            <a:r>
              <a:rPr lang="en-US" dirty="0"/>
              <a:t> nodes into sets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051" y="4188757"/>
            <a:ext cx="4394200" cy="194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6729" y="6102627"/>
            <a:ext cx="400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Next: assign labels to the nodes</a:t>
            </a:r>
          </a:p>
        </p:txBody>
      </p:sp>
    </p:spTree>
    <p:extLst>
      <p:ext uri="{BB962C8B-B14F-4D97-AF65-F5344CB8AC3E}">
        <p14:creationId xmlns:p14="http://schemas.microsoft.com/office/powerpoint/2010/main" val="10863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  <a:p>
            <a:r>
              <a:rPr lang="en-US" dirty="0"/>
              <a:t>Relationships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John is a </a:t>
            </a:r>
            <a:r>
              <a:rPr lang="en-US" b="0" dirty="0">
                <a:solidFill>
                  <a:schemeClr val="tx2"/>
                </a:solidFill>
              </a:rPr>
              <a:t>friend of</a:t>
            </a:r>
            <a:r>
              <a:rPr lang="en-US" b="0" dirty="0"/>
              <a:t> Sally; Sally is a </a:t>
            </a:r>
            <a:r>
              <a:rPr lang="en-US" b="0" dirty="0">
                <a:solidFill>
                  <a:schemeClr val="tx2"/>
                </a:solidFill>
              </a:rPr>
              <a:t>friend of</a:t>
            </a:r>
            <a:r>
              <a:rPr lang="en-US" b="0" dirty="0"/>
              <a:t> John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John has </a:t>
            </a:r>
            <a:r>
              <a:rPr lang="en-US" b="0" dirty="0">
                <a:solidFill>
                  <a:schemeClr val="tx2"/>
                </a:solidFill>
              </a:rPr>
              <a:t>read</a:t>
            </a:r>
            <a:r>
              <a:rPr lang="en-US" b="0" dirty="0"/>
              <a:t> Graph Databases; Sally has </a:t>
            </a:r>
            <a:r>
              <a:rPr lang="en-US" b="0" dirty="0">
                <a:solidFill>
                  <a:schemeClr val="tx2"/>
                </a:solidFill>
              </a:rPr>
              <a:t>read</a:t>
            </a:r>
            <a:r>
              <a:rPr lang="en-US" b="0" dirty="0"/>
              <a:t> Graph Databases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316" y="4304003"/>
            <a:ext cx="4491643" cy="22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associate </a:t>
            </a:r>
            <a:r>
              <a:rPr lang="en-US" dirty="0">
                <a:solidFill>
                  <a:schemeClr val="tx2"/>
                </a:solidFill>
              </a:rPr>
              <a:t>attributes</a:t>
            </a:r>
            <a:r>
              <a:rPr lang="en-US" dirty="0"/>
              <a:t> with entities in a key-value way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Attributes on nodes, relations,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" y="2677717"/>
            <a:ext cx="6766560" cy="36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Querying</a:t>
            </a:r>
            <a:r>
              <a:rPr lang="en-US" dirty="0"/>
              <a:t> graph databases needs a language other than SQL</a:t>
            </a:r>
          </a:p>
          <a:p>
            <a:r>
              <a:rPr lang="en-US" dirty="0"/>
              <a:t>Recall: graph databases explicitly represent relationships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Adhere more to an object-oriented paradigm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be more suitable for managing ad-hoc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scale better, depending on the query types (no JOINs)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073232"/>
            <a:ext cx="7905404" cy="171242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When did Sally and John become friends?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sally:Person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{ name: 'Sally' 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john:Person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{ name: 'John' 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(sally)-[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r:FRIEND_OF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]-(john)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RETURN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r.since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friends_since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0148" y="5752409"/>
            <a:ext cx="28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Cypher query</a:t>
            </a:r>
          </a:p>
        </p:txBody>
      </p:sp>
    </p:spTree>
    <p:extLst>
      <p:ext uri="{BB962C8B-B14F-4D97-AF65-F5344CB8AC3E}">
        <p14:creationId xmlns:p14="http://schemas.microsoft.com/office/powerpoint/2010/main" val="372899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 err="1"/>
              <a:t>Bulbflow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graph databases out there: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List found here: </a:t>
            </a:r>
            <a:r>
              <a:rPr lang="en-US" b="0" dirty="0">
                <a:hlinkClick r:id="rId2"/>
              </a:rPr>
              <a:t>https://en.wikipedia.org/wiki/Graph_database</a:t>
            </a:r>
            <a:endParaRPr lang="en-US" b="0" dirty="0"/>
          </a:p>
          <a:p>
            <a:r>
              <a:rPr lang="en-US" dirty="0"/>
              <a:t>neo4j and Titan are popular, easy-to-use solutions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https://neo4j.com/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4"/>
              </a:rPr>
              <a:t>http://titan.thinkaurelius.com/</a:t>
            </a:r>
            <a:endParaRPr lang="en-US" b="0" dirty="0"/>
          </a:p>
          <a:p>
            <a:r>
              <a:rPr lang="en-US" dirty="0" err="1"/>
              <a:t>Bulbflow</a:t>
            </a:r>
            <a:r>
              <a:rPr lang="en-US" dirty="0"/>
              <a:t> is a Python framework that connects </a:t>
            </a:r>
            <a:r>
              <a:rPr lang="en-US"/>
              <a:t>to several backing graph-database servers like neo4j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5"/>
              </a:rPr>
              <a:t>http://bulbflow.com/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6"/>
              </a:rPr>
              <a:t>https://github.com/espeed/bulbs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7437" y="342512"/>
            <a:ext cx="2232025" cy="992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7119" y="152718"/>
            <a:ext cx="950412" cy="184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009" y="2999960"/>
            <a:ext cx="1010773" cy="10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9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706" y="0"/>
            <a:ext cx="12413673" cy="6982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" y="3491345"/>
            <a:ext cx="5791200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value of a vertex</a:t>
            </a:r>
          </a:p>
        </p:txBody>
      </p:sp>
    </p:spTree>
    <p:extLst>
      <p:ext uri="{BB962C8B-B14F-4D97-AF65-F5344CB8AC3E}">
        <p14:creationId xmlns:p14="http://schemas.microsoft.com/office/powerpoint/2010/main" val="4106209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40385" cy="1371600"/>
          </a:xfrm>
        </p:spPr>
        <p:txBody>
          <a:bodyPr/>
          <a:lstStyle/>
          <a:p>
            <a:r>
              <a:rPr lang="en-US"/>
              <a:t>Importance of vertices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64825"/>
          </a:xfrm>
        </p:spPr>
        <p:txBody>
          <a:bodyPr>
            <a:normAutofit/>
          </a:bodyPr>
          <a:lstStyle/>
          <a:p>
            <a:r>
              <a:rPr lang="en-US" dirty="0"/>
              <a:t>Not all vertices are equally important</a:t>
            </a:r>
          </a:p>
          <a:p>
            <a:r>
              <a:rPr lang="en-US" dirty="0">
                <a:solidFill>
                  <a:schemeClr val="tx2"/>
                </a:solidFill>
              </a:rPr>
              <a:t>Centrality</a:t>
            </a:r>
            <a:r>
              <a:rPr lang="en-US" dirty="0"/>
              <a:t> Analysis: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Find out the most important node(s) in one network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Used as a feature in classification, for visualization, </a:t>
            </a:r>
            <a:r>
              <a:rPr lang="en-US" b="0" dirty="0" err="1"/>
              <a:t>etc</a:t>
            </a:r>
            <a:r>
              <a:rPr lang="en-US" b="0" dirty="0"/>
              <a:t>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r>
              <a:rPr lang="en-US" dirty="0"/>
              <a:t>Commonly-used Measures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Degree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Closeness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Betweenness</a:t>
            </a:r>
            <a:r>
              <a:rPr lang="en-US" b="0" dirty="0"/>
              <a:t>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Eigenvector Centrality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importance of a vertex is determined by the number of vertices adjacent to 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larger the degree, the more important the vertex is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Only a small number of vertex have high degrees in many real-life networks</a:t>
            </a:r>
          </a:p>
          <a:p>
            <a:r>
              <a:rPr lang="en-US" dirty="0"/>
              <a:t>Degree Centrality:</a:t>
            </a:r>
          </a:p>
          <a:p>
            <a:endParaRPr lang="en-US" dirty="0"/>
          </a:p>
          <a:p>
            <a:r>
              <a:rPr lang="en-US" dirty="0"/>
              <a:t>Normalized Degree Centrality:  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59" y="3522827"/>
            <a:ext cx="2862580" cy="902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349" y="4425720"/>
            <a:ext cx="3289300" cy="673100"/>
          </a:xfrm>
          <a:prstGeom prst="rect">
            <a:avLst/>
          </a:prstGeom>
        </p:spPr>
      </p:pic>
      <p:pic>
        <p:nvPicPr>
          <p:cNvPr id="6" name="Picture 5" descr="network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27" y="5122415"/>
            <a:ext cx="3835400" cy="1460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9713" y="5410199"/>
            <a:ext cx="4126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For vertex 1, degree centrality is 3;</a:t>
            </a:r>
          </a:p>
          <a:p>
            <a:pPr algn="ctr"/>
            <a:r>
              <a:rPr lang="en-US" sz="2000" dirty="0"/>
              <a:t>Normalized degree centrality is </a:t>
            </a:r>
          </a:p>
          <a:p>
            <a:pPr algn="ctr"/>
            <a:r>
              <a:rPr lang="en-US" sz="2000" dirty="0"/>
              <a:t>3/(9-1)=3/8.</a:t>
            </a:r>
          </a:p>
        </p:txBody>
      </p:sp>
    </p:spTree>
    <p:extLst>
      <p:ext uri="{BB962C8B-B14F-4D97-AF65-F5344CB8AC3E}">
        <p14:creationId xmlns:p14="http://schemas.microsoft.com/office/powerpoint/2010/main" val="21382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64399" cy="1371600"/>
          </a:xfrm>
        </p:spPr>
        <p:txBody>
          <a:bodyPr/>
          <a:lstStyle/>
          <a:p>
            <a:r>
              <a:rPr lang="en-US"/>
              <a:t>Closeness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938655" cy="4373563"/>
          </a:xfrm>
        </p:spPr>
        <p:txBody>
          <a:bodyPr/>
          <a:lstStyle/>
          <a:p>
            <a:r>
              <a:rPr lang="en-US" dirty="0"/>
              <a:t>“Central” vertices are important, as they can reach the whole network more quickly than non-central vertices</a:t>
            </a:r>
          </a:p>
          <a:p>
            <a:r>
              <a:rPr lang="en-US" dirty="0"/>
              <a:t>Importance measured by how </a:t>
            </a:r>
            <a:r>
              <a:rPr lang="en-US" dirty="0">
                <a:solidFill>
                  <a:schemeClr val="tx2"/>
                </a:solidFill>
              </a:rPr>
              <a:t>close</a:t>
            </a:r>
            <a:r>
              <a:rPr lang="en-US" dirty="0"/>
              <a:t> a vertex is to other vertices</a:t>
            </a:r>
          </a:p>
          <a:p>
            <a:endParaRPr lang="en-US" dirty="0"/>
          </a:p>
          <a:p>
            <a:r>
              <a:rPr lang="en-US" dirty="0"/>
              <a:t>Average Distance:</a:t>
            </a:r>
          </a:p>
          <a:p>
            <a:endParaRPr lang="en-US" dirty="0"/>
          </a:p>
          <a:p>
            <a:r>
              <a:rPr lang="en-US" dirty="0"/>
              <a:t>Closeness Centrality: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088" y="3155210"/>
            <a:ext cx="35179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399" y="4745551"/>
            <a:ext cx="62992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64F2E-40DA-074A-84FA-F66EF6E6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C674C8-CC9D-BD4E-BE45-583AD8644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03812"/>
            <a:ext cx="7620000" cy="2522351"/>
          </a:xfrm>
        </p:spPr>
        <p:txBody>
          <a:bodyPr/>
          <a:lstStyle/>
          <a:p>
            <a:r>
              <a:rPr lang="en-US" dirty="0"/>
              <a:t>Please use this time to think about the final tutorial!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Short refresher on the coming 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You’re welcome to come to the lecture hall, meet potential groupmates, brainstorm potential ideas,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Also, make use of Piazza!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0883-853E-994A-A02E-D0975577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BB3B3D2-D502-B947-B40F-1F1837201BC0}"/>
              </a:ext>
            </a:extLst>
          </p:cNvPr>
          <p:cNvSpPr/>
          <p:nvPr/>
        </p:nvSpPr>
        <p:spPr>
          <a:xfrm>
            <a:off x="457200" y="1873625"/>
            <a:ext cx="7987553" cy="155537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 FORMAL LECTURE THIS THURSDAY</a:t>
            </a:r>
          </a:p>
          <a:p>
            <a:pPr algn="ctr"/>
            <a:r>
              <a:rPr lang="en-US" i="1" dirty="0"/>
              <a:t>(I will be at the Simons Institute for the Theory of Computing)</a:t>
            </a:r>
          </a:p>
        </p:txBody>
      </p:sp>
    </p:spTree>
    <p:extLst>
      <p:ext uri="{BB962C8B-B14F-4D97-AF65-F5344CB8AC3E}">
        <p14:creationId xmlns:p14="http://schemas.microsoft.com/office/powerpoint/2010/main" val="113296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Closeness Centrality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3581"/>
            <a:ext cx="4328611" cy="164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801" y="1652399"/>
            <a:ext cx="3655874" cy="2861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254" y="4642359"/>
            <a:ext cx="6648838" cy="135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3671" y="6147056"/>
            <a:ext cx="4710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Vertex 4 </a:t>
            </a:r>
            <a:r>
              <a:rPr lang="en-US" sz="2000" b="1" dirty="0">
                <a:solidFill>
                  <a:schemeClr val="tx2"/>
                </a:solidFill>
              </a:rPr>
              <a:t>is more central </a:t>
            </a:r>
            <a:r>
              <a:rPr lang="en-US" sz="2000" b="1">
                <a:solidFill>
                  <a:schemeClr val="tx2"/>
                </a:solidFill>
              </a:rPr>
              <a:t>than vertex 3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4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39149" cy="1371600"/>
          </a:xfrm>
        </p:spPr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Vertex </a:t>
            </a:r>
            <a:r>
              <a:rPr lang="en-US" dirty="0" err="1">
                <a:solidFill>
                  <a:schemeClr val="tx2"/>
                </a:solidFill>
              </a:rPr>
              <a:t>betweenness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counts the number of shortest paths that pass through one vertex</a:t>
            </a:r>
          </a:p>
          <a:p>
            <a:r>
              <a:rPr lang="en-US" dirty="0"/>
              <a:t>Vertices with high </a:t>
            </a:r>
            <a:r>
              <a:rPr lang="en-US" dirty="0" err="1"/>
              <a:t>betweenness</a:t>
            </a:r>
            <a:r>
              <a:rPr lang="en-US" dirty="0"/>
              <a:t> are important in communication and information diffusion</a:t>
            </a:r>
          </a:p>
          <a:p>
            <a:endParaRPr lang="en-US" dirty="0"/>
          </a:p>
          <a:p>
            <a:r>
              <a:rPr lang="en-US" dirty="0" err="1"/>
              <a:t>Betweenness</a:t>
            </a:r>
            <a:r>
              <a:rPr lang="en-US" dirty="0"/>
              <a:t> Centrality: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163" y="3289994"/>
            <a:ext cx="4320624" cy="10745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17630" y="4431268"/>
            <a:ext cx="5802291" cy="400110"/>
            <a:chOff x="1017630" y="4431268"/>
            <a:chExt cx="5802291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817730" y="4431268"/>
              <a:ext cx="5002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</a:t>
              </a:r>
              <a:r>
                <a:rPr lang="en-US" sz="2000" dirty="0" err="1"/>
                <a:t>s</a:t>
              </a:r>
              <a:r>
                <a:rPr lang="en-US" sz="2000" dirty="0"/>
                <a:t> and </a:t>
              </a:r>
              <a:r>
                <a:rPr lang="en-US" sz="2000" dirty="0" err="1"/>
                <a:t>t</a:t>
              </a:r>
              <a:endParaRPr lang="en-US" sz="200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630" y="4521200"/>
              <a:ext cx="800100" cy="2794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81063" y="4995863"/>
            <a:ext cx="7194944" cy="500678"/>
            <a:chOff x="881063" y="4995863"/>
            <a:chExt cx="7194944" cy="500678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063" y="4995863"/>
              <a:ext cx="1524000" cy="4699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05063" y="5096431"/>
              <a:ext cx="5670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number of shortest </a:t>
              </a:r>
              <a:r>
                <a:rPr lang="en-US" sz="2000" dirty="0"/>
                <a:t>paths</a:t>
              </a:r>
              <a:r>
                <a:rPr lang="en-US" dirty="0"/>
                <a:t> between </a:t>
              </a:r>
              <a:r>
                <a:rPr lang="en-US" dirty="0" err="1"/>
                <a:t>s</a:t>
              </a:r>
              <a:r>
                <a:rPr lang="en-US" dirty="0"/>
                <a:t> and </a:t>
              </a:r>
              <a:r>
                <a:rPr lang="en-US" dirty="0" err="1"/>
                <a:t>t</a:t>
              </a:r>
              <a:r>
                <a:rPr lang="en-US" dirty="0"/>
                <a:t> that pass v</a:t>
              </a:r>
              <a:r>
                <a:rPr lang="en-US" baseline="-25000" dirty="0"/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56516" cy="1371600"/>
          </a:xfrm>
        </p:spPr>
        <p:txBody>
          <a:bodyPr/>
          <a:lstStyle/>
          <a:p>
            <a:r>
              <a:rPr lang="en-US"/>
              <a:t>Betweenness</a:t>
            </a:r>
            <a:r>
              <a:rPr lang="en-US" dirty="0"/>
              <a:t> </a:t>
            </a:r>
            <a:r>
              <a:rPr lang="en-US" dirty="0" err="1"/>
              <a:t>CentralitY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57" y="1662632"/>
            <a:ext cx="4328611" cy="16483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995" y="4235309"/>
            <a:ext cx="5802291" cy="400110"/>
            <a:chOff x="1017630" y="4431268"/>
            <a:chExt cx="5802291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817730" y="4431268"/>
              <a:ext cx="5002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</a:t>
              </a:r>
              <a:r>
                <a:rPr lang="en-US" sz="2000" dirty="0" err="1"/>
                <a:t>s</a:t>
              </a:r>
              <a:r>
                <a:rPr lang="en-US" sz="2000" dirty="0"/>
                <a:t> and </a:t>
              </a:r>
              <a:r>
                <a:rPr lang="en-US" sz="2000" dirty="0" err="1"/>
                <a:t>t</a:t>
              </a:r>
              <a:endParaRPr lang="en-US" sz="200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630" y="4521200"/>
              <a:ext cx="800100" cy="2794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68995" y="4763922"/>
            <a:ext cx="8141205" cy="400110"/>
            <a:chOff x="1017630" y="5096431"/>
            <a:chExt cx="8141205" cy="400110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630" y="5149271"/>
              <a:ext cx="1126281" cy="3472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05063" y="5096431"/>
              <a:ext cx="6753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s and t that pass v</a:t>
              </a:r>
              <a:r>
                <a:rPr lang="en-US" sz="2000" baseline="-25000" dirty="0"/>
                <a:t>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21" y="1518723"/>
            <a:ext cx="3962400" cy="2730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9045" y="6318423"/>
            <a:ext cx="7234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What is the </a:t>
            </a:r>
            <a:r>
              <a:rPr lang="en-US" sz="2000" b="1" dirty="0" err="1">
                <a:solidFill>
                  <a:schemeClr val="tx2"/>
                </a:solidFill>
              </a:rPr>
              <a:t>betweenness</a:t>
            </a:r>
            <a:r>
              <a:rPr lang="en-US" sz="2000" b="1" dirty="0">
                <a:solidFill>
                  <a:schemeClr val="tx2"/>
                </a:solidFill>
              </a:rPr>
              <a:t> centrality for node 4 ?????????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5" y="5164032"/>
            <a:ext cx="4320624" cy="107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55775" cy="1371600"/>
          </a:xfrm>
        </p:spPr>
        <p:txBody>
          <a:bodyPr/>
          <a:lstStyle/>
          <a:p>
            <a:r>
              <a:rPr lang="en-US"/>
              <a:t>Eigenvector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vertex’s importance is determined by the </a:t>
            </a:r>
            <a:r>
              <a:rPr lang="en-US" dirty="0">
                <a:solidFill>
                  <a:schemeClr val="tx2"/>
                </a:solidFill>
              </a:rPr>
              <a:t>importance of the friends</a:t>
            </a:r>
            <a:r>
              <a:rPr lang="en-US" dirty="0"/>
              <a:t> of that vertex</a:t>
            </a:r>
          </a:p>
          <a:p>
            <a:r>
              <a:rPr lang="en-US" dirty="0"/>
              <a:t>If one has many important friends, he should be important as well.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centrality corresponds to the top eigenvector of the adjacency matrix A. </a:t>
            </a:r>
          </a:p>
          <a:p>
            <a:r>
              <a:rPr lang="en-US" dirty="0"/>
              <a:t>A variant of this eigenvector centrality is the PageRank score.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76" y="2984441"/>
            <a:ext cx="3111500" cy="8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176" y="3979955"/>
            <a:ext cx="939800" cy="39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407" y="3946705"/>
            <a:ext cx="1181100" cy="4572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946412" y="3979955"/>
            <a:ext cx="686164" cy="3937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other centrality measures implemented for you!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https://networkx.github.io/documentation/development/reference/algorithms.centrality.html</a:t>
            </a:r>
            <a:endParaRPr lang="en-US" b="0" dirty="0"/>
          </a:p>
          <a:p>
            <a:r>
              <a:rPr lang="en-US" dirty="0"/>
              <a:t>Degree, in-degree, out-degree</a:t>
            </a:r>
          </a:p>
          <a:p>
            <a:r>
              <a:rPr lang="en-US" dirty="0"/>
              <a:t>Closeness</a:t>
            </a:r>
          </a:p>
          <a:p>
            <a:r>
              <a:rPr lang="en-US" dirty="0" err="1"/>
              <a:t>Betweenness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Applied to both edges and vertices; hard to compute</a:t>
            </a:r>
          </a:p>
          <a:p>
            <a:r>
              <a:rPr lang="en-US" dirty="0"/>
              <a:t>Load: similar to </a:t>
            </a:r>
            <a:r>
              <a:rPr lang="en-US" dirty="0" err="1"/>
              <a:t>betweenness</a:t>
            </a:r>
            <a:endParaRPr lang="en-US" dirty="0"/>
          </a:p>
          <a:p>
            <a:r>
              <a:rPr lang="en-US" dirty="0"/>
              <a:t>Eigenvector, Katz (provides additional weight to close neighbors)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2" y="3580701"/>
            <a:ext cx="5791200" cy="1371600"/>
          </a:xfrm>
        </p:spPr>
        <p:txBody>
          <a:bodyPr/>
          <a:lstStyle/>
          <a:p>
            <a:r>
              <a:rPr lang="en-US" dirty="0"/>
              <a:t>Strength </a:t>
            </a:r>
            <a:r>
              <a:rPr lang="en-US"/>
              <a:t>of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428"/>
            <a:ext cx="8702675" cy="18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48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841375" cy="1371600"/>
          </a:xfrm>
        </p:spPr>
        <p:txBody>
          <a:bodyPr/>
          <a:lstStyle/>
          <a:p>
            <a:r>
              <a:rPr lang="en-US"/>
              <a:t>Weak and Strong 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connections are not of the same strength</a:t>
            </a:r>
          </a:p>
          <a:p>
            <a:r>
              <a:rPr lang="en-US" dirty="0"/>
              <a:t>Interpersonal social networks are composed of strong ties (close friends) and weak ties (acquaintances).</a:t>
            </a:r>
          </a:p>
          <a:p>
            <a:r>
              <a:rPr lang="en-US" dirty="0"/>
              <a:t>Strong ties and weak ties play different roles for </a:t>
            </a:r>
            <a:r>
              <a:rPr lang="en-US" dirty="0">
                <a:solidFill>
                  <a:schemeClr val="tx2"/>
                </a:solidFill>
              </a:rPr>
              <a:t>community formation</a:t>
            </a:r>
            <a:r>
              <a:rPr lang="en-US" dirty="0"/>
              <a:t> and </a:t>
            </a:r>
            <a:r>
              <a:rPr lang="en-US" dirty="0">
                <a:solidFill>
                  <a:schemeClr val="tx2"/>
                </a:solidFill>
              </a:rPr>
              <a:t>information diffusion</a:t>
            </a:r>
          </a:p>
          <a:p>
            <a:r>
              <a:rPr lang="en-US" dirty="0"/>
              <a:t>Strength of Weak Ties </a:t>
            </a:r>
            <a:r>
              <a:rPr lang="en-US" sz="1400" dirty="0"/>
              <a:t>[</a:t>
            </a:r>
            <a:r>
              <a:rPr lang="en-US" sz="1400" dirty="0" err="1"/>
              <a:t>Granovetter</a:t>
            </a:r>
            <a:r>
              <a:rPr lang="en-US" sz="1400" dirty="0"/>
              <a:t> 1973]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Occasional encounters with distant acquaintances can provide important information about new opportunities for job search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1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Connections in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182880"/>
            <a:r>
              <a:rPr lang="en-US" dirty="0"/>
              <a:t>Social media allows users to connect to each other more easily than ever.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One user might have thousands of friends online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Who are the most important ones among your 300 Facebook friends?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Imperative to estimate the strengths of ties for advanced analysis  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Analyze network topology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Learn from User Profiles and Attributes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Learn from User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9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from Network Topology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Bridges</a:t>
            </a:r>
            <a:r>
              <a:rPr lang="en-US" dirty="0"/>
              <a:t> connecting two different communities are weak ties</a:t>
            </a:r>
          </a:p>
          <a:p>
            <a:r>
              <a:rPr lang="en-US" dirty="0"/>
              <a:t>An edge is a bridge if its removal results in disconnection of its terminal vertices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 descr="brid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23" y="3344615"/>
            <a:ext cx="3927209" cy="1477207"/>
          </a:xfrm>
          <a:prstGeom prst="rect">
            <a:avLst/>
          </a:prstGeom>
        </p:spPr>
      </p:pic>
      <p:pic>
        <p:nvPicPr>
          <p:cNvPr id="5" name="Picture 4" descr="localbrid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76" y="2699814"/>
            <a:ext cx="3171045" cy="2674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6619" y="4973903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 dirty="0"/>
              <a:t>Bridge edge(s) ?????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0081" y="5537399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/>
              <a:t>Bridge edge(s) </a:t>
            </a:r>
            <a:r>
              <a:rPr lang="en-US" sz="2000" b="1" dirty="0"/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23897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“shortcut” Bridge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Bridges are rare in real-life networks</a:t>
            </a:r>
          </a:p>
          <a:p>
            <a:r>
              <a:rPr lang="en-US" dirty="0"/>
              <a:t>Idea: relax the definition by checking if the distance between two terminal vertices increases if the edge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 larger the distance, the weaker the tie is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d(2,5) = 4 if (2,5)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d(5,6) = 2 if (5,6)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(5,6) is a stronger tie than (2,5)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 descr="localbrid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299" y="3331601"/>
            <a:ext cx="3313769" cy="27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8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677" y="5308599"/>
            <a:ext cx="2072640" cy="1554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59600" cy="1371600"/>
          </a:xfrm>
        </p:spPr>
        <p:txBody>
          <a:bodyPr/>
          <a:lstStyle/>
          <a:p>
            <a:r>
              <a:rPr lang="en-US" dirty="0"/>
              <a:t>Discussion: </a:t>
            </a:r>
            <a:br>
              <a:rPr lang="en-US" dirty="0"/>
            </a:br>
            <a:r>
              <a:rPr lang="en-US" dirty="0"/>
              <a:t>Final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6959600" cy="4343400"/>
          </a:xfrm>
        </p:spPr>
        <p:txBody>
          <a:bodyPr/>
          <a:lstStyle/>
          <a:p>
            <a:r>
              <a:rPr lang="en-US" dirty="0"/>
              <a:t>In lieu of a final exam, you’ll create a mini-tutorial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Identifies a raw data source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Processes and stores that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Performs exploratory data analysis &amp; visualization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Derives insight(s) using statistics and ML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Communicates those insights as actionable text</a:t>
            </a:r>
          </a:p>
          <a:p>
            <a:r>
              <a:rPr lang="en-US" dirty="0"/>
              <a:t>Individual or group project </a:t>
            </a:r>
            <a:r>
              <a:rPr lang="mr-IN" dirty="0"/>
              <a:t>–</a:t>
            </a:r>
            <a:r>
              <a:rPr lang="en-US" dirty="0"/>
              <a:t> 25% of </a:t>
            </a:r>
            <a:r>
              <a:rPr lang="en-US"/>
              <a:t>final grade!</a:t>
            </a:r>
            <a:endParaRPr lang="en-US" dirty="0"/>
          </a:p>
          <a:p>
            <a:endParaRPr lang="en-US" dirty="0"/>
          </a:p>
          <a:p>
            <a:r>
              <a:rPr lang="en-US" dirty="0"/>
              <a:t>Will be </a:t>
            </a:r>
            <a:r>
              <a:rPr lang="en-US" dirty="0">
                <a:solidFill>
                  <a:schemeClr val="tx2"/>
                </a:solidFill>
              </a:rPr>
              <a:t>hosted publicly </a:t>
            </a:r>
            <a:r>
              <a:rPr lang="en-US" dirty="0"/>
              <a:t>online (GitHub Pages) and will </a:t>
            </a:r>
            <a:r>
              <a:rPr lang="en-US" dirty="0">
                <a:solidFill>
                  <a:schemeClr val="tx2"/>
                </a:solidFill>
              </a:rPr>
              <a:t>strengthen your portfolio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40138" cy="1371600"/>
          </a:xfrm>
        </p:spPr>
        <p:txBody>
          <a:bodyPr/>
          <a:lstStyle/>
          <a:p>
            <a:r>
              <a:rPr lang="en-US"/>
              <a:t>Neighborhood Overlap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Tie strength can be measured based on neighborhood overlap; the larger the overlap, the stronger the tie is.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0" i="1" dirty="0"/>
              <a:t>(-2 in the denominator is to exclude v</a:t>
            </a:r>
            <a:r>
              <a:rPr lang="en-US" b="0" i="1" baseline="-25000" dirty="0"/>
              <a:t>i</a:t>
            </a:r>
            <a:r>
              <a:rPr lang="en-US" b="0" i="1" dirty="0"/>
              <a:t> and </a:t>
            </a:r>
            <a:r>
              <a:rPr lang="en-US" b="0" i="1" dirty="0" err="1"/>
              <a:t>v</a:t>
            </a:r>
            <a:r>
              <a:rPr lang="en-US" b="0" i="1" baseline="-25000" dirty="0" err="1"/>
              <a:t>j</a:t>
            </a:r>
            <a:r>
              <a:rPr lang="en-US" b="0" i="1" dirty="0"/>
              <a:t>)</a:t>
            </a:r>
          </a:p>
          <a:p>
            <a:r>
              <a:rPr lang="en-US" dirty="0"/>
              <a:t>Example: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77" y="2448594"/>
            <a:ext cx="8144142" cy="1402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17" y="5184556"/>
            <a:ext cx="5232400" cy="78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8" y="4867056"/>
            <a:ext cx="2070100" cy="317500"/>
          </a:xfrm>
          <a:prstGeom prst="rect">
            <a:avLst/>
          </a:prstGeom>
        </p:spPr>
      </p:pic>
      <p:pic>
        <p:nvPicPr>
          <p:cNvPr id="6" name="Picture 5" descr="localbrid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920" y="3529915"/>
            <a:ext cx="2980639" cy="25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05404" cy="1371600"/>
          </a:xfrm>
        </p:spPr>
        <p:txBody>
          <a:bodyPr>
            <a:normAutofit/>
          </a:bodyPr>
          <a:lstStyle/>
          <a:p>
            <a:r>
              <a:rPr lang="en-US"/>
              <a:t>Learning from Profiles and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Twitter: one can follow others without </a:t>
            </a:r>
            <a:r>
              <a:rPr lang="en-US" dirty="0" err="1"/>
              <a:t>followee’s</a:t>
            </a:r>
            <a:r>
              <a:rPr lang="en-US" dirty="0"/>
              <a:t> confirmation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real friendship network is determined by the frequency two users talk to each other, rather than the follower-</a:t>
            </a:r>
            <a:r>
              <a:rPr lang="en-US" b="0" dirty="0" err="1"/>
              <a:t>followee</a:t>
            </a:r>
            <a:r>
              <a:rPr lang="en-US" b="0" dirty="0"/>
              <a:t> network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real friendship network is more influential in driving Twitter usage</a:t>
            </a:r>
          </a:p>
          <a:p>
            <a:r>
              <a:rPr lang="en-US" dirty="0"/>
              <a:t>Strengths of ties can be predicted accurately based on various information from Facebook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Friend-initiated posts, message exchanged in wall post, number of mutual friends, etc. </a:t>
            </a:r>
          </a:p>
          <a:p>
            <a:r>
              <a:rPr lang="en-US" dirty="0"/>
              <a:t>Learning numeric link strength by maximum likelihood estimation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User profile similarity determines the strength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Link strength in turn determines user interaction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Maximize the likelihood based on observed profiles and interactions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3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Community detection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1151" y="6029335"/>
            <a:ext cx="610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co-authorship network of </a:t>
            </a:r>
            <a:r>
              <a:rPr lang="en-US" dirty="0">
                <a:solidFill>
                  <a:schemeClr val="tx2"/>
                </a:solidFill>
              </a:rPr>
              <a:t>physicists</a:t>
            </a:r>
            <a:r>
              <a:rPr lang="en-US" dirty="0"/>
              <a:t> and </a:t>
            </a:r>
            <a:r>
              <a:rPr lang="en-US" dirty="0">
                <a:solidFill>
                  <a:schemeClr val="tx2"/>
                </a:solidFill>
              </a:rPr>
              <a:t>mathematicians</a:t>
            </a:r>
          </a:p>
          <a:p>
            <a:pPr algn="ctr"/>
            <a:r>
              <a:rPr lang="en-US" dirty="0"/>
              <a:t>(Courtesy: Easley &amp; Kleinberg)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2" y="1417638"/>
            <a:ext cx="8089118" cy="46116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28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07382" cy="1371600"/>
          </a:xfrm>
        </p:spPr>
        <p:txBody>
          <a:bodyPr/>
          <a:lstStyle/>
          <a:p>
            <a:r>
              <a:rPr lang="en-US"/>
              <a:t>What is a community?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Informally: “tightly-knit region” of the network.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do we identify this region?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do we separate tightly-knit regions from each other?</a:t>
            </a:r>
          </a:p>
          <a:p>
            <a:r>
              <a:rPr lang="en-US" dirty="0"/>
              <a:t>It depends on the definition of </a:t>
            </a:r>
            <a:r>
              <a:rPr lang="en-US" dirty="0">
                <a:solidFill>
                  <a:schemeClr val="tx2"/>
                </a:solidFill>
              </a:rPr>
              <a:t>tightly knit</a:t>
            </a:r>
            <a:r>
              <a:rPr lang="en-US" dirty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Regions can be nested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Examples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do bridges fit into this ?????????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1" y="4905529"/>
            <a:ext cx="3488112" cy="196909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23265" cy="1371600"/>
          </a:xfrm>
        </p:spPr>
        <p:txBody>
          <a:bodyPr/>
          <a:lstStyle/>
          <a:p>
            <a:r>
              <a:rPr lang="en-US" b="1" dirty="0"/>
              <a:t>What is a community?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6598" y="6399608"/>
            <a:ext cx="299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(Courtesy: Easley &amp; Kleinberg)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8500" y="6030276"/>
            <a:ext cx="526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example of a nested structure of the communities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14" y="1476639"/>
            <a:ext cx="5870091" cy="4553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8619" y="2796469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bridges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333211" y="2615049"/>
            <a:ext cx="362844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</p:cNvCxnSpPr>
          <p:nvPr/>
        </p:nvCxnSpPr>
        <p:spPr>
          <a:xfrm flipV="1">
            <a:off x="4524302" y="2615048"/>
            <a:ext cx="564204" cy="18142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788878" y="2615047"/>
            <a:ext cx="736429" cy="18142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66627" y="1965003"/>
            <a:ext cx="2477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Removal of a bridge separates the graph into disjoint components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0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74378" cy="1371600"/>
          </a:xfrm>
        </p:spPr>
        <p:txBody>
          <a:bodyPr/>
          <a:lstStyle/>
          <a:p>
            <a:r>
              <a:rPr lang="en-US"/>
              <a:t>Community detection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Girvan-Newman Method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Remove the edges of highest </a:t>
            </a:r>
            <a:r>
              <a:rPr lang="en-US" b="0" dirty="0" err="1"/>
              <a:t>betweenness</a:t>
            </a:r>
            <a:r>
              <a:rPr lang="en-US" b="0" dirty="0"/>
              <a:t> first.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Repeat the same step with the remainder graph.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Continue this until the graph breaks down into individual nodes.</a:t>
            </a:r>
          </a:p>
          <a:p>
            <a:endParaRPr lang="en-US" dirty="0"/>
          </a:p>
          <a:p>
            <a:r>
              <a:rPr lang="en-US" dirty="0"/>
              <a:t>As the graph breaks down into pieces, the tightly knit community structure is exposed.</a:t>
            </a:r>
          </a:p>
          <a:p>
            <a:r>
              <a:rPr lang="en-US" dirty="0"/>
              <a:t>Results in a </a:t>
            </a:r>
            <a:r>
              <a:rPr lang="en-US" dirty="0">
                <a:solidFill>
                  <a:schemeClr val="tx2"/>
                </a:solidFill>
              </a:rPr>
              <a:t>hierarchical partitioning</a:t>
            </a:r>
            <a:r>
              <a:rPr lang="en-US" dirty="0"/>
              <a:t> of the graph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5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23" y="1423644"/>
            <a:ext cx="7213600" cy="386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846" y="5406232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Betweenness(7-8)= 7*7 = 49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846" y="5897352"/>
            <a:ext cx="556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Betweenness</a:t>
            </a:r>
            <a:r>
              <a:rPr lang="en-US" dirty="0"/>
              <a:t>(3-7) = </a:t>
            </a:r>
            <a:r>
              <a:rPr lang="en-US" dirty="0" err="1"/>
              <a:t>Betweenness</a:t>
            </a:r>
            <a:r>
              <a:rPr lang="en-US" dirty="0"/>
              <a:t>(6-7) =</a:t>
            </a:r>
          </a:p>
          <a:p>
            <a:r>
              <a:rPr lang="en-US" dirty="0" err="1"/>
              <a:t>Betweenness</a:t>
            </a:r>
            <a:r>
              <a:rPr lang="en-US" dirty="0"/>
              <a:t>(8-9) = </a:t>
            </a:r>
            <a:r>
              <a:rPr lang="en-US" dirty="0" err="1"/>
              <a:t>Betweenness</a:t>
            </a:r>
            <a:r>
              <a:rPr lang="en-US" dirty="0"/>
              <a:t>(8-12) = 3*11= 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1877" y="5406232"/>
            <a:ext cx="329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Betweenness(1-3) = 1*12 = 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846" y="5897352"/>
            <a:ext cx="5448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Betweenness</a:t>
            </a:r>
            <a:r>
              <a:rPr lang="en-US" dirty="0"/>
              <a:t>(3-7) = </a:t>
            </a:r>
            <a:r>
              <a:rPr lang="en-US" dirty="0" err="1"/>
              <a:t>Betweenness</a:t>
            </a:r>
            <a:r>
              <a:rPr lang="en-US" dirty="0"/>
              <a:t>(6-7) = </a:t>
            </a:r>
          </a:p>
          <a:p>
            <a:r>
              <a:rPr lang="en-US" dirty="0" err="1"/>
              <a:t>Betweenness</a:t>
            </a:r>
            <a:r>
              <a:rPr lang="en-US" dirty="0"/>
              <a:t>(8-9) = </a:t>
            </a:r>
            <a:r>
              <a:rPr lang="en-US" dirty="0" err="1"/>
              <a:t>Betweenness</a:t>
            </a:r>
            <a:r>
              <a:rPr lang="en-US" dirty="0"/>
              <a:t>(8-12) = 3*4 = 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845" y="5472776"/>
            <a:ext cx="302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Betweenness(1-3) = 1*5=5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403350"/>
            <a:ext cx="5626100" cy="4051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1007" y="5454650"/>
            <a:ext cx="3422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???????????????????</a:t>
            </a:r>
          </a:p>
          <a:p>
            <a:r>
              <a:rPr lang="en-US" dirty="0" err="1"/>
              <a:t>Betweenness</a:t>
            </a:r>
            <a:r>
              <a:rPr lang="en-US" dirty="0"/>
              <a:t> of every edge =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352" y="1466850"/>
            <a:ext cx="5791200" cy="3924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7" y="1778923"/>
            <a:ext cx="6477000" cy="3225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5004723"/>
            <a:ext cx="7639395" cy="15955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Returns an iterator over partitions at 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different hierarchy levels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nx.girvan_newman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6153" y="6916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3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</a:t>
            </a:r>
            <a:br>
              <a:rPr lang="en-US" dirty="0"/>
            </a:br>
            <a:r>
              <a:rPr lang="en-US" dirty="0"/>
              <a:t>Final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Deliverable: URL of your own GitHub Pages site hosting an .</a:t>
            </a:r>
            <a:r>
              <a:rPr lang="en-US" dirty="0" err="1"/>
              <a:t>ipynb</a:t>
            </a:r>
            <a:r>
              <a:rPr lang="en-US" dirty="0"/>
              <a:t>/.html export of your final tutorial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https://pages.github.com/</a:t>
            </a:r>
            <a:r>
              <a:rPr lang="en-US" b="0" dirty="0"/>
              <a:t>   </a:t>
            </a:r>
            <a:r>
              <a:rPr lang="mr-IN" b="0" dirty="0"/>
              <a:t>–</a:t>
            </a:r>
            <a:r>
              <a:rPr lang="en-US" b="0" dirty="0"/>
              <a:t> make a GitHub account, too!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https://github.com/blog/1995-github-jupyter-notebooks-3</a:t>
            </a:r>
            <a:endParaRPr lang="en-US" b="0" dirty="0"/>
          </a:p>
          <a:p>
            <a:r>
              <a:rPr lang="en-US" dirty="0"/>
              <a:t>The project itself: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~1500+ words of Markdown prose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~150+ lines of Python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Should be viewable as a </a:t>
            </a:r>
            <a:r>
              <a:rPr lang="en-US" dirty="0"/>
              <a:t>static webpage </a:t>
            </a:r>
            <a:r>
              <a:rPr lang="mr-IN" b="0" dirty="0"/>
              <a:t>–</a:t>
            </a:r>
            <a:r>
              <a:rPr lang="en-US" b="0" dirty="0"/>
              <a:t> that is, if I (or anyone else) opens the link up, everything should render and I shouldn’t have to run any cells to generate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81451"/>
          </a:xfrm>
        </p:spPr>
        <p:txBody>
          <a:bodyPr>
            <a:normAutofit/>
          </a:bodyPr>
          <a:lstStyle/>
          <a:p>
            <a:r>
              <a:rPr lang="en-US" dirty="0"/>
              <a:t>Can render via </a:t>
            </a:r>
            <a:r>
              <a:rPr lang="en-US" dirty="0" err="1"/>
              <a:t>Matplotlib</a:t>
            </a:r>
            <a:r>
              <a:rPr lang="en-US" dirty="0"/>
              <a:t> or </a:t>
            </a:r>
            <a:r>
              <a:rPr lang="en-US" dirty="0" err="1"/>
              <a:t>GraphViz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different layout engines, aesthetic options, </a:t>
            </a:r>
            <a:r>
              <a:rPr lang="en-US" dirty="0" err="1"/>
              <a:t>etc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https://networkx.github.io/documentation/networkx-1.10/reference/drawing.html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https://networkx.github.io/documentation/development/gallery.html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37805" y="2194171"/>
            <a:ext cx="7639395" cy="20951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matplotlib.pyplot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nx.draw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with_labels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=True)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Save to a PDF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plt.savefig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my_filename.pdf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5300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006" y="1967843"/>
            <a:ext cx="4060767" cy="4060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95406"/>
            <a:ext cx="4530436" cy="48383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Cycle with 24 vertices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cycle_graph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(24)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force-based layout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spring_layout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iterations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200)</a:t>
            </a: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Draw the graph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G,pos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node_color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range(24),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800,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cmap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cm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Save as PNG, then display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savefig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graph.png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show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16044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903" y="1978429"/>
            <a:ext cx="4373563" cy="3757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95406"/>
            <a:ext cx="4530436" cy="48383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Branch factor 3, depth 5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balanced_tree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(3, 5)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Circular layout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graphviz_layout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prog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twopi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args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'')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Draw 8x8 figure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figure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figsize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(8, 8))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20,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alpha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0.5,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node_color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"blue",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with_labels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False)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axis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('equal')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show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184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64F2E-40DA-074A-84FA-F66EF6E6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Reminder!!!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C674C8-CC9D-BD4E-BE45-583AD8644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03812"/>
            <a:ext cx="7620000" cy="2522351"/>
          </a:xfrm>
        </p:spPr>
        <p:txBody>
          <a:bodyPr/>
          <a:lstStyle/>
          <a:p>
            <a:r>
              <a:rPr lang="en-US" dirty="0"/>
              <a:t>Please use this time to think about the final tutorial!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Short refresher on the coming 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You’re welcome to come to the lecture hall, meet potential groupmates, brainstorm potential ideas,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Also, make use of Piazza!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0883-853E-994A-A02E-D0975577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BB3B3D2-D502-B947-B40F-1F1837201BC0}"/>
              </a:ext>
            </a:extLst>
          </p:cNvPr>
          <p:cNvSpPr/>
          <p:nvPr/>
        </p:nvSpPr>
        <p:spPr>
          <a:xfrm>
            <a:off x="457200" y="1873625"/>
            <a:ext cx="7987553" cy="155537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 FORMAL LECTURE THIS THURSDAY</a:t>
            </a:r>
          </a:p>
          <a:p>
            <a:pPr algn="ctr"/>
            <a:r>
              <a:rPr lang="en-US" i="1" dirty="0"/>
              <a:t>(I will be at the Simons Institute for the Theory of Computing)</a:t>
            </a:r>
          </a:p>
        </p:txBody>
      </p:sp>
    </p:spTree>
    <p:extLst>
      <p:ext uri="{BB962C8B-B14F-4D97-AF65-F5344CB8AC3E}">
        <p14:creationId xmlns:p14="http://schemas.microsoft.com/office/powerpoint/2010/main" val="3747507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Representing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Centrality measures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Community detection</a:t>
            </a:r>
          </a:p>
          <a:p>
            <a:r>
              <a:rPr lang="en-US" dirty="0"/>
              <a:t>Natural Language 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Bag of Words, TF-IDF, N-grams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(If we get to this today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r>
              <a:rPr lang="en-US" dirty="0">
                <a:solidFill>
                  <a:schemeClr val="tx2"/>
                </a:solidFill>
              </a:rPr>
              <a:t>Thank you to: </a:t>
            </a:r>
            <a:r>
              <a:rPr lang="en-US" dirty="0" err="1">
                <a:solidFill>
                  <a:schemeClr val="tx2"/>
                </a:solidFill>
              </a:rPr>
              <a:t>Sukumar</a:t>
            </a:r>
            <a:r>
              <a:rPr lang="en-US" dirty="0">
                <a:solidFill>
                  <a:schemeClr val="tx2"/>
                </a:solidFill>
              </a:rPr>
              <a:t> Ghosh (Iowa), Lei Tang (Yahoo!), </a:t>
            </a:r>
            <a:r>
              <a:rPr lang="en-US" dirty="0" err="1">
                <a:solidFill>
                  <a:schemeClr val="tx2"/>
                </a:solidFill>
              </a:rPr>
              <a:t>Huan</a:t>
            </a:r>
            <a:r>
              <a:rPr lang="en-US" dirty="0">
                <a:solidFill>
                  <a:schemeClr val="tx2"/>
                </a:solidFill>
              </a:rPr>
              <a:t> Liu (ASU), Zico </a:t>
            </a:r>
            <a:r>
              <a:rPr lang="en-US" dirty="0" err="1">
                <a:solidFill>
                  <a:schemeClr val="tx2"/>
                </a:solidFill>
              </a:rPr>
              <a:t>Kolter</a:t>
            </a:r>
            <a:r>
              <a:rPr lang="en-US" dirty="0">
                <a:solidFill>
                  <a:schemeClr val="tx2"/>
                </a:solidFill>
              </a:rPr>
              <a:t> (CMU)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28" y="1924885"/>
            <a:ext cx="3028627" cy="20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8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106886" cy="1371600"/>
          </a:xfrm>
        </p:spPr>
        <p:txBody>
          <a:bodyPr/>
          <a:lstStyle/>
          <a:p>
            <a:r>
              <a:rPr lang="en-US" dirty="0"/>
              <a:t>Networks?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Networks</a:t>
            </a:r>
            <a:r>
              <a:rPr lang="en-US" dirty="0"/>
              <a:t> are systems of interrelated objects</a:t>
            </a:r>
          </a:p>
          <a:p>
            <a:r>
              <a:rPr lang="en-US" dirty="0">
                <a:solidFill>
                  <a:schemeClr val="tx2"/>
                </a:solidFill>
              </a:rPr>
              <a:t>Graphs</a:t>
            </a:r>
            <a:r>
              <a:rPr lang="en-US" dirty="0"/>
              <a:t> are the mathematical models used to represent networks</a:t>
            </a:r>
          </a:p>
          <a:p>
            <a:r>
              <a:rPr lang="en-US" dirty="0"/>
              <a:t>In data science, we will use algorithms on graphs to answer questions about real-world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26" y="4238580"/>
            <a:ext cx="3353574" cy="188758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588331" y="4882243"/>
            <a:ext cx="947057" cy="6694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842906" y="4659858"/>
            <a:ext cx="2661557" cy="1077686"/>
            <a:chOff x="5842906" y="4659858"/>
            <a:chExt cx="2661557" cy="1077686"/>
          </a:xfrm>
        </p:grpSpPr>
        <p:sp>
          <p:nvSpPr>
            <p:cNvPr id="8" name="Oval 7"/>
            <p:cNvSpPr/>
            <p:nvPr/>
          </p:nvSpPr>
          <p:spPr>
            <a:xfrm>
              <a:off x="5842906" y="4659858"/>
              <a:ext cx="1077686" cy="107768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Trump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7426777" y="4659858"/>
              <a:ext cx="1077686" cy="107768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Obama</a:t>
              </a:r>
            </a:p>
          </p:txBody>
        </p:sp>
        <p:cxnSp>
          <p:nvCxnSpPr>
            <p:cNvPr id="11" name="Straight Connector 10"/>
            <p:cNvCxnSpPr>
              <a:stCxn id="8" idx="6"/>
              <a:endCxn id="9" idx="2"/>
            </p:cNvCxnSpPr>
            <p:nvPr/>
          </p:nvCxnSpPr>
          <p:spPr>
            <a:xfrm>
              <a:off x="6920592" y="5198701"/>
              <a:ext cx="5061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762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graph</a:t>
            </a:r>
            <a:r>
              <a:rPr lang="en-US" dirty="0"/>
              <a:t> G = (V,E) is a set of </a:t>
            </a:r>
            <a:r>
              <a:rPr lang="en-US" dirty="0">
                <a:solidFill>
                  <a:schemeClr val="tx2"/>
                </a:solidFill>
              </a:rPr>
              <a:t>vertices</a:t>
            </a:r>
            <a:r>
              <a:rPr lang="en-US" dirty="0"/>
              <a:t> V and </a:t>
            </a:r>
            <a:r>
              <a:rPr lang="en-US" dirty="0">
                <a:solidFill>
                  <a:schemeClr val="tx2"/>
                </a:solidFill>
              </a:rPr>
              <a:t>edges</a:t>
            </a:r>
            <a:r>
              <a:rPr lang="en-US" dirty="0"/>
              <a:t> E</a:t>
            </a:r>
          </a:p>
          <a:p>
            <a:r>
              <a:rPr lang="en-US" dirty="0"/>
              <a:t>Edges can be undirected or directed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4448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154032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74864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93616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4914" y="5088284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 = </a:t>
            </a:r>
            <a:r>
              <a:rPr lang="en-US" dirty="0"/>
              <a:t>{</a:t>
            </a:r>
            <a:r>
              <a:rPr lang="en-US" i="1" dirty="0"/>
              <a:t>A, B, C, D</a:t>
            </a:r>
            <a:r>
              <a:rPr lang="en-US" dirty="0"/>
              <a:t>}</a:t>
            </a:r>
          </a:p>
          <a:p>
            <a:r>
              <a:rPr lang="en-US" i="1" dirty="0"/>
              <a:t>E = </a:t>
            </a:r>
            <a:r>
              <a:rPr lang="en-US" dirty="0"/>
              <a:t>{</a:t>
            </a:r>
            <a:r>
              <a:rPr lang="en-US" i="1" dirty="0"/>
              <a:t>(A,B), (B,C), (C,D), (A,C)</a:t>
            </a:r>
            <a:r>
              <a:rPr lang="en-US" dirty="0"/>
              <a:t>}</a:t>
            </a:r>
          </a:p>
        </p:txBody>
      </p:sp>
      <p:cxnSp>
        <p:nvCxnSpPr>
          <p:cNvPr id="11" name="Straight Connector 10"/>
          <p:cNvCxnSpPr>
            <a:stCxn id="8" idx="6"/>
            <a:endCxn id="5" idx="2"/>
          </p:cNvCxnSpPr>
          <p:nvPr/>
        </p:nvCxnSpPr>
        <p:spPr>
          <a:xfrm>
            <a:off x="154032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5"/>
            <a:endCxn id="6" idx="1"/>
          </p:cNvCxnSpPr>
          <p:nvPr/>
        </p:nvCxnSpPr>
        <p:spPr>
          <a:xfrm>
            <a:off x="145184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7"/>
            <a:endCxn id="5" idx="3"/>
          </p:cNvCxnSpPr>
          <p:nvPr/>
        </p:nvCxnSpPr>
        <p:spPr>
          <a:xfrm flipV="1">
            <a:off x="205600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1"/>
            <a:endCxn id="5" idx="5"/>
          </p:cNvCxnSpPr>
          <p:nvPr/>
        </p:nvCxnSpPr>
        <p:spPr>
          <a:xfrm flipH="1" flipV="1">
            <a:off x="266016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308965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5704807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6913123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/>
          <p:cNvSpPr/>
          <p:nvPr/>
        </p:nvSpPr>
        <p:spPr>
          <a:xfrm>
            <a:off x="5100649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Curved Connector 26"/>
          <p:cNvCxnSpPr>
            <a:stCxn id="25" idx="7"/>
            <a:endCxn id="22" idx="1"/>
          </p:cNvCxnSpPr>
          <p:nvPr/>
        </p:nvCxnSpPr>
        <p:spPr>
          <a:xfrm rot="5400000" flipH="1" flipV="1">
            <a:off x="6006886" y="2755559"/>
            <a:ext cx="12700" cy="781112"/>
          </a:xfrm>
          <a:prstGeom prst="curvedConnector3">
            <a:avLst>
              <a:gd name="adj1" fmla="val 24966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3" idx="5"/>
            <a:endCxn id="24" idx="3"/>
          </p:cNvCxnSpPr>
          <p:nvPr/>
        </p:nvCxnSpPr>
        <p:spPr>
          <a:xfrm rot="16200000" flipH="1">
            <a:off x="6611044" y="4261697"/>
            <a:ext cx="12700" cy="781112"/>
          </a:xfrm>
          <a:prstGeom prst="curvedConnector3">
            <a:avLst>
              <a:gd name="adj1" fmla="val 24966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5" idx="6"/>
          </p:cNvCxnSpPr>
          <p:nvPr/>
        </p:nvCxnSpPr>
        <p:spPr>
          <a:xfrm flipH="1">
            <a:off x="5704807" y="3359717"/>
            <a:ext cx="5828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3" idx="7"/>
            <a:endCxn id="22" idx="3"/>
          </p:cNvCxnSpPr>
          <p:nvPr/>
        </p:nvCxnSpPr>
        <p:spPr>
          <a:xfrm flipV="1">
            <a:off x="6220488" y="3573319"/>
            <a:ext cx="176954" cy="6517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69329" y="5097359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 = </a:t>
            </a:r>
            <a:r>
              <a:rPr lang="en-US" dirty="0"/>
              <a:t>{</a:t>
            </a:r>
            <a:r>
              <a:rPr lang="en-US" i="1" dirty="0"/>
              <a:t>A, B, C, D</a:t>
            </a:r>
            <a:r>
              <a:rPr lang="en-US" dirty="0"/>
              <a:t>}</a:t>
            </a:r>
          </a:p>
          <a:p>
            <a:r>
              <a:rPr lang="en-US" i="1" dirty="0"/>
              <a:t>E = </a:t>
            </a:r>
            <a:r>
              <a:rPr lang="en-US" dirty="0"/>
              <a:t>{</a:t>
            </a:r>
            <a:r>
              <a:rPr lang="en-US" i="1" dirty="0"/>
              <a:t>(A,C), (C,A), (B,C), (B,D)</a:t>
            </a:r>
            <a:r>
              <a:rPr lang="en-US" dirty="0"/>
              <a:t>}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4914" y="6126163"/>
            <a:ext cx="740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Examples of directed vs undirected graphs ????????????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91067" y="774696"/>
            <a:ext cx="2867140" cy="669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Nodes = Vertices</a:t>
            </a:r>
          </a:p>
          <a:p>
            <a:pPr algn="ctr"/>
            <a:r>
              <a:rPr lang="en-US" dirty="0"/>
              <a:t>Edges = Arcs </a:t>
            </a:r>
          </a:p>
        </p:txBody>
      </p:sp>
    </p:spTree>
    <p:extLst>
      <p:ext uri="{BB962C8B-B14F-4D97-AF65-F5344CB8AC3E}">
        <p14:creationId xmlns:p14="http://schemas.microsoft.com/office/powerpoint/2010/main" val="110208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/>
      <p:bldP spid="22" grpId="0" animBg="1"/>
      <p:bldP spid="23" grpId="0" animBg="1"/>
      <p:bldP spid="24" grpId="0" animBg="1"/>
      <p:bldP spid="25" grpId="0" animBg="1"/>
      <p:bldP spid="37" grpId="0"/>
      <p:bldP spid="38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Edges can be unweighted or weighted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Unweighted </a:t>
            </a:r>
            <a:r>
              <a:rPr lang="en-US" b="0" dirty="0">
                <a:sym typeface="Wingdings"/>
              </a:rPr>
              <a:t> all edges have unit weight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4448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154032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74864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93616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9" name="Straight Connector 8"/>
          <p:cNvCxnSpPr>
            <a:stCxn id="11" idx="6"/>
            <a:endCxn id="8" idx="2"/>
          </p:cNvCxnSpPr>
          <p:nvPr/>
        </p:nvCxnSpPr>
        <p:spPr>
          <a:xfrm>
            <a:off x="154032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1" idx="5"/>
            <a:endCxn id="9" idx="1"/>
          </p:cNvCxnSpPr>
          <p:nvPr/>
        </p:nvCxnSpPr>
        <p:spPr>
          <a:xfrm>
            <a:off x="145184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7"/>
            <a:endCxn id="8" idx="3"/>
          </p:cNvCxnSpPr>
          <p:nvPr/>
        </p:nvCxnSpPr>
        <p:spPr>
          <a:xfrm flipV="1">
            <a:off x="205600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1"/>
            <a:endCxn id="8" idx="5"/>
          </p:cNvCxnSpPr>
          <p:nvPr/>
        </p:nvCxnSpPr>
        <p:spPr>
          <a:xfrm flipH="1" flipV="1">
            <a:off x="266016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57746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4" name="Oval 13"/>
          <p:cNvSpPr/>
          <p:nvPr/>
        </p:nvSpPr>
        <p:spPr>
          <a:xfrm>
            <a:off x="597330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718162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6" name="Oval 15"/>
          <p:cNvSpPr/>
          <p:nvPr/>
        </p:nvSpPr>
        <p:spPr>
          <a:xfrm>
            <a:off x="536914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7" name="Straight Connector 16"/>
          <p:cNvCxnSpPr>
            <a:stCxn id="19" idx="6"/>
            <a:endCxn id="16" idx="2"/>
          </p:cNvCxnSpPr>
          <p:nvPr/>
        </p:nvCxnSpPr>
        <p:spPr>
          <a:xfrm>
            <a:off x="597330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9" idx="5"/>
            <a:endCxn id="17" idx="1"/>
          </p:cNvCxnSpPr>
          <p:nvPr/>
        </p:nvCxnSpPr>
        <p:spPr>
          <a:xfrm>
            <a:off x="588482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7"/>
            <a:endCxn id="16" idx="3"/>
          </p:cNvCxnSpPr>
          <p:nvPr/>
        </p:nvCxnSpPr>
        <p:spPr>
          <a:xfrm flipV="1">
            <a:off x="648898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8" idx="1"/>
            <a:endCxn id="16" idx="5"/>
          </p:cNvCxnSpPr>
          <p:nvPr/>
        </p:nvCxnSpPr>
        <p:spPr>
          <a:xfrm flipH="1" flipV="1">
            <a:off x="709314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36168" y="4996543"/>
            <a:ext cx="241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Unweighted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9147" y="4966833"/>
            <a:ext cx="241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38068" y="297724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1660" y="358999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7798" y="384802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01523" y="3767240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4914" y="6126163"/>
            <a:ext cx="740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Examples of unweighted and weighted graphs ????????????</a:t>
            </a:r>
          </a:p>
        </p:txBody>
      </p:sp>
    </p:spTree>
    <p:extLst>
      <p:ext uri="{BB962C8B-B14F-4D97-AF65-F5344CB8AC3E}">
        <p14:creationId xmlns:p14="http://schemas.microsoft.com/office/powerpoint/2010/main" val="272756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21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20359</TotalTime>
  <Words>2767</Words>
  <Application>Microsoft Macintosh PowerPoint</Application>
  <PresentationFormat>On-screen Show (4:3)</PresentationFormat>
  <Paragraphs>554</Paragraphs>
  <Slides>53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Arial Black</vt:lpstr>
      <vt:lpstr>Calibri</vt:lpstr>
      <vt:lpstr>Courier</vt:lpstr>
      <vt:lpstr>Essential</vt:lpstr>
      <vt:lpstr>Introduction to Data Science</vt:lpstr>
      <vt:lpstr>Announcements</vt:lpstr>
      <vt:lpstr>Announcements</vt:lpstr>
      <vt:lpstr>Discussion:  Final Tutorial</vt:lpstr>
      <vt:lpstr>Discussion: Final Tutorial</vt:lpstr>
      <vt:lpstr>And now!</vt:lpstr>
      <vt:lpstr>Networks? Graphs?</vt:lpstr>
      <vt:lpstr>Graphs</vt:lpstr>
      <vt:lpstr>Graphs</vt:lpstr>
      <vt:lpstr>Graphs and the networks they represent</vt:lpstr>
      <vt:lpstr>Graphs and the networks they represent</vt:lpstr>
      <vt:lpstr>Graphs and the networks they represent</vt:lpstr>
      <vt:lpstr>networkx</vt:lpstr>
      <vt:lpstr>Storing a Graph</vt:lpstr>
      <vt:lpstr>Adjacency Lists</vt:lpstr>
      <vt:lpstr>Adjacency Dictionaries</vt:lpstr>
      <vt:lpstr>Adjacency Matrix</vt:lpstr>
      <vt:lpstr>NetworkX Storage</vt:lpstr>
      <vt:lpstr>Aside: Graph Databases</vt:lpstr>
      <vt:lpstr>Example Graph database</vt:lpstr>
      <vt:lpstr>Example Graph database</vt:lpstr>
      <vt:lpstr>Example Graph database</vt:lpstr>
      <vt:lpstr>Example Graph database</vt:lpstr>
      <vt:lpstr>Example Graph database</vt:lpstr>
      <vt:lpstr>Bulbflow</vt:lpstr>
      <vt:lpstr>The value of a vertex</vt:lpstr>
      <vt:lpstr>Importance of vertices</vt:lpstr>
      <vt:lpstr>Degree Centrality</vt:lpstr>
      <vt:lpstr>Closeness Centrality</vt:lpstr>
      <vt:lpstr>Closeness Centrality</vt:lpstr>
      <vt:lpstr>Betweenness Centrality</vt:lpstr>
      <vt:lpstr>Betweenness CentralitY</vt:lpstr>
      <vt:lpstr>Eigenvector Centrality</vt:lpstr>
      <vt:lpstr>NetworkX: Centrality</vt:lpstr>
      <vt:lpstr>Strength of relationships</vt:lpstr>
      <vt:lpstr>Weak and Strong Ties</vt:lpstr>
      <vt:lpstr>Connections in Social Media</vt:lpstr>
      <vt:lpstr>Learning from Network Topology</vt:lpstr>
      <vt:lpstr>“shortcut” Bridge</vt:lpstr>
      <vt:lpstr>Neighborhood Overlap</vt:lpstr>
      <vt:lpstr>Learning from Profiles and Interactions</vt:lpstr>
      <vt:lpstr>Community detection</vt:lpstr>
      <vt:lpstr>What is a community?</vt:lpstr>
      <vt:lpstr>What is a community?</vt:lpstr>
      <vt:lpstr>Community detection</vt:lpstr>
      <vt:lpstr>Girvan-Newman method</vt:lpstr>
      <vt:lpstr>Girvan-Newman method</vt:lpstr>
      <vt:lpstr>Girvan-Newman method</vt:lpstr>
      <vt:lpstr>Girvan-Newman method</vt:lpstr>
      <vt:lpstr>NetworkX: Viz</vt:lpstr>
      <vt:lpstr>Networkx: Viz</vt:lpstr>
      <vt:lpstr>Networkx: Viz</vt:lpstr>
      <vt:lpstr>Reminder!!!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2556</cp:revision>
  <cp:lastPrinted>2018-10-03T22:55:32Z</cp:lastPrinted>
  <dcterms:created xsi:type="dcterms:W3CDTF">2013-03-05T15:39:19Z</dcterms:created>
  <dcterms:modified xsi:type="dcterms:W3CDTF">2019-10-01T19:49:22Z</dcterms:modified>
</cp:coreProperties>
</file>