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58"/>
  </p:notesMasterIdLst>
  <p:handoutMasterIdLst>
    <p:handoutMasterId r:id="rId59"/>
  </p:handoutMasterIdLst>
  <p:sldIdLst>
    <p:sldId id="256" r:id="rId2"/>
    <p:sldId id="423" r:id="rId3"/>
    <p:sldId id="528" r:id="rId4"/>
    <p:sldId id="529" r:id="rId5"/>
    <p:sldId id="530" r:id="rId6"/>
    <p:sldId id="531" r:id="rId7"/>
    <p:sldId id="532" r:id="rId8"/>
    <p:sldId id="534" r:id="rId9"/>
    <p:sldId id="539" r:id="rId10"/>
    <p:sldId id="541" r:id="rId11"/>
    <p:sldId id="542" r:id="rId12"/>
    <p:sldId id="543" r:id="rId13"/>
    <p:sldId id="544" r:id="rId14"/>
    <p:sldId id="545" r:id="rId15"/>
    <p:sldId id="502" r:id="rId16"/>
    <p:sldId id="582" r:id="rId17"/>
    <p:sldId id="621" r:id="rId18"/>
    <p:sldId id="583" r:id="rId19"/>
    <p:sldId id="584" r:id="rId20"/>
    <p:sldId id="586" r:id="rId21"/>
    <p:sldId id="623" r:id="rId22"/>
    <p:sldId id="632" r:id="rId23"/>
    <p:sldId id="625" r:id="rId24"/>
    <p:sldId id="585" r:id="rId25"/>
    <p:sldId id="635" r:id="rId26"/>
    <p:sldId id="636" r:id="rId27"/>
    <p:sldId id="626" r:id="rId28"/>
    <p:sldId id="628" r:id="rId29"/>
    <p:sldId id="638" r:id="rId30"/>
    <p:sldId id="624" r:id="rId31"/>
    <p:sldId id="641" r:id="rId32"/>
    <p:sldId id="588" r:id="rId33"/>
    <p:sldId id="622" r:id="rId34"/>
    <p:sldId id="589" r:id="rId35"/>
    <p:sldId id="587" r:id="rId36"/>
    <p:sldId id="644" r:id="rId37"/>
    <p:sldId id="592" r:id="rId38"/>
    <p:sldId id="593" r:id="rId39"/>
    <p:sldId id="595" r:id="rId40"/>
    <p:sldId id="594" r:id="rId41"/>
    <p:sldId id="642" r:id="rId42"/>
    <p:sldId id="596" r:id="rId43"/>
    <p:sldId id="643" r:id="rId44"/>
    <p:sldId id="597" r:id="rId45"/>
    <p:sldId id="598" r:id="rId46"/>
    <p:sldId id="599" r:id="rId47"/>
    <p:sldId id="600" r:id="rId48"/>
    <p:sldId id="601" r:id="rId49"/>
    <p:sldId id="602" r:id="rId50"/>
    <p:sldId id="603" r:id="rId51"/>
    <p:sldId id="604" r:id="rId52"/>
    <p:sldId id="605" r:id="rId53"/>
    <p:sldId id="606" r:id="rId54"/>
    <p:sldId id="607" r:id="rId55"/>
    <p:sldId id="608" r:id="rId56"/>
    <p:sldId id="422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1E296DD-BBA4-3645-BAA0-9448D61E581A}">
          <p14:sldIdLst>
            <p14:sldId id="256"/>
            <p14:sldId id="423"/>
            <p14:sldId id="528"/>
            <p14:sldId id="529"/>
            <p14:sldId id="530"/>
            <p14:sldId id="531"/>
            <p14:sldId id="532"/>
            <p14:sldId id="534"/>
            <p14:sldId id="539"/>
            <p14:sldId id="541"/>
            <p14:sldId id="542"/>
            <p14:sldId id="543"/>
            <p14:sldId id="544"/>
            <p14:sldId id="545"/>
            <p14:sldId id="502"/>
            <p14:sldId id="582"/>
            <p14:sldId id="621"/>
            <p14:sldId id="583"/>
            <p14:sldId id="584"/>
            <p14:sldId id="586"/>
            <p14:sldId id="623"/>
            <p14:sldId id="632"/>
            <p14:sldId id="625"/>
            <p14:sldId id="585"/>
            <p14:sldId id="635"/>
            <p14:sldId id="636"/>
            <p14:sldId id="626"/>
            <p14:sldId id="628"/>
            <p14:sldId id="638"/>
            <p14:sldId id="624"/>
            <p14:sldId id="641"/>
            <p14:sldId id="588"/>
            <p14:sldId id="622"/>
            <p14:sldId id="589"/>
            <p14:sldId id="587"/>
            <p14:sldId id="644"/>
            <p14:sldId id="592"/>
            <p14:sldId id="593"/>
            <p14:sldId id="595"/>
            <p14:sldId id="594"/>
            <p14:sldId id="642"/>
            <p14:sldId id="596"/>
            <p14:sldId id="643"/>
            <p14:sldId id="597"/>
            <p14:sldId id="598"/>
            <p14:sldId id="599"/>
            <p14:sldId id="600"/>
            <p14:sldId id="601"/>
            <p14:sldId id="602"/>
            <p14:sldId id="603"/>
            <p14:sldId id="604"/>
            <p14:sldId id="605"/>
            <p14:sldId id="606"/>
            <p14:sldId id="607"/>
            <p14:sldId id="608"/>
            <p14:sldId id="42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456" autoAdjust="0"/>
    <p:restoredTop sz="91258" autoAdjust="0"/>
  </p:normalViewPr>
  <p:slideViewPr>
    <p:cSldViewPr snapToGrid="0" snapToObjects="1">
      <p:cViewPr varScale="1">
        <p:scale>
          <a:sx n="95" d="100"/>
          <a:sy n="95" d="100"/>
        </p:scale>
        <p:origin x="69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9/23/19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9/23/19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58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810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1259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7180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9549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A596B2EB-4F63-F04C-8085-9DE6D44C5C29}" type="slidenum">
              <a:rPr lang="en-US" altLang="x-none"/>
              <a:pPr/>
              <a:t>29</a:t>
            </a:fld>
            <a:endParaRPr lang="en-US" altLang="x-none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5443958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5713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0510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1366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212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those following from home:</a:t>
            </a:r>
          </a:p>
          <a:p>
            <a:pPr marL="171450" indent="-171450">
              <a:buFont typeface="Arial" charset="0"/>
              <a:buChar char="•"/>
            </a:pPr>
            <a:r>
              <a:rPr lang="en-US" dirty="0"/>
              <a:t>Variance:</a:t>
            </a:r>
            <a:r>
              <a:rPr lang="en-US" baseline="0" dirty="0"/>
              <a:t> roughly how much a set of numbers are “spread around” their mean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Standard deviation: similar to variance (square root of variance) </a:t>
            </a:r>
            <a:r>
              <a:rPr lang="mr-IN" baseline="0" dirty="0"/>
              <a:t>–</a:t>
            </a:r>
            <a:r>
              <a:rPr lang="en-US" baseline="0" dirty="0"/>
              <a:t> same units as main data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Standard error (of the sample mean): how far the sample mean is from the population mean</a:t>
            </a:r>
          </a:p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0134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1793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95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678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1909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0624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372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8126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0581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7028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058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244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2138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7717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0135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545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839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2722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5245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224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5964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89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0500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0581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3474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179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44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456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330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62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649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401836" y="928687"/>
            <a:ext cx="8340328" cy="223242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sz="half" idx="1"/>
          </p:nvPr>
        </p:nvSpPr>
        <p:spPr>
          <a:xfrm>
            <a:off x="401836" y="3536156"/>
            <a:ext cx="8340328" cy="223242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xfrm>
            <a:off x="8626078" y="6509742"/>
            <a:ext cx="181666" cy="175594"/>
          </a:xfrm>
          <a:prstGeom prst="rect">
            <a:avLst/>
          </a:prstGeom>
        </p:spPr>
        <p:txBody>
          <a:bodyPr/>
          <a:lstStyle>
            <a:lvl1pPr algn="l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99574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CMSC320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575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CMSC320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msc320/fall2019/tree/master/project1" TargetMode="Externa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i.informatik.hu-berlin.de/mac/lehre/lehrmaterial/Informationsintegration/Rahm00.pd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ki.informatik.hu-berlin.de/mac/lehre/lehrmaterial/Informationsintegration/Rahm00.pdf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Outlier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md.edu/~getoor/Tutorials/ER_VLDB2012.pdf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oundex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47343"/>
            <a:ext cx="7772400" cy="3783744"/>
          </a:xfrm>
        </p:spPr>
        <p:txBody>
          <a:bodyPr>
            <a:normAutofit/>
          </a:bodyPr>
          <a:lstStyle/>
          <a:p>
            <a:r>
              <a:rPr lang="en-US" sz="4000" dirty="0"/>
              <a:t>Introduction to </a:t>
            </a:r>
            <a:br>
              <a:rPr lang="en-US" sz="4000" dirty="0"/>
            </a:br>
            <a:r>
              <a:rPr lang="en-US" sz="4000" dirty="0"/>
              <a:t>Data Science</a:t>
            </a:r>
            <a:endParaRPr lang="en-US" sz="48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923507"/>
            <a:ext cx="6858000" cy="1107580"/>
          </a:xfrm>
        </p:spPr>
        <p:txBody>
          <a:bodyPr>
            <a:normAutofit/>
          </a:bodyPr>
          <a:lstStyle/>
          <a:p>
            <a:r>
              <a:rPr lang="en-US" dirty="0"/>
              <a:t>John P Dickerson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5080696"/>
            <a:ext cx="25763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Lecture #9 – 9/24/2019</a:t>
            </a:r>
          </a:p>
          <a:p>
            <a:endParaRPr lang="en-US" sz="1600" b="1" dirty="0"/>
          </a:p>
          <a:p>
            <a:r>
              <a:rPr lang="en-US" sz="1600" b="1" dirty="0"/>
              <a:t>CMSC320</a:t>
            </a:r>
          </a:p>
          <a:p>
            <a:r>
              <a:rPr lang="en-US" sz="1600" b="1" dirty="0"/>
              <a:t>Tuesdays &amp; Thursdays</a:t>
            </a:r>
          </a:p>
          <a:p>
            <a:r>
              <a:rPr lang="en-US" sz="1600" b="1" dirty="0"/>
              <a:t>5:00pm – 6:15pm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713" y="5080696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Pooling analyses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tx2"/>
                    </a:solidFill>
                  </a:rPr>
                  <a:t>Pooled slope estimate</a:t>
                </a:r>
                <a:r>
                  <a:rPr lang="en-US" dirty="0"/>
                  <a:t> is the average of the N imputed estimates</a:t>
                </a:r>
              </a:p>
              <a:p>
                <a:r>
                  <a:rPr lang="en-US" dirty="0"/>
                  <a:t>Our example, </a:t>
                </a:r>
                <a:r>
                  <a:rPr lang="el-GR" dirty="0"/>
                  <a:t>β</a:t>
                </a:r>
                <a:r>
                  <a:rPr lang="en-US" baseline="-25000" dirty="0"/>
                  <a:t>1p</a:t>
                </a:r>
                <a:r>
                  <a:rPr lang="en-US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dirty="0" smtClean="0">
                            <a:latin typeface="Cambria Math" charset="0"/>
                          </a:rPr>
                          <m:t>β</m:t>
                        </m:r>
                        <m:r>
                          <a:rPr lang="en-US" dirty="0" smtClean="0">
                            <a:latin typeface="Cambria Math" charset="0"/>
                          </a:rPr>
                          <m:t>11+</m:t>
                        </m:r>
                        <m:r>
                          <m:rPr>
                            <m:sty m:val="p"/>
                          </m:rPr>
                          <a:rPr lang="el-GR" dirty="0" smtClean="0">
                            <a:latin typeface="Cambria Math" charset="0"/>
                          </a:rPr>
                          <m:t>β</m:t>
                        </m:r>
                        <m:r>
                          <a:rPr lang="en-US" dirty="0" smtClean="0">
                            <a:latin typeface="Cambria Math" charset="0"/>
                          </a:rPr>
                          <m:t>12</m:t>
                        </m:r>
                      </m:num>
                      <m:den>
                        <m:r>
                          <a:rPr lang="en-US" dirty="0" smtClean="0">
                            <a:latin typeface="Cambria Math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 = (4.932-.8245) x 0.5 = 2.0538</a:t>
                </a:r>
              </a:p>
              <a:p>
                <a:endParaRPr lang="en-US" dirty="0"/>
              </a:p>
              <a:p>
                <a:r>
                  <a:rPr lang="en-US" dirty="0"/>
                  <a:t>The pooled slope </a:t>
                </a:r>
                <a:r>
                  <a:rPr lang="en-US" dirty="0">
                    <a:solidFill>
                      <a:schemeClr val="tx2"/>
                    </a:solidFill>
                  </a:rPr>
                  <a:t>variance</a:t>
                </a:r>
                <a:r>
                  <a:rPr lang="en-US" dirty="0"/>
                  <a:t> is given by </a:t>
                </a:r>
              </a:p>
              <a:p>
                <a14:m>
                  <m:oMath xmlns:m="http://schemas.openxmlformats.org/officeDocument/2006/math">
                    <m:r>
                      <a:rPr lang="en-US" smtClean="0">
                        <a:latin typeface="Cambria Math" charset="0"/>
                      </a:rPr>
                      <m:t>𝑠</m:t>
                    </m:r>
                    <m:r>
                      <a:rPr lang="en-US" smtClean="0">
                        <a:latin typeface="Cambria Math" charset="0"/>
                      </a:rPr>
                      <m:t>= 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smtClean="0">
                                <a:latin typeface="Cambria Math" charset="0"/>
                              </a:rPr>
                              <m:t>𝑍𝑖</m:t>
                            </m:r>
                          </m:e>
                        </m:nary>
                      </m:num>
                      <m:den>
                        <m:r>
                          <a:rPr lang="en-US" smtClean="0">
                            <a:latin typeface="Cambria Math" charset="0"/>
                          </a:rPr>
                          <m:t>𝑚</m:t>
                        </m:r>
                      </m:den>
                    </m:f>
                    <m:r>
                      <a:rPr lang="en-US" smtClean="0">
                        <a:latin typeface="Cambria Math" charset="0"/>
                      </a:rPr>
                      <m:t>+(1+ 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smtClean="0">
                            <a:latin typeface="Cambria Math" charset="0"/>
                          </a:rPr>
                          <m:t>𝑚</m:t>
                        </m:r>
                      </m:den>
                    </m:f>
                  </m:oMath>
                </a14:m>
                <a:r>
                  <a:rPr lang="en-US" dirty="0"/>
                  <a:t>)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dirty="0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dirty="0" smtClean="0">
                            <a:latin typeface="Cambria Math" charset="0"/>
                          </a:rPr>
                          <m:t>𝑚</m:t>
                        </m:r>
                        <m:r>
                          <a:rPr lang="en-US" dirty="0" smtClean="0">
                            <a:latin typeface="Cambria Math" charset="0"/>
                          </a:rPr>
                          <m:t>−1</m:t>
                        </m:r>
                      </m:den>
                    </m:f>
                    <m:r>
                      <a:rPr lang="en-US" dirty="0" smtClean="0">
                        <a:latin typeface="Cambria Math" charset="0"/>
                      </a:rPr>
                      <m:t>∗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dirty="0" smtClean="0">
                            <a:latin typeface="Cambria Math" charset="0"/>
                          </a:rPr>
                          <m:t>(</m:t>
                        </m:r>
                        <m:r>
                          <a:rPr lang="el-GR" dirty="0">
                            <a:latin typeface="Cambria Math" charset="0"/>
                          </a:rPr>
                          <m:t>𝛽</m:t>
                        </m:r>
                        <m:r>
                          <a:rPr lang="en-US" dirty="0">
                            <a:latin typeface="Cambria Math" charset="0"/>
                          </a:rPr>
                          <m:t>1</m:t>
                        </m:r>
                        <m:r>
                          <a:rPr lang="en-US" dirty="0" smtClean="0">
                            <a:latin typeface="Cambria Math" charset="0"/>
                          </a:rPr>
                          <m:t>𝑖</m:t>
                        </m:r>
                        <m:r>
                          <a:rPr lang="en-US" dirty="0" smtClean="0">
                            <a:latin typeface="Cambria Math" charset="0"/>
                          </a:rPr>
                          <m:t> </m:t>
                        </m:r>
                      </m:e>
                    </m:nary>
                    <m:r>
                      <a:rPr lang="en-US" dirty="0" smtClean="0">
                        <a:latin typeface="Cambria Math" charset="0"/>
                      </a:rPr>
                      <m:t>−</m:t>
                    </m:r>
                  </m:oMath>
                </a14:m>
                <a:r>
                  <a:rPr lang="el-GR" dirty="0"/>
                  <a:t> β</a:t>
                </a:r>
                <a:r>
                  <a:rPr lang="en-US" baseline="-25000" dirty="0"/>
                  <a:t>1p</a:t>
                </a:r>
                <a:r>
                  <a:rPr lang="en-US" dirty="0"/>
                  <a:t> )</a:t>
                </a:r>
                <a:r>
                  <a:rPr lang="en-US" baseline="30000" dirty="0"/>
                  <a:t>2</a:t>
                </a:r>
              </a:p>
              <a:p>
                <a:r>
                  <a:rPr lang="en-US" dirty="0"/>
                  <a:t>Where </a:t>
                </a:r>
                <a:r>
                  <a:rPr lang="en-US" dirty="0" err="1"/>
                  <a:t>Z</a:t>
                </a:r>
                <a:r>
                  <a:rPr lang="en-US" baseline="-25000" dirty="0" err="1"/>
                  <a:t>i</a:t>
                </a:r>
                <a:r>
                  <a:rPr lang="en-US" dirty="0"/>
                  <a:t> is the standard error of the imputed slopes</a:t>
                </a:r>
              </a:p>
              <a:p>
                <a:r>
                  <a:rPr lang="en-US" dirty="0"/>
                  <a:t>Our example: (4.287 + 6.1845)/2 + (3/2)*(16.569) = 30.08925</a:t>
                </a:r>
              </a:p>
              <a:p>
                <a:r>
                  <a:rPr lang="en-US" dirty="0">
                    <a:solidFill>
                      <a:schemeClr val="tx2"/>
                    </a:solidFill>
                  </a:rPr>
                  <a:t>Standard error</a:t>
                </a:r>
                <a:r>
                  <a:rPr lang="en-US" dirty="0"/>
                  <a:t>: take the square root, and we get 5.485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800" t="-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63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117174" cy="1371600"/>
          </a:xfrm>
        </p:spPr>
        <p:txBody>
          <a:bodyPr>
            <a:normAutofit fontScale="90000"/>
          </a:bodyPr>
          <a:lstStyle/>
          <a:p>
            <a:r>
              <a:rPr lang="en-US"/>
              <a:t>Predicting the missing data given the observed data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Given events A, B; and P(A) &gt; 0 </a:t>
                </a:r>
                <a:r>
                  <a:rPr lang="mr-IN" dirty="0"/>
                  <a:t>…</a:t>
                </a:r>
                <a:endParaRPr lang="en-US" dirty="0"/>
              </a:p>
              <a:p>
                <a:r>
                  <a:rPr lang="en-US" dirty="0"/>
                  <a:t>Bayes’ Theorem: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 charset="0"/>
                            </a:rPr>
                            <m:t>𝐵</m:t>
                          </m:r>
                        </m:e>
                        <m:e>
                          <m:r>
                            <a:rPr lang="en-US">
                              <a:latin typeface="Cambria Math" charset="0"/>
                            </a:rPr>
                            <m:t>𝐴</m:t>
                          </m:r>
                        </m:e>
                      </m:d>
                      <m:r>
                        <a:rPr lang="en-US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>
                              <a:latin typeface="Cambria Math" charset="0"/>
                            </a:rPr>
                            <m:t>𝑃</m:t>
                          </m:r>
                          <m:r>
                            <a:rPr lang="en-US">
                              <a:latin typeface="Cambria Math" charset="0"/>
                            </a:rPr>
                            <m:t>(</m:t>
                          </m:r>
                          <m:r>
                            <a:rPr lang="en-US">
                              <a:latin typeface="Cambria Math" charset="0"/>
                            </a:rPr>
                            <m:t>𝐴</m:t>
                          </m:r>
                          <m:r>
                            <a:rPr lang="en-US">
                              <a:latin typeface="Cambria Math" charset="0"/>
                            </a:rPr>
                            <m:t>|</m:t>
                          </m:r>
                          <m:r>
                            <a:rPr lang="en-US">
                              <a:latin typeface="Cambria Math" charset="0"/>
                            </a:rPr>
                            <m:t>𝐵</m:t>
                          </m:r>
                          <m:r>
                            <a:rPr lang="en-US">
                              <a:latin typeface="Cambria Math" charset="0"/>
                            </a:rPr>
                            <m:t>)∗</m:t>
                          </m:r>
                          <m:r>
                            <a:rPr lang="en-US">
                              <a:latin typeface="Cambria Math" charset="0"/>
                            </a:rPr>
                            <m:t>𝑃</m:t>
                          </m:r>
                          <m:r>
                            <a:rPr lang="en-US">
                              <a:latin typeface="Cambria Math" charset="0"/>
                            </a:rPr>
                            <m:t>(</m:t>
                          </m:r>
                          <m:r>
                            <a:rPr lang="en-US">
                              <a:latin typeface="Cambria Math" charset="0"/>
                            </a:rPr>
                            <m:t>𝐵</m:t>
                          </m:r>
                          <m:r>
                            <a:rPr lang="en-US"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en-US">
                              <a:latin typeface="Cambria Math" charset="0"/>
                            </a:rPr>
                            <m:t>𝑃</m:t>
                          </m:r>
                          <m:r>
                            <a:rPr lang="en-US">
                              <a:latin typeface="Cambria Math" charset="0"/>
                            </a:rPr>
                            <m:t>(</m:t>
                          </m:r>
                          <m:r>
                            <a:rPr lang="en-US">
                              <a:latin typeface="Cambria Math" charset="0"/>
                            </a:rPr>
                            <m:t>𝐴</m:t>
                          </m:r>
                          <m:r>
                            <a:rPr lang="en-US">
                              <a:latin typeface="Cambria Math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In our case: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chemeClr val="accent5"/>
                          </a:solidFill>
                          <a:latin typeface="Cambria Math" charset="0"/>
                        </a:rPr>
                        <m:t>𝑃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solidFill>
                                <a:schemeClr val="accent5"/>
                              </a:solidFill>
                              <a:latin typeface="Cambria Math" charset="0"/>
                            </a:rPr>
                            <m:t>𝐇</m:t>
                          </m:r>
                        </m:e>
                        <m:e>
                          <m:r>
                            <a:rPr lang="en-US" b="1" i="0" smtClean="0">
                              <a:solidFill>
                                <a:schemeClr val="accent5"/>
                              </a:solidFill>
                              <a:latin typeface="Cambria Math" charset="0"/>
                            </a:rPr>
                            <m:t>𝐄</m:t>
                          </m:r>
                        </m:e>
                      </m:d>
                      <m:r>
                        <a:rPr lang="en-US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𝑃</m:t>
                          </m:r>
                          <m:r>
                            <a:rPr lang="en-US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US" b="1" i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𝐄</m:t>
                          </m:r>
                          <m:r>
                            <a:rPr lang="en-US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|</m:t>
                          </m:r>
                          <m:r>
                            <a:rPr lang="en-US" b="1" i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𝐇</m:t>
                          </m:r>
                          <m:r>
                            <a:rPr lang="en-US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)</m:t>
                          </m:r>
                          <m:r>
                            <a:rPr lang="en-US">
                              <a:latin typeface="Cambria Math" charset="0"/>
                            </a:rPr>
                            <m:t>∗</m:t>
                          </m:r>
                          <m:r>
                            <a:rPr lang="en-US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𝑃</m:t>
                          </m:r>
                          <m:r>
                            <a:rPr lang="en-US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US" b="1" i="0" smtClean="0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𝐇</m:t>
                          </m:r>
                          <m:r>
                            <a:rPr lang="en-US">
                              <a:solidFill>
                                <a:schemeClr val="tx2"/>
                              </a:solidFill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en-US" smtClean="0">
                              <a:solidFill>
                                <a:schemeClr val="accent3"/>
                              </a:solidFill>
                              <a:latin typeface="Cambria Math" charset="0"/>
                            </a:rPr>
                            <m:t>𝑃</m:t>
                          </m:r>
                          <m:r>
                            <a:rPr lang="en-US" smtClean="0">
                              <a:solidFill>
                                <a:schemeClr val="accent3"/>
                              </a:solidFill>
                              <a:latin typeface="Cambria Math" charset="0"/>
                            </a:rPr>
                            <m:t>(</m:t>
                          </m:r>
                          <m:r>
                            <a:rPr lang="en-US" b="1" i="0" smtClean="0">
                              <a:solidFill>
                                <a:schemeClr val="accent3"/>
                              </a:solidFill>
                              <a:latin typeface="Cambria Math" charset="0"/>
                            </a:rPr>
                            <m:t>𝐄</m:t>
                          </m:r>
                          <m:r>
                            <a:rPr lang="en-US">
                              <a:solidFill>
                                <a:schemeClr val="accent3"/>
                              </a:solidFill>
                              <a:latin typeface="Cambria Math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800" t="-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</a:t>
            </a:fld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779489" y="4422095"/>
            <a:ext cx="3297836" cy="1424570"/>
            <a:chOff x="779489" y="4422095"/>
            <a:chExt cx="3297836" cy="1424570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3087974" y="4422095"/>
              <a:ext cx="239842" cy="77948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779489" y="5200334"/>
              <a:ext cx="32978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Posterior probability of the hypothesis given the evidence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726243" y="3939381"/>
            <a:ext cx="2173574" cy="731630"/>
            <a:chOff x="5726243" y="3939381"/>
            <a:chExt cx="2173574" cy="731630"/>
          </a:xfrm>
        </p:grpSpPr>
        <p:cxnSp>
          <p:nvCxnSpPr>
            <p:cNvPr id="9" name="Straight Arrow Connector 8"/>
            <p:cNvCxnSpPr/>
            <p:nvPr/>
          </p:nvCxnSpPr>
          <p:spPr>
            <a:xfrm flipH="1" flipV="1">
              <a:off x="5726243" y="3939381"/>
              <a:ext cx="359765" cy="175213"/>
            </a:xfrm>
            <a:prstGeom prst="straightConnector1">
              <a:avLst/>
            </a:prstGeom>
            <a:ln>
              <a:solidFill>
                <a:schemeClr val="tx2"/>
              </a:solidFill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6086007" y="4024680"/>
              <a:ext cx="18138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</a:rPr>
                <a:t>Prior probability of hypotheses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969240" y="4530079"/>
            <a:ext cx="1971207" cy="1197918"/>
            <a:chOff x="4969240" y="4530079"/>
            <a:chExt cx="1971207" cy="1197918"/>
          </a:xfrm>
        </p:grpSpPr>
        <p:cxnSp>
          <p:nvCxnSpPr>
            <p:cNvPr id="12" name="Straight Arrow Connector 11"/>
            <p:cNvCxnSpPr/>
            <p:nvPr/>
          </p:nvCxnSpPr>
          <p:spPr>
            <a:xfrm flipH="1" flipV="1">
              <a:off x="4969240" y="4530079"/>
              <a:ext cx="329784" cy="551587"/>
            </a:xfrm>
            <a:prstGeom prst="straightConnector1">
              <a:avLst/>
            </a:prstGeom>
            <a:ln>
              <a:solidFill>
                <a:schemeClr val="accent3"/>
              </a:solidFill>
              <a:tailEnd type="triangle"/>
            </a:ln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5126637" y="5081666"/>
              <a:ext cx="18138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3"/>
                  </a:solidFill>
                </a:rPr>
                <a:t>Prior over the evidence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826834" y="2617814"/>
            <a:ext cx="3875841" cy="1157563"/>
            <a:chOff x="4826834" y="2617814"/>
            <a:chExt cx="3875841" cy="1157563"/>
          </a:xfrm>
        </p:grpSpPr>
        <p:cxnSp>
          <p:nvCxnSpPr>
            <p:cNvPr id="15" name="Straight Arrow Connector 14"/>
            <p:cNvCxnSpPr/>
            <p:nvPr/>
          </p:nvCxnSpPr>
          <p:spPr>
            <a:xfrm flipH="1">
              <a:off x="4826834" y="3293050"/>
              <a:ext cx="1259173" cy="48232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086007" y="2617814"/>
              <a:ext cx="26166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Probability of seeing evidence given the hypothesis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093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573187" cy="1371600"/>
          </a:xfrm>
        </p:spPr>
        <p:txBody>
          <a:bodyPr/>
          <a:lstStyle/>
          <a:p>
            <a:r>
              <a:rPr lang="en-US" dirty="0"/>
              <a:t>Bayesian Imputation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Establish a </a:t>
            </a:r>
            <a:r>
              <a:rPr lang="en-US" dirty="0">
                <a:solidFill>
                  <a:schemeClr val="tx2"/>
                </a:solidFill>
              </a:rPr>
              <a:t>prior</a:t>
            </a:r>
            <a:r>
              <a:rPr lang="en-US" dirty="0"/>
              <a:t> distribution: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Some distribution of parameters of interest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θ </a:t>
            </a:r>
            <a:r>
              <a:rPr lang="en-US" dirty="0"/>
              <a:t>before considering the data,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 P(</a:t>
            </a:r>
            <a:r>
              <a:rPr lang="el-GR" i="1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ea typeface="Cambria Math" panose="02040503050406030204" pitchFamily="18" charset="0"/>
              </a:rPr>
              <a:t>We want to estimate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>
                <a:ea typeface="Cambria Math" panose="02040503050406030204" pitchFamily="18" charset="0"/>
              </a:rPr>
              <a:t>Given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r>
              <a:rPr lang="en-US" dirty="0">
                <a:ea typeface="Cambria Math" panose="02040503050406030204" pitchFamily="18" charset="0"/>
              </a:rPr>
              <a:t>, can establish a distribution 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P(</a:t>
            </a:r>
            <a:r>
              <a:rPr lang="en-US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X</a:t>
            </a:r>
            <a:r>
              <a:rPr lang="en-US" i="1" baseline="-25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obs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|</a:t>
            </a:r>
            <a:r>
              <a:rPr lang="el-GR" i="1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n-US" dirty="0">
                <a:ea typeface="Cambria Math" panose="02040503050406030204" pitchFamily="18" charset="0"/>
              </a:rPr>
              <a:t>Use Bayes Theorem to establish 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P(</a:t>
            </a:r>
            <a:r>
              <a:rPr lang="el-GR" i="1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|</a:t>
            </a:r>
            <a:r>
              <a:rPr lang="en-US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X</a:t>
            </a:r>
            <a:r>
              <a:rPr lang="en-US" i="1" baseline="-250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obs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) </a:t>
            </a:r>
            <a:r>
              <a:rPr lang="mr-IN" i="1" dirty="0">
                <a:latin typeface="Cambria Math" panose="02040503050406030204" pitchFamily="18" charset="0"/>
                <a:ea typeface="Cambria Math" panose="02040503050406030204" pitchFamily="18" charset="0"/>
              </a:rPr>
              <a:t>…</a:t>
            </a:r>
            <a:endParaRPr lang="en-US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ea typeface="Cambria Math" panose="02040503050406030204" pitchFamily="18" charset="0"/>
              </a:rPr>
              <a:t>Make random draws for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θ</a:t>
            </a:r>
            <a:endParaRPr lang="en-US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dirty="0">
                <a:ea typeface="Cambria Math" panose="02040503050406030204" pitchFamily="18" charset="0"/>
              </a:rPr>
              <a:t>Use these draws to make predictions of </a:t>
            </a:r>
            <a:r>
              <a:rPr lang="en-US" dirty="0" err="1">
                <a:ea typeface="Cambria Math" panose="02040503050406030204" pitchFamily="18" charset="0"/>
              </a:rPr>
              <a:t>Y</a:t>
            </a:r>
            <a:r>
              <a:rPr lang="en-US" baseline="-25000" dirty="0" err="1">
                <a:ea typeface="Cambria Math" panose="02040503050406030204" pitchFamily="18" charset="0"/>
              </a:rPr>
              <a:t>miss</a:t>
            </a:r>
            <a:endParaRPr lang="en-US" baseline="-25000" dirty="0">
              <a:ea typeface="Cambria Math" panose="02040503050406030204" pitchFamily="18" charset="0"/>
            </a:endParaRPr>
          </a:p>
          <a:p>
            <a:endParaRPr lang="en-US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85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6738079" cy="1371600"/>
          </a:xfrm>
        </p:spPr>
        <p:txBody>
          <a:bodyPr>
            <a:normAutofit/>
          </a:bodyPr>
          <a:lstStyle/>
          <a:p>
            <a:r>
              <a:rPr lang="en-US"/>
              <a:t>How big should N Be?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752600"/>
                <a:ext cx="7620000" cy="3853721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Number of imputations N depends on: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b="0" dirty="0"/>
                  <a:t>Size of dataset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b="0" dirty="0"/>
                  <a:t>Amount of missing data in the dataset</a:t>
                </a:r>
              </a:p>
              <a:p>
                <a:r>
                  <a:rPr lang="en-US" dirty="0"/>
                  <a:t>Some previous research indicated that a small N is sufficient for efficiency of the estimates, based on:</a:t>
                </a:r>
              </a:p>
              <a:p>
                <a:pPr marL="160020" indent="-342900">
                  <a:buFont typeface="Arial" charset="0"/>
                  <a:buChar char="•"/>
                </a:pPr>
                <a:r>
                  <a:rPr lang="en-US" b="0" dirty="0"/>
                  <a:t>(1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>
                            <a:latin typeface="Cambria Math" charset="0"/>
                          </a:rPr>
                          <m:t>λ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b="0" dirty="0"/>
                  <a:t>)-1</a:t>
                </a:r>
              </a:p>
              <a:p>
                <a:pPr marL="160020" indent="-342900">
                  <a:buFont typeface="Arial" charset="0"/>
                  <a:buChar char="•"/>
                </a:pPr>
                <a:r>
                  <a:rPr lang="en-US" b="0" dirty="0"/>
                  <a:t>N is the number of imputations and </a:t>
                </a:r>
                <a:r>
                  <a:rPr lang="el-GR" b="0" dirty="0"/>
                  <a:t>λ</a:t>
                </a:r>
                <a:r>
                  <a:rPr lang="en-US" b="0" dirty="0"/>
                  <a:t> is the fraction of missing information for the term being estimated </a:t>
                </a:r>
                <a:r>
                  <a:rPr lang="en-US" sz="1600" b="0" dirty="0"/>
                  <a:t>[Schaffer 1999]</a:t>
                </a:r>
                <a:endParaRPr lang="en-US" b="0" dirty="0"/>
              </a:p>
              <a:p>
                <a:r>
                  <a:rPr lang="en-US" dirty="0"/>
                  <a:t>More recent research claims that a good N is actually higher in order to achieve higher power</a:t>
                </a:r>
                <a:r>
                  <a:rPr lang="en-US" sz="1400" dirty="0"/>
                  <a:t> [Graham et al. 2007]</a:t>
                </a:r>
                <a:endParaRPr lang="en-US" b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752600"/>
                <a:ext cx="7620000" cy="3853721"/>
              </a:xfrm>
              <a:blipFill rotWithShape="0">
                <a:blip r:embed="rId2"/>
                <a:stretch>
                  <a:fillRect l="-800" t="-1582" r="-320" b="-1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621310"/>
            <a:ext cx="9144000" cy="125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59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382656" cy="1371600"/>
          </a:xfrm>
        </p:spPr>
        <p:txBody>
          <a:bodyPr>
            <a:normAutofit/>
          </a:bodyPr>
          <a:lstStyle/>
          <a:p>
            <a:r>
              <a:rPr lang="en-US" dirty="0"/>
              <a:t>More advanced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Interested?  Further reading: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Regression-based MI methods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Multiple Imputation Chained Equations (MICE) or Fully Conditional Specification (FCS)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Readable summary from JHU School of Public Health: https://</a:t>
            </a:r>
            <a:r>
              <a:rPr lang="en-US" dirty="0" err="1"/>
              <a:t>www.ncbi.nlm.nih.gov</a:t>
            </a:r>
            <a:r>
              <a:rPr lang="en-US" dirty="0"/>
              <a:t>/</a:t>
            </a:r>
            <a:r>
              <a:rPr lang="en-US" dirty="0" err="1"/>
              <a:t>pmc</a:t>
            </a:r>
            <a:r>
              <a:rPr lang="en-US" dirty="0"/>
              <a:t>/articles/PMC3074241/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Markov Chain Monte Carlo (MCMC)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We’ll cover this a bit, but also check out CMSC422!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93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 of Today’s Lecture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307575" y="2044932"/>
            <a:ext cx="1296786" cy="1978429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604361" y="2044932"/>
            <a:ext cx="1781694" cy="197842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1846815" y="3132514"/>
            <a:ext cx="12700" cy="1781694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386055" y="2044932"/>
            <a:ext cx="1781694" cy="1978429"/>
            <a:chOff x="3386055" y="2044932"/>
            <a:chExt cx="1781694" cy="1978429"/>
          </a:xfrm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Exploratory analysis</a:t>
              </a:r>
            </a:p>
            <a:p>
              <a:pPr algn="ctr"/>
              <a:r>
                <a:rPr lang="en-US" sz="1400" dirty="0"/>
                <a:t>&amp;</a:t>
              </a:r>
            </a:p>
            <a:p>
              <a:pPr algn="ctr"/>
              <a:r>
                <a:rPr lang="en-US" sz="1400" dirty="0"/>
                <a:t>Data </a:t>
              </a:r>
              <a:r>
                <a:rPr lang="en-US" sz="1400" dirty="0" err="1"/>
                <a:t>viz</a:t>
              </a:r>
              <a:endParaRPr lang="en-US" sz="1400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962318" y="4017011"/>
            <a:ext cx="3563388" cy="12700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167749" y="2044932"/>
            <a:ext cx="1781694" cy="197842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62318" y="4017011"/>
            <a:ext cx="5345082" cy="12700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urved Connector 38"/>
            <p:cNvCxnSpPr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949443" y="2044932"/>
            <a:ext cx="1781694" cy="197842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962318" y="4017011"/>
            <a:ext cx="7126776" cy="12700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15C0D43-1CDD-EA46-B12A-398F1E5379C6}"/>
              </a:ext>
            </a:extLst>
          </p:cNvPr>
          <p:cNvSpPr txBox="1"/>
          <p:nvPr/>
        </p:nvSpPr>
        <p:spPr>
          <a:xfrm>
            <a:off x="2265618" y="5606395"/>
            <a:ext cx="4921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Continue with the general topic of data wrangling and cleaning</a:t>
            </a:r>
          </a:p>
          <a:p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5973214-2F77-FD4D-ACBF-3453C17C036F}"/>
              </a:ext>
            </a:extLst>
          </p:cNvPr>
          <p:cNvSpPr txBox="1"/>
          <p:nvPr/>
        </p:nvSpPr>
        <p:spPr>
          <a:xfrm>
            <a:off x="37199" y="6488668"/>
            <a:ext cx="4921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Many slides from Amol Deshpande (UMD)</a:t>
            </a:r>
          </a:p>
        </p:txBody>
      </p:sp>
    </p:spTree>
    <p:extLst>
      <p:ext uri="{BB962C8B-B14F-4D97-AF65-F5344CB8AC3E}">
        <p14:creationId xmlns:p14="http://schemas.microsoft.com/office/powerpoint/2010/main" val="18457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Overview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Goal: get data into a structured form suitable for analysis</a:t>
            </a:r>
          </a:p>
          <a:p>
            <a:pPr lvl="1"/>
            <a:r>
              <a:rPr lang="en-US" dirty="0"/>
              <a:t>Variously called: data preparation, data munging, data curation</a:t>
            </a:r>
          </a:p>
          <a:p>
            <a:pPr lvl="1"/>
            <a:r>
              <a:rPr lang="en-US" dirty="0"/>
              <a:t>Also often called ETL (Extract-Transform-Load) process</a:t>
            </a:r>
          </a:p>
          <a:p>
            <a:r>
              <a:rPr lang="en-US" dirty="0"/>
              <a:t>Often the step where majority of time (80-90%) is spent</a:t>
            </a:r>
          </a:p>
          <a:p>
            <a:r>
              <a:rPr lang="en-US" dirty="0"/>
              <a:t>Key steps:</a:t>
            </a:r>
          </a:p>
          <a:p>
            <a:pPr lvl="1"/>
            <a:r>
              <a:rPr lang="en-US" dirty="0"/>
              <a:t>Scraping: extracting information from sources, e.g., webpages, spreadsheets</a:t>
            </a:r>
          </a:p>
          <a:p>
            <a:pPr lvl="1"/>
            <a:r>
              <a:rPr lang="en-US" dirty="0"/>
              <a:t>Data transformation: to get it into the right structure</a:t>
            </a:r>
          </a:p>
          <a:p>
            <a:pPr lvl="1"/>
            <a:r>
              <a:rPr lang="en-US" dirty="0"/>
              <a:t>Data integration: combine information from multiple sources</a:t>
            </a:r>
          </a:p>
          <a:p>
            <a:pPr lvl="1"/>
            <a:r>
              <a:rPr lang="en-US" dirty="0"/>
              <a:t>Information extraction: extracting structured information from unstructured/text sources</a:t>
            </a:r>
          </a:p>
          <a:p>
            <a:pPr lvl="1"/>
            <a:r>
              <a:rPr lang="en-US" dirty="0"/>
              <a:t>Data cleaning: remove inconsistencies/errors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27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Overview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199" y="1524318"/>
            <a:ext cx="7932737" cy="494179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Goal: get data into a structured form suitable for analysis</a:t>
            </a:r>
          </a:p>
          <a:p>
            <a:pPr lvl="1"/>
            <a:r>
              <a:rPr lang="en-US" dirty="0"/>
              <a:t>Variously called: data preparation, data munging, data curation</a:t>
            </a:r>
          </a:p>
          <a:p>
            <a:pPr lvl="1">
              <a:lnSpc>
                <a:spcPct val="160000"/>
              </a:lnSpc>
            </a:pPr>
            <a:r>
              <a:rPr lang="en-US" dirty="0"/>
              <a:t>Also often called ETL (Extract-Transform-Load) process</a:t>
            </a:r>
          </a:p>
          <a:p>
            <a:pPr>
              <a:lnSpc>
                <a:spcPct val="160000"/>
              </a:lnSpc>
            </a:pPr>
            <a:r>
              <a:rPr lang="en-US" dirty="0"/>
              <a:t>Often the step where majority of time (80-90%) is spent</a:t>
            </a:r>
          </a:p>
          <a:p>
            <a:r>
              <a:rPr lang="en-US" dirty="0"/>
              <a:t>Key steps: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Scraping: extracting information from sources, e.g., webpages, spreadsheets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Data transformation: to get it into the right structure</a:t>
            </a:r>
          </a:p>
          <a:p>
            <a:pPr lvl="1"/>
            <a:r>
              <a:rPr lang="en-US" dirty="0">
                <a:solidFill>
                  <a:srgbClr val="00B0F0"/>
                </a:solidFill>
              </a:rPr>
              <a:t>Information extraction: extracting structured information from unstructured/text sources</a:t>
            </a:r>
          </a:p>
          <a:p>
            <a:pPr lvl="1"/>
            <a:r>
              <a:rPr lang="en-US" b="1" dirty="0"/>
              <a:t>Data integration: combine information from multiple sources</a:t>
            </a:r>
          </a:p>
          <a:p>
            <a:pPr lvl="1"/>
            <a:r>
              <a:rPr lang="en-US" b="1" dirty="0"/>
              <a:t>Data cleaning: remove inconsistencies/errors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537904" y="3262462"/>
            <a:ext cx="1164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2"/>
                </a:solidFill>
              </a:rPr>
              <a:t>Already covered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03029" y="4825424"/>
            <a:ext cx="1164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B0F0"/>
                </a:solidFill>
              </a:rPr>
              <a:t>In a few</a:t>
            </a:r>
          </a:p>
          <a:p>
            <a:r>
              <a:rPr lang="en-US" sz="1600" i="1" dirty="0">
                <a:solidFill>
                  <a:srgbClr val="00B0F0"/>
                </a:solidFill>
              </a:rPr>
              <a:t>classes</a:t>
            </a:r>
          </a:p>
        </p:txBody>
      </p:sp>
    </p:spTree>
    <p:extLst>
      <p:ext uri="{BB962C8B-B14F-4D97-AF65-F5344CB8AC3E}">
        <p14:creationId xmlns:p14="http://schemas.microsoft.com/office/powerpoint/2010/main" val="924473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Overview</a:t>
            </a:r>
          </a:p>
        </p:txBody>
      </p:sp>
      <p:pic>
        <p:nvPicPr>
          <p:cNvPr id="1026" name="Picture 2" descr="https://github.com/umddb/datascience-fall14/raw/master/lecture-notes/multimedia/wranglin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8702676" cy="680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3175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Overview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51054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Many of the problems are not easy to formalize, and have seen little work</a:t>
            </a:r>
          </a:p>
          <a:p>
            <a:pPr lvl="1"/>
            <a:r>
              <a:rPr lang="en-US" dirty="0"/>
              <a:t>E.g., Cleaning</a:t>
            </a:r>
          </a:p>
          <a:p>
            <a:pPr lvl="1"/>
            <a:r>
              <a:rPr lang="en-US" dirty="0"/>
              <a:t>Others aspects of integration, e.g., schema mapping, have been studied in depth</a:t>
            </a:r>
          </a:p>
          <a:p>
            <a:endParaRPr lang="en-US" dirty="0"/>
          </a:p>
          <a:p>
            <a:r>
              <a:rPr lang="en-US" dirty="0"/>
              <a:t>A mish-mash of tools typically used </a:t>
            </a:r>
          </a:p>
          <a:p>
            <a:pPr lvl="1"/>
            <a:r>
              <a:rPr lang="en-US" dirty="0"/>
              <a:t>Visual (e.g., </a:t>
            </a:r>
            <a:r>
              <a:rPr lang="en-US" dirty="0" err="1"/>
              <a:t>Trifacta</a:t>
            </a:r>
            <a:r>
              <a:rPr lang="en-US" dirty="0"/>
              <a:t>), or not (UNIX grep/</a:t>
            </a:r>
            <a:r>
              <a:rPr lang="en-US" dirty="0" err="1"/>
              <a:t>sed</a:t>
            </a:r>
            <a:r>
              <a:rPr lang="en-US" dirty="0"/>
              <a:t>/</a:t>
            </a:r>
            <a:r>
              <a:rPr lang="en-US" dirty="0" err="1"/>
              <a:t>awk</a:t>
            </a:r>
            <a:r>
              <a:rPr lang="en-US" dirty="0"/>
              <a:t>, Pandas)</a:t>
            </a:r>
          </a:p>
          <a:p>
            <a:pPr lvl="1"/>
            <a:r>
              <a:rPr lang="en-US" dirty="0"/>
              <a:t>Ad hoc programs for cleaning data, depending on the exact type of errors</a:t>
            </a:r>
          </a:p>
          <a:p>
            <a:pPr lvl="1"/>
            <a:r>
              <a:rPr lang="en-US" dirty="0"/>
              <a:t>Different types of transformation tools </a:t>
            </a:r>
          </a:p>
          <a:p>
            <a:pPr lvl="1"/>
            <a:r>
              <a:rPr lang="en-US" dirty="0"/>
              <a:t>Visualization and exploratory data analysis to understand and remove outliers/noise</a:t>
            </a:r>
          </a:p>
          <a:p>
            <a:pPr lvl="1"/>
            <a:r>
              <a:rPr lang="en-US" dirty="0"/>
              <a:t>Several tools for setting up the actual pipelines, assuming the individual steps are setup (e.g., </a:t>
            </a:r>
            <a:r>
              <a:rPr lang="en-US" dirty="0" err="1"/>
              <a:t>Talend</a:t>
            </a:r>
            <a:r>
              <a:rPr lang="en-US" dirty="0"/>
              <a:t>, AWS Glue)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bldLvl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138620" y="4138908"/>
            <a:ext cx="4863865" cy="273408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7879976" cy="4373563"/>
          </a:xfrm>
        </p:spPr>
        <p:txBody>
          <a:bodyPr/>
          <a:lstStyle/>
          <a:p>
            <a:r>
              <a:rPr lang="en-US" dirty="0"/>
              <a:t>Mini-Project #1 is due tomorrow night!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It is linked to from ELMS; also available at: </a:t>
            </a:r>
            <a:r>
              <a:rPr lang="en-US" sz="1600" dirty="0">
                <a:hlinkClick r:id="rId3"/>
              </a:rPr>
              <a:t>https://github.com/cmsc320/fall2019/tree/master/project1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Deliverable is a .</a:t>
            </a:r>
            <a:r>
              <a:rPr lang="en-US" b="0" dirty="0" err="1"/>
              <a:t>ipynb</a:t>
            </a:r>
            <a:r>
              <a:rPr lang="en-US" b="0" dirty="0"/>
              <a:t> file submitted to ELMS</a:t>
            </a:r>
          </a:p>
          <a:p>
            <a:r>
              <a:rPr lang="en-US" dirty="0"/>
              <a:t>Mini-Project #2 will be posted at some point later this week!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It will be linked to from ELMS and on GitHub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Deliverable is a .</a:t>
            </a:r>
            <a:r>
              <a:rPr lang="en-US" b="0" dirty="0" err="1"/>
              <a:t>ipynb</a:t>
            </a:r>
            <a:r>
              <a:rPr lang="en-US" b="0" dirty="0"/>
              <a:t> file submitted to ELMS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Due </a:t>
            </a:r>
            <a:r>
              <a:rPr lang="en-US" b="0" dirty="0">
                <a:solidFill>
                  <a:schemeClr val="tx2"/>
                </a:solidFill>
              </a:rPr>
              <a:t>TBD in October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91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805058" cy="1371600"/>
          </a:xfrm>
        </p:spPr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Data Integration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Data Quality Issues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Data Cleaning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Entity Resolution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254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805058" cy="1371600"/>
          </a:xfrm>
        </p:spPr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Data Integration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Data Quality Issues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Data Cleaning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Entity Resolution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203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7BB94985-A81C-F341-9A30-0F5F343571A8}" type="slidenum">
              <a:rPr lang="he-IL" altLang="en-US">
                <a:solidFill>
                  <a:srgbClr val="898989"/>
                </a:solidFill>
              </a:rPr>
              <a:pPr/>
              <a:t>22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Data Integration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8600" y="2057400"/>
            <a:ext cx="2895600" cy="4362450"/>
            <a:chOff x="144" y="1296"/>
            <a:chExt cx="1824" cy="2748"/>
          </a:xfrm>
        </p:grpSpPr>
        <p:sp>
          <p:nvSpPr>
            <p:cNvPr id="5145" name="AutoShape 4"/>
            <p:cNvSpPr>
              <a:spLocks noChangeArrowheads="1"/>
            </p:cNvSpPr>
            <p:nvPr/>
          </p:nvSpPr>
          <p:spPr bwMode="auto">
            <a:xfrm>
              <a:off x="816" y="1296"/>
              <a:ext cx="576" cy="720"/>
            </a:xfrm>
            <a:prstGeom prst="can">
              <a:avLst>
                <a:gd name="adj" fmla="val 31250"/>
              </a:avLst>
            </a:prstGeom>
            <a:solidFill>
              <a:srgbClr val="FF99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5146" name="AutoShape 5"/>
            <p:cNvSpPr>
              <a:spLocks noChangeArrowheads="1"/>
            </p:cNvSpPr>
            <p:nvPr/>
          </p:nvSpPr>
          <p:spPr bwMode="auto">
            <a:xfrm>
              <a:off x="1200" y="1584"/>
              <a:ext cx="766" cy="530"/>
            </a:xfrm>
            <a:prstGeom prst="can">
              <a:avLst>
                <a:gd name="adj" fmla="val 25000"/>
              </a:avLst>
            </a:prstGeom>
            <a:solidFill>
              <a:srgbClr val="99CCFF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5147" name="AutoShape 6"/>
            <p:cNvSpPr>
              <a:spLocks noChangeArrowheads="1"/>
            </p:cNvSpPr>
            <p:nvPr/>
          </p:nvSpPr>
          <p:spPr bwMode="auto">
            <a:xfrm>
              <a:off x="528" y="1536"/>
              <a:ext cx="672" cy="672"/>
            </a:xfrm>
            <a:prstGeom prst="can">
              <a:avLst>
                <a:gd name="adj" fmla="val 25000"/>
              </a:avLst>
            </a:prstGeom>
            <a:solidFill>
              <a:srgbClr val="80808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5148" name="AutoShape 7" descr="Trellis"/>
            <p:cNvSpPr>
              <a:spLocks noChangeArrowheads="1"/>
            </p:cNvSpPr>
            <p:nvPr/>
          </p:nvSpPr>
          <p:spPr bwMode="auto">
            <a:xfrm>
              <a:off x="1008" y="1824"/>
              <a:ext cx="766" cy="530"/>
            </a:xfrm>
            <a:prstGeom prst="can">
              <a:avLst>
                <a:gd name="adj" fmla="val 25000"/>
              </a:avLst>
            </a:prstGeom>
            <a:pattFill prst="trellis">
              <a:fgClr>
                <a:srgbClr val="99CC00"/>
              </a:fgClr>
              <a:bgClr>
                <a:schemeClr val="bg1"/>
              </a:bgClr>
            </a:patt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5149" name="Text Box 8"/>
            <p:cNvSpPr txBox="1">
              <a:spLocks noChangeArrowheads="1"/>
            </p:cNvSpPr>
            <p:nvPr/>
          </p:nvSpPr>
          <p:spPr bwMode="auto">
            <a:xfrm>
              <a:off x="144" y="2496"/>
              <a:ext cx="1824" cy="1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•"/>
              </a:pPr>
              <a:r>
                <a:rPr lang="en-US" altLang="x-none" sz="2000"/>
                <a:t> </a:t>
              </a:r>
              <a:r>
                <a:rPr lang="en-US" altLang="x-none" b="1"/>
                <a:t>Discovering</a:t>
              </a:r>
              <a:r>
                <a:rPr lang="en-US" altLang="x-none"/>
                <a:t> information sources (e.g. deep web modeling, schema learning, …)</a:t>
              </a:r>
            </a:p>
            <a:p>
              <a:pPr>
                <a:spcBef>
                  <a:spcPct val="50000"/>
                </a:spcBef>
                <a:buFontTx/>
                <a:buChar char="•"/>
              </a:pPr>
              <a:r>
                <a:rPr lang="en-US" altLang="x-none"/>
                <a:t> </a:t>
              </a:r>
              <a:r>
                <a:rPr lang="en-US" altLang="x-none" b="1"/>
                <a:t>Gathering</a:t>
              </a:r>
              <a:r>
                <a:rPr lang="en-US" altLang="x-none"/>
                <a:t> data (e.g., wrapper learning &amp; information extraction, federated search, …)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715000" y="2133600"/>
            <a:ext cx="3200400" cy="4408488"/>
            <a:chOff x="3600" y="1344"/>
            <a:chExt cx="2016" cy="2777"/>
          </a:xfrm>
        </p:grpSpPr>
        <p:sp>
          <p:nvSpPr>
            <p:cNvPr id="5140" name="server"/>
            <p:cNvSpPr>
              <a:spLocks noEditPoints="1" noChangeArrowheads="1"/>
            </p:cNvSpPr>
            <p:nvPr/>
          </p:nvSpPr>
          <p:spPr bwMode="auto">
            <a:xfrm>
              <a:off x="4512" y="1344"/>
              <a:ext cx="768" cy="564"/>
            </a:xfrm>
            <a:custGeom>
              <a:avLst/>
              <a:gdLst>
                <a:gd name="T0" fmla="*/ 0 w 21600"/>
                <a:gd name="T1" fmla="*/ 0 h 21600"/>
                <a:gd name="T2" fmla="*/ 14 w 21600"/>
                <a:gd name="T3" fmla="*/ 0 h 21600"/>
                <a:gd name="T4" fmla="*/ 27 w 21600"/>
                <a:gd name="T5" fmla="*/ 0 h 21600"/>
                <a:gd name="T6" fmla="*/ 27 w 21600"/>
                <a:gd name="T7" fmla="*/ 7 h 21600"/>
                <a:gd name="T8" fmla="*/ 27 w 21600"/>
                <a:gd name="T9" fmla="*/ 15 h 21600"/>
                <a:gd name="T10" fmla="*/ 14 w 21600"/>
                <a:gd name="T11" fmla="*/ 15 h 21600"/>
                <a:gd name="T12" fmla="*/ 0 w 21600"/>
                <a:gd name="T13" fmla="*/ 15 h 21600"/>
                <a:gd name="T14" fmla="*/ 0 w 21600"/>
                <a:gd name="T15" fmla="*/ 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759 w 21600"/>
                <a:gd name="T25" fmla="*/ 22443 h 21600"/>
                <a:gd name="T26" fmla="*/ 21066 w 21600"/>
                <a:gd name="T27" fmla="*/ 2826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  <a:path w="21600" h="21600" extrusionOk="0">
                  <a:moveTo>
                    <a:pt x="1662" y="1709"/>
                  </a:moveTo>
                  <a:lnTo>
                    <a:pt x="9046" y="1709"/>
                  </a:lnTo>
                  <a:lnTo>
                    <a:pt x="9046" y="2331"/>
                  </a:lnTo>
                  <a:lnTo>
                    <a:pt x="1662" y="2331"/>
                  </a:lnTo>
                  <a:lnTo>
                    <a:pt x="1662" y="1709"/>
                  </a:lnTo>
                  <a:moveTo>
                    <a:pt x="0" y="4351"/>
                  </a:moveTo>
                  <a:lnTo>
                    <a:pt x="10892" y="4351"/>
                  </a:lnTo>
                  <a:lnTo>
                    <a:pt x="10892" y="14141"/>
                  </a:lnTo>
                  <a:lnTo>
                    <a:pt x="21600" y="14141"/>
                  </a:lnTo>
                  <a:moveTo>
                    <a:pt x="11631" y="1243"/>
                  </a:moveTo>
                  <a:lnTo>
                    <a:pt x="20492" y="1243"/>
                  </a:lnTo>
                  <a:lnTo>
                    <a:pt x="20492" y="1554"/>
                  </a:lnTo>
                  <a:lnTo>
                    <a:pt x="11631" y="1554"/>
                  </a:lnTo>
                  <a:lnTo>
                    <a:pt x="11631" y="1243"/>
                  </a:lnTo>
                  <a:moveTo>
                    <a:pt x="11631" y="3263"/>
                  </a:moveTo>
                  <a:lnTo>
                    <a:pt x="20492" y="3263"/>
                  </a:lnTo>
                  <a:lnTo>
                    <a:pt x="20492" y="3574"/>
                  </a:lnTo>
                  <a:lnTo>
                    <a:pt x="11631" y="3574"/>
                  </a:lnTo>
                  <a:lnTo>
                    <a:pt x="11631" y="3263"/>
                  </a:lnTo>
                  <a:moveTo>
                    <a:pt x="11631" y="6060"/>
                  </a:moveTo>
                  <a:lnTo>
                    <a:pt x="20492" y="6060"/>
                  </a:lnTo>
                  <a:lnTo>
                    <a:pt x="20492" y="6371"/>
                  </a:lnTo>
                  <a:lnTo>
                    <a:pt x="11631" y="6371"/>
                  </a:lnTo>
                  <a:lnTo>
                    <a:pt x="11631" y="6060"/>
                  </a:lnTo>
                  <a:moveTo>
                    <a:pt x="11631" y="8081"/>
                  </a:moveTo>
                  <a:lnTo>
                    <a:pt x="20308" y="8081"/>
                  </a:lnTo>
                  <a:lnTo>
                    <a:pt x="20308" y="8391"/>
                  </a:lnTo>
                  <a:lnTo>
                    <a:pt x="11631" y="8391"/>
                  </a:lnTo>
                  <a:lnTo>
                    <a:pt x="11631" y="8081"/>
                  </a:lnTo>
                  <a:moveTo>
                    <a:pt x="11631" y="4196"/>
                  </a:moveTo>
                  <a:lnTo>
                    <a:pt x="12369" y="4196"/>
                  </a:lnTo>
                  <a:lnTo>
                    <a:pt x="12369" y="4817"/>
                  </a:lnTo>
                  <a:lnTo>
                    <a:pt x="11631" y="4817"/>
                  </a:lnTo>
                  <a:lnTo>
                    <a:pt x="11631" y="4196"/>
                  </a:lnTo>
                  <a:moveTo>
                    <a:pt x="14400" y="4196"/>
                  </a:moveTo>
                  <a:lnTo>
                    <a:pt x="15138" y="4196"/>
                  </a:lnTo>
                  <a:lnTo>
                    <a:pt x="15138" y="4817"/>
                  </a:lnTo>
                  <a:lnTo>
                    <a:pt x="14400" y="4817"/>
                  </a:lnTo>
                  <a:lnTo>
                    <a:pt x="14400" y="4196"/>
                  </a:lnTo>
                  <a:moveTo>
                    <a:pt x="16985" y="4196"/>
                  </a:moveTo>
                  <a:lnTo>
                    <a:pt x="17723" y="4196"/>
                  </a:lnTo>
                  <a:lnTo>
                    <a:pt x="17723" y="4817"/>
                  </a:lnTo>
                  <a:lnTo>
                    <a:pt x="16985" y="4817"/>
                  </a:lnTo>
                  <a:lnTo>
                    <a:pt x="16985" y="4196"/>
                  </a:lnTo>
                  <a:moveTo>
                    <a:pt x="19754" y="4196"/>
                  </a:moveTo>
                  <a:lnTo>
                    <a:pt x="20492" y="4196"/>
                  </a:lnTo>
                  <a:lnTo>
                    <a:pt x="20492" y="4817"/>
                  </a:lnTo>
                  <a:lnTo>
                    <a:pt x="19754" y="4817"/>
                  </a:lnTo>
                  <a:lnTo>
                    <a:pt x="19754" y="4196"/>
                  </a:lnTo>
                  <a:moveTo>
                    <a:pt x="11631" y="9635"/>
                  </a:moveTo>
                  <a:lnTo>
                    <a:pt x="12369" y="9635"/>
                  </a:lnTo>
                  <a:lnTo>
                    <a:pt x="12369" y="10256"/>
                  </a:lnTo>
                  <a:lnTo>
                    <a:pt x="11631" y="10256"/>
                  </a:lnTo>
                  <a:lnTo>
                    <a:pt x="11631" y="9635"/>
                  </a:lnTo>
                  <a:moveTo>
                    <a:pt x="14400" y="9635"/>
                  </a:moveTo>
                  <a:lnTo>
                    <a:pt x="15138" y="9635"/>
                  </a:lnTo>
                  <a:lnTo>
                    <a:pt x="15138" y="10256"/>
                  </a:lnTo>
                  <a:lnTo>
                    <a:pt x="14400" y="10256"/>
                  </a:lnTo>
                  <a:lnTo>
                    <a:pt x="14400" y="9635"/>
                  </a:lnTo>
                  <a:moveTo>
                    <a:pt x="16985" y="9635"/>
                  </a:moveTo>
                  <a:lnTo>
                    <a:pt x="17723" y="9635"/>
                  </a:lnTo>
                  <a:lnTo>
                    <a:pt x="17723" y="10256"/>
                  </a:lnTo>
                  <a:lnTo>
                    <a:pt x="16985" y="10256"/>
                  </a:lnTo>
                  <a:lnTo>
                    <a:pt x="16985" y="9635"/>
                  </a:lnTo>
                  <a:moveTo>
                    <a:pt x="19754" y="9635"/>
                  </a:moveTo>
                  <a:lnTo>
                    <a:pt x="20492" y="9635"/>
                  </a:lnTo>
                  <a:lnTo>
                    <a:pt x="20492" y="10256"/>
                  </a:lnTo>
                  <a:lnTo>
                    <a:pt x="19754" y="10256"/>
                  </a:lnTo>
                  <a:lnTo>
                    <a:pt x="19754" y="9635"/>
                  </a:lnTo>
                  <a:moveTo>
                    <a:pt x="10892" y="14141"/>
                  </a:moveTo>
                  <a:lnTo>
                    <a:pt x="10892" y="15384"/>
                  </a:lnTo>
                  <a:lnTo>
                    <a:pt x="10892" y="20046"/>
                  </a:lnTo>
                  <a:lnTo>
                    <a:pt x="10892" y="21600"/>
                  </a:lnTo>
                  <a:lnTo>
                    <a:pt x="10892" y="14141"/>
                  </a:lnTo>
                  <a:moveTo>
                    <a:pt x="10892" y="4351"/>
                  </a:moveTo>
                  <a:lnTo>
                    <a:pt x="10892" y="3574"/>
                  </a:lnTo>
                  <a:lnTo>
                    <a:pt x="10892" y="932"/>
                  </a:lnTo>
                  <a:lnTo>
                    <a:pt x="10892" y="0"/>
                  </a:lnTo>
                  <a:lnTo>
                    <a:pt x="10892" y="4351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5141" name="AutoShape 11"/>
            <p:cNvSpPr>
              <a:spLocks noChangeArrowheads="1"/>
            </p:cNvSpPr>
            <p:nvPr/>
          </p:nvSpPr>
          <p:spPr bwMode="auto">
            <a:xfrm>
              <a:off x="4320" y="1536"/>
              <a:ext cx="384" cy="384"/>
            </a:xfrm>
            <a:prstGeom prst="smileyFace">
              <a:avLst>
                <a:gd name="adj" fmla="val 4653"/>
              </a:avLst>
            </a:prstGeom>
            <a:solidFill>
              <a:srgbClr val="99CCFF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5142" name="Text Box 12"/>
            <p:cNvSpPr txBox="1">
              <a:spLocks noChangeArrowheads="1"/>
            </p:cNvSpPr>
            <p:nvPr/>
          </p:nvSpPr>
          <p:spPr bwMode="auto">
            <a:xfrm>
              <a:off x="3600" y="1872"/>
              <a:ext cx="71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r"/>
              <a:r>
                <a:rPr lang="en-US" altLang="x-none" sz="2000" b="1"/>
                <a:t>Queries</a:t>
              </a:r>
            </a:p>
          </p:txBody>
        </p:sp>
        <p:sp>
          <p:nvSpPr>
            <p:cNvPr id="5143" name="Line 13"/>
            <p:cNvSpPr>
              <a:spLocks noChangeShapeType="1"/>
            </p:cNvSpPr>
            <p:nvPr/>
          </p:nvSpPr>
          <p:spPr bwMode="auto">
            <a:xfrm flipH="1">
              <a:off x="3648" y="1728"/>
              <a:ext cx="62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4" name="Text Box 14"/>
            <p:cNvSpPr txBox="1">
              <a:spLocks noChangeArrowheads="1"/>
            </p:cNvSpPr>
            <p:nvPr/>
          </p:nvSpPr>
          <p:spPr bwMode="auto">
            <a:xfrm>
              <a:off x="3600" y="2400"/>
              <a:ext cx="2016" cy="1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•"/>
              </a:pPr>
              <a:r>
                <a:rPr lang="en-US" altLang="x-none" sz="2000"/>
                <a:t> </a:t>
              </a:r>
              <a:r>
                <a:rPr lang="en-US" altLang="x-none" b="1"/>
                <a:t>Querying</a:t>
              </a:r>
              <a:r>
                <a:rPr lang="en-US" altLang="x-none"/>
                <a:t> integrated information sources (e.g. queries to views, execution of web-based queries, …)</a:t>
              </a:r>
            </a:p>
            <a:p>
              <a:pPr>
                <a:spcBef>
                  <a:spcPct val="50000"/>
                </a:spcBef>
                <a:buFontTx/>
                <a:buChar char="•"/>
              </a:pPr>
              <a:r>
                <a:rPr lang="en-US" altLang="x-none"/>
                <a:t> </a:t>
              </a:r>
              <a:r>
                <a:rPr lang="en-US" altLang="x-none" b="1"/>
                <a:t>Data mining &amp; analyzing</a:t>
              </a:r>
              <a:r>
                <a:rPr lang="en-US" altLang="x-none" i="1"/>
                <a:t> </a:t>
              </a:r>
              <a:r>
                <a:rPr lang="en-US" altLang="x-none"/>
                <a:t>integrated information (e.g., collaborative filtering/classification learning using extracted data, …)</a:t>
              </a: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3276600" y="1905000"/>
            <a:ext cx="2362200" cy="3949700"/>
            <a:chOff x="2064" y="1200"/>
            <a:chExt cx="1488" cy="2488"/>
          </a:xfrm>
        </p:grpSpPr>
        <p:grpSp>
          <p:nvGrpSpPr>
            <p:cNvPr id="5130" name="Group 16"/>
            <p:cNvGrpSpPr>
              <a:grpSpLocks/>
            </p:cNvGrpSpPr>
            <p:nvPr/>
          </p:nvGrpSpPr>
          <p:grpSpPr bwMode="auto">
            <a:xfrm>
              <a:off x="2832" y="1200"/>
              <a:ext cx="720" cy="816"/>
              <a:chOff x="2448" y="768"/>
              <a:chExt cx="720" cy="816"/>
            </a:xfrm>
          </p:grpSpPr>
          <p:grpSp>
            <p:nvGrpSpPr>
              <p:cNvPr id="5134" name="Group 17"/>
              <p:cNvGrpSpPr>
                <a:grpSpLocks/>
              </p:cNvGrpSpPr>
              <p:nvPr/>
            </p:nvGrpSpPr>
            <p:grpSpPr bwMode="auto">
              <a:xfrm>
                <a:off x="2640" y="1056"/>
                <a:ext cx="336" cy="384"/>
                <a:chOff x="2448" y="576"/>
                <a:chExt cx="768" cy="1488"/>
              </a:xfrm>
            </p:grpSpPr>
            <p:sp>
              <p:nvSpPr>
                <p:cNvPr id="5136" name="AutoShape 18"/>
                <p:cNvSpPr>
                  <a:spLocks noChangeArrowheads="1"/>
                </p:cNvSpPr>
                <p:nvPr/>
              </p:nvSpPr>
              <p:spPr bwMode="auto">
                <a:xfrm>
                  <a:off x="2448" y="1248"/>
                  <a:ext cx="768" cy="816"/>
                </a:xfrm>
                <a:prstGeom prst="can">
                  <a:avLst>
                    <a:gd name="adj" fmla="val 26563"/>
                  </a:avLst>
                </a:prstGeom>
                <a:solidFill>
                  <a:srgbClr val="808080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9pPr>
                </a:lstStyle>
                <a:p>
                  <a:endParaRPr lang="x-none" altLang="x-none"/>
                </a:p>
              </p:txBody>
            </p:sp>
            <p:sp>
              <p:nvSpPr>
                <p:cNvPr id="5137" name="AutoShape 19" descr="Trellis"/>
                <p:cNvSpPr>
                  <a:spLocks noChangeArrowheads="1"/>
                </p:cNvSpPr>
                <p:nvPr/>
              </p:nvSpPr>
              <p:spPr bwMode="auto">
                <a:xfrm>
                  <a:off x="2448" y="1248"/>
                  <a:ext cx="766" cy="530"/>
                </a:xfrm>
                <a:prstGeom prst="can">
                  <a:avLst>
                    <a:gd name="adj" fmla="val 25000"/>
                  </a:avLst>
                </a:prstGeom>
                <a:pattFill prst="trellis">
                  <a:fgClr>
                    <a:srgbClr val="99CC00"/>
                  </a:fgClr>
                  <a:bgClr>
                    <a:schemeClr val="bg1"/>
                  </a:bgClr>
                </a:patt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9pPr>
                </a:lstStyle>
                <a:p>
                  <a:endParaRPr lang="x-none" altLang="x-none"/>
                </a:p>
              </p:txBody>
            </p:sp>
            <p:sp>
              <p:nvSpPr>
                <p:cNvPr id="5138" name="AutoShape 20"/>
                <p:cNvSpPr>
                  <a:spLocks noChangeArrowheads="1"/>
                </p:cNvSpPr>
                <p:nvPr/>
              </p:nvSpPr>
              <p:spPr bwMode="auto">
                <a:xfrm>
                  <a:off x="2448" y="864"/>
                  <a:ext cx="766" cy="530"/>
                </a:xfrm>
                <a:prstGeom prst="can">
                  <a:avLst>
                    <a:gd name="adj" fmla="val 25000"/>
                  </a:avLst>
                </a:prstGeom>
                <a:solidFill>
                  <a:srgbClr val="99CCFF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9pPr>
                </a:lstStyle>
                <a:p>
                  <a:endParaRPr lang="x-none" altLang="x-none"/>
                </a:p>
              </p:txBody>
            </p:sp>
            <p:sp>
              <p:nvSpPr>
                <p:cNvPr id="5139" name="AutoShape 21"/>
                <p:cNvSpPr>
                  <a:spLocks noChangeArrowheads="1"/>
                </p:cNvSpPr>
                <p:nvPr/>
              </p:nvSpPr>
              <p:spPr bwMode="auto">
                <a:xfrm>
                  <a:off x="2448" y="576"/>
                  <a:ext cx="768" cy="432"/>
                </a:xfrm>
                <a:prstGeom prst="can">
                  <a:avLst>
                    <a:gd name="adj" fmla="val 25000"/>
                  </a:avLst>
                </a:prstGeom>
                <a:solidFill>
                  <a:srgbClr val="FF9900"/>
                </a:solidFill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alibri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charset="0"/>
                    </a:defRPr>
                  </a:lvl9pPr>
                </a:lstStyle>
                <a:p>
                  <a:endParaRPr lang="x-none" altLang="x-none"/>
                </a:p>
              </p:txBody>
            </p:sp>
          </p:grpSp>
          <p:sp>
            <p:nvSpPr>
              <p:cNvPr id="5135" name="AutoShape 22"/>
              <p:cNvSpPr>
                <a:spLocks noChangeArrowheads="1"/>
              </p:cNvSpPr>
              <p:nvPr/>
            </p:nvSpPr>
            <p:spPr bwMode="auto">
              <a:xfrm>
                <a:off x="2448" y="768"/>
                <a:ext cx="720" cy="816"/>
              </a:xfrm>
              <a:prstGeom prst="can">
                <a:avLst>
                  <a:gd name="adj" fmla="val 28333"/>
                </a:avLst>
              </a:prstGeom>
              <a:solidFill>
                <a:srgbClr val="808080">
                  <a:alpha val="50195"/>
                </a:srgbClr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endParaRPr lang="x-none" altLang="x-none"/>
              </a:p>
            </p:txBody>
          </p:sp>
        </p:grpSp>
        <p:sp>
          <p:nvSpPr>
            <p:cNvPr id="5131" name="Line 23"/>
            <p:cNvSpPr>
              <a:spLocks noChangeShapeType="1"/>
            </p:cNvSpPr>
            <p:nvPr/>
          </p:nvSpPr>
          <p:spPr bwMode="auto">
            <a:xfrm>
              <a:off x="2208" y="1680"/>
              <a:ext cx="480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2" name="Text Box 24"/>
            <p:cNvSpPr txBox="1">
              <a:spLocks noChangeArrowheads="1"/>
            </p:cNvSpPr>
            <p:nvPr/>
          </p:nvSpPr>
          <p:spPr bwMode="auto">
            <a:xfrm>
              <a:off x="2064" y="1872"/>
              <a:ext cx="72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algn="r"/>
              <a:r>
                <a:rPr lang="en-US" altLang="x-none" sz="2000" b="1"/>
                <a:t>Linkage</a:t>
              </a:r>
            </a:p>
          </p:txBody>
        </p:sp>
        <p:sp>
          <p:nvSpPr>
            <p:cNvPr id="5133" name="Text Box 25"/>
            <p:cNvSpPr txBox="1">
              <a:spLocks noChangeArrowheads="1"/>
            </p:cNvSpPr>
            <p:nvPr/>
          </p:nvSpPr>
          <p:spPr bwMode="auto">
            <a:xfrm>
              <a:off x="2112" y="2592"/>
              <a:ext cx="1200" cy="1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Char char="•"/>
              </a:pPr>
              <a:r>
                <a:rPr lang="en-US" altLang="x-none" dirty="0"/>
                <a:t> </a:t>
              </a:r>
              <a:r>
                <a:rPr lang="en-US" altLang="x-none" b="1" dirty="0"/>
                <a:t>Cleaning</a:t>
              </a:r>
              <a:r>
                <a:rPr lang="en-US" altLang="x-none" dirty="0"/>
                <a:t> data (e.g., de-duping and </a:t>
              </a:r>
              <a:r>
                <a:rPr lang="en-US" altLang="x-none" b="1" dirty="0">
                  <a:solidFill>
                    <a:schemeClr val="tx2"/>
                  </a:solidFill>
                </a:rPr>
                <a:t>linking records</a:t>
              </a:r>
              <a:r>
                <a:rPr lang="en-US" altLang="x-none" dirty="0"/>
                <a:t>) to form a single [virtual] database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971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Data Integration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199" y="1623532"/>
            <a:ext cx="7797546" cy="420032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Goal: Combine data residing in different sources and provide users with a unified view of these data for querying or analysis</a:t>
            </a:r>
          </a:p>
          <a:p>
            <a:pPr lvl="1"/>
            <a:r>
              <a:rPr lang="en-US" dirty="0"/>
              <a:t>Each data source has its own schema called </a:t>
            </a:r>
            <a:r>
              <a:rPr lang="en-US" b="1" dirty="0"/>
              <a:t>local schemas</a:t>
            </a:r>
            <a:r>
              <a:rPr lang="en-US" dirty="0"/>
              <a:t> (much work assumes relational schemas, but some work on XML as well)</a:t>
            </a:r>
          </a:p>
          <a:p>
            <a:pPr lvl="1"/>
            <a:r>
              <a:rPr lang="en-US" dirty="0"/>
              <a:t>The unified schema is often called </a:t>
            </a:r>
            <a:r>
              <a:rPr lang="en-US" b="1" dirty="0"/>
              <a:t>mediated schema</a:t>
            </a:r>
            <a:r>
              <a:rPr lang="en-US" dirty="0"/>
              <a:t> or </a:t>
            </a:r>
            <a:r>
              <a:rPr lang="en-US" b="1" dirty="0"/>
              <a:t>global schema</a:t>
            </a:r>
            <a:endParaRPr lang="en-US" dirty="0"/>
          </a:p>
          <a:p>
            <a:endParaRPr lang="en-US" dirty="0"/>
          </a:p>
          <a:p>
            <a:r>
              <a:rPr lang="en-US" dirty="0"/>
              <a:t>Two different setups:</a:t>
            </a:r>
          </a:p>
          <a:p>
            <a:pPr marL="457200" indent="-457200">
              <a:buAutoNum type="arabicPeriod"/>
            </a:pPr>
            <a:r>
              <a:rPr lang="en-US" b="0" dirty="0"/>
              <a:t>Bring the data together into a single repository (often called data warehousing)</a:t>
            </a:r>
          </a:p>
          <a:p>
            <a:pPr marL="457200" indent="-457200">
              <a:buAutoNum type="arabicPeriod"/>
            </a:pPr>
            <a:r>
              <a:rPr lang="en-US" b="0" dirty="0"/>
              <a:t>Keep the data where it is, and send queries back and forth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13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056" y="106045"/>
            <a:ext cx="7142813" cy="914718"/>
          </a:xfrm>
        </p:spPr>
        <p:txBody>
          <a:bodyPr>
            <a:normAutofit/>
          </a:bodyPr>
          <a:lstStyle/>
          <a:p>
            <a:r>
              <a:rPr lang="en-US" dirty="0"/>
              <a:t>1. Data Warehousing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Many of the problems are not easy to formalize, and have seen little work</a:t>
            </a:r>
          </a:p>
          <a:p>
            <a:pPr lvl="1"/>
            <a:r>
              <a:rPr lang="en-US" dirty="0"/>
              <a:t>E.g., Cleaning</a:t>
            </a:r>
          </a:p>
          <a:p>
            <a:pPr lvl="1"/>
            <a:r>
              <a:rPr lang="en-US" dirty="0"/>
              <a:t>Others aspects of integration, e.g., schema mapping, have been studied in depth</a:t>
            </a:r>
          </a:p>
          <a:p>
            <a:r>
              <a:rPr lang="en-US" dirty="0"/>
              <a:t>Typical workflow</a:t>
            </a:r>
          </a:p>
          <a:p>
            <a:pPr lvl="1"/>
            <a:r>
              <a:rPr lang="en-US" dirty="0"/>
              <a:t>From </a:t>
            </a:r>
            <a:r>
              <a:rPr lang="en-US" dirty="0">
                <a:hlinkClick r:id="rId3"/>
              </a:rPr>
              <a:t>Data Cleaning: Problems and Current Approaches</a:t>
            </a:r>
            <a:endParaRPr lang="en-US" dirty="0"/>
          </a:p>
          <a:p>
            <a:pPr lvl="1"/>
            <a:r>
              <a:rPr lang="en-US" dirty="0"/>
              <a:t>Somewhat old: data is mostly coming from structured sources</a:t>
            </a:r>
          </a:p>
          <a:p>
            <a:pPr lvl="1"/>
            <a:r>
              <a:rPr lang="en-US" dirty="0"/>
              <a:t>For a data scientist, the data scraping is equally important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2050" name="Picture 2" descr="https://github.com/umddb/datascience-fall14/raw/master/lecture-notes/multimedia/etl-cleanin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199" y="1385933"/>
            <a:ext cx="7647214" cy="547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08915" y="1687"/>
            <a:ext cx="350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/>
              <a:t>From </a:t>
            </a:r>
            <a:r>
              <a:rPr lang="en-US" dirty="0">
                <a:hlinkClick r:id="rId3"/>
              </a:rPr>
              <a:t>Data Cleaning: Problems and Current Approaches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7544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152718"/>
            <a:ext cx="7739743" cy="1371600"/>
          </a:xfrm>
        </p:spPr>
        <p:txBody>
          <a:bodyPr/>
          <a:lstStyle/>
          <a:p>
            <a:r>
              <a:rPr lang="en-US" dirty="0"/>
              <a:t>2. In-place integration</a:t>
            </a:r>
            <a:endParaRPr lang="en-US" altLang="x-none" dirty="0"/>
          </a:p>
        </p:txBody>
      </p:sp>
      <p:sp>
        <p:nvSpPr>
          <p:cNvPr id="19460" name="Oval 4"/>
          <p:cNvSpPr>
            <a:spLocks noChangeArrowheads="1"/>
          </p:cNvSpPr>
          <p:nvPr/>
        </p:nvSpPr>
        <p:spPr bwMode="auto">
          <a:xfrm>
            <a:off x="2819400" y="2438400"/>
            <a:ext cx="3124200" cy="1447800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endParaRPr lang="x-none" altLang="x-none"/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3124200" y="2895600"/>
            <a:ext cx="2560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x-none">
                <a:latin typeface="Tahoma" charset="0"/>
              </a:rPr>
              <a:t>Mediated Schema</a:t>
            </a:r>
          </a:p>
        </p:txBody>
      </p:sp>
      <p:grpSp>
        <p:nvGrpSpPr>
          <p:cNvPr id="19462" name="Group 8"/>
          <p:cNvGrpSpPr>
            <a:grpSpLocks/>
          </p:cNvGrpSpPr>
          <p:nvPr/>
        </p:nvGrpSpPr>
        <p:grpSpPr bwMode="auto">
          <a:xfrm>
            <a:off x="5657850" y="5372100"/>
            <a:ext cx="1100138" cy="1050925"/>
            <a:chOff x="432" y="3504"/>
            <a:chExt cx="693" cy="662"/>
          </a:xfrm>
        </p:grpSpPr>
        <p:sp>
          <p:nvSpPr>
            <p:cNvPr id="19491" name="Oval 6"/>
            <p:cNvSpPr>
              <a:spLocks noChangeArrowheads="1"/>
            </p:cNvSpPr>
            <p:nvPr/>
          </p:nvSpPr>
          <p:spPr bwMode="auto">
            <a:xfrm>
              <a:off x="432" y="3504"/>
              <a:ext cx="672" cy="624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9492" name="Text Box 7"/>
            <p:cNvSpPr txBox="1">
              <a:spLocks noChangeArrowheads="1"/>
            </p:cNvSpPr>
            <p:nvPr/>
          </p:nvSpPr>
          <p:spPr bwMode="auto">
            <a:xfrm>
              <a:off x="432" y="3648"/>
              <a:ext cx="693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x-none">
                  <a:latin typeface="Tahoma" charset="0"/>
                </a:rPr>
                <a:t>Source</a:t>
              </a:r>
            </a:p>
            <a:p>
              <a:endParaRPr lang="en-US" altLang="x-none">
                <a:latin typeface="Tahoma" charset="0"/>
              </a:endParaRPr>
            </a:p>
          </p:txBody>
        </p:sp>
      </p:grpSp>
      <p:grpSp>
        <p:nvGrpSpPr>
          <p:cNvPr id="19463" name="Group 9"/>
          <p:cNvGrpSpPr>
            <a:grpSpLocks/>
          </p:cNvGrpSpPr>
          <p:nvPr/>
        </p:nvGrpSpPr>
        <p:grpSpPr bwMode="auto">
          <a:xfrm>
            <a:off x="457200" y="5372100"/>
            <a:ext cx="1100138" cy="1050925"/>
            <a:chOff x="432" y="3504"/>
            <a:chExt cx="693" cy="662"/>
          </a:xfrm>
        </p:grpSpPr>
        <p:sp>
          <p:nvSpPr>
            <p:cNvPr id="19489" name="Oval 10"/>
            <p:cNvSpPr>
              <a:spLocks noChangeArrowheads="1"/>
            </p:cNvSpPr>
            <p:nvPr/>
          </p:nvSpPr>
          <p:spPr bwMode="auto">
            <a:xfrm>
              <a:off x="432" y="3504"/>
              <a:ext cx="672" cy="624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9490" name="Text Box 11"/>
            <p:cNvSpPr txBox="1">
              <a:spLocks noChangeArrowheads="1"/>
            </p:cNvSpPr>
            <p:nvPr/>
          </p:nvSpPr>
          <p:spPr bwMode="auto">
            <a:xfrm>
              <a:off x="432" y="3648"/>
              <a:ext cx="693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x-none">
                  <a:latin typeface="Tahoma" charset="0"/>
                </a:rPr>
                <a:t>Source</a:t>
              </a:r>
            </a:p>
            <a:p>
              <a:endParaRPr lang="en-US" altLang="x-none">
                <a:latin typeface="Tahoma" charset="0"/>
              </a:endParaRPr>
            </a:p>
          </p:txBody>
        </p:sp>
      </p:grpSp>
      <p:grpSp>
        <p:nvGrpSpPr>
          <p:cNvPr id="19464" name="Group 12"/>
          <p:cNvGrpSpPr>
            <a:grpSpLocks/>
          </p:cNvGrpSpPr>
          <p:nvPr/>
        </p:nvGrpSpPr>
        <p:grpSpPr bwMode="auto">
          <a:xfrm>
            <a:off x="2190750" y="5372100"/>
            <a:ext cx="1100138" cy="1050925"/>
            <a:chOff x="432" y="3504"/>
            <a:chExt cx="693" cy="662"/>
          </a:xfrm>
        </p:grpSpPr>
        <p:sp>
          <p:nvSpPr>
            <p:cNvPr id="19487" name="Oval 13"/>
            <p:cNvSpPr>
              <a:spLocks noChangeArrowheads="1"/>
            </p:cNvSpPr>
            <p:nvPr/>
          </p:nvSpPr>
          <p:spPr bwMode="auto">
            <a:xfrm>
              <a:off x="432" y="3504"/>
              <a:ext cx="672" cy="624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9488" name="Text Box 14"/>
            <p:cNvSpPr txBox="1">
              <a:spLocks noChangeArrowheads="1"/>
            </p:cNvSpPr>
            <p:nvPr/>
          </p:nvSpPr>
          <p:spPr bwMode="auto">
            <a:xfrm>
              <a:off x="432" y="3648"/>
              <a:ext cx="693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x-none">
                  <a:latin typeface="Tahoma" charset="0"/>
                </a:rPr>
                <a:t>Source</a:t>
              </a:r>
            </a:p>
            <a:p>
              <a:endParaRPr lang="en-US" altLang="x-none">
                <a:latin typeface="Tahoma" charset="0"/>
              </a:endParaRPr>
            </a:p>
          </p:txBody>
        </p:sp>
      </p:grpSp>
      <p:grpSp>
        <p:nvGrpSpPr>
          <p:cNvPr id="19465" name="Group 15"/>
          <p:cNvGrpSpPr>
            <a:grpSpLocks/>
          </p:cNvGrpSpPr>
          <p:nvPr/>
        </p:nvGrpSpPr>
        <p:grpSpPr bwMode="auto">
          <a:xfrm>
            <a:off x="3924300" y="5372100"/>
            <a:ext cx="1100138" cy="1050925"/>
            <a:chOff x="432" y="3504"/>
            <a:chExt cx="693" cy="662"/>
          </a:xfrm>
        </p:grpSpPr>
        <p:sp>
          <p:nvSpPr>
            <p:cNvPr id="19485" name="Oval 16"/>
            <p:cNvSpPr>
              <a:spLocks noChangeArrowheads="1"/>
            </p:cNvSpPr>
            <p:nvPr/>
          </p:nvSpPr>
          <p:spPr bwMode="auto">
            <a:xfrm>
              <a:off x="432" y="3504"/>
              <a:ext cx="672" cy="624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9486" name="Text Box 17"/>
            <p:cNvSpPr txBox="1">
              <a:spLocks noChangeArrowheads="1"/>
            </p:cNvSpPr>
            <p:nvPr/>
          </p:nvSpPr>
          <p:spPr bwMode="auto">
            <a:xfrm>
              <a:off x="432" y="3648"/>
              <a:ext cx="693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x-none">
                  <a:latin typeface="Tahoma" charset="0"/>
                </a:rPr>
                <a:t>Source</a:t>
              </a:r>
            </a:p>
            <a:p>
              <a:endParaRPr lang="en-US" altLang="x-none">
                <a:latin typeface="Tahoma" charset="0"/>
              </a:endParaRPr>
            </a:p>
          </p:txBody>
        </p:sp>
      </p:grpSp>
      <p:grpSp>
        <p:nvGrpSpPr>
          <p:cNvPr id="19466" name="Group 18"/>
          <p:cNvGrpSpPr>
            <a:grpSpLocks/>
          </p:cNvGrpSpPr>
          <p:nvPr/>
        </p:nvGrpSpPr>
        <p:grpSpPr bwMode="auto">
          <a:xfrm>
            <a:off x="7391400" y="5372100"/>
            <a:ext cx="1100138" cy="1050925"/>
            <a:chOff x="432" y="3504"/>
            <a:chExt cx="693" cy="662"/>
          </a:xfrm>
        </p:grpSpPr>
        <p:sp>
          <p:nvSpPr>
            <p:cNvPr id="19483" name="Oval 19"/>
            <p:cNvSpPr>
              <a:spLocks noChangeArrowheads="1"/>
            </p:cNvSpPr>
            <p:nvPr/>
          </p:nvSpPr>
          <p:spPr bwMode="auto">
            <a:xfrm>
              <a:off x="432" y="3504"/>
              <a:ext cx="672" cy="624"/>
            </a:xfrm>
            <a:prstGeom prst="ellipse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9484" name="Text Box 20"/>
            <p:cNvSpPr txBox="1">
              <a:spLocks noChangeArrowheads="1"/>
            </p:cNvSpPr>
            <p:nvPr/>
          </p:nvSpPr>
          <p:spPr bwMode="auto">
            <a:xfrm>
              <a:off x="432" y="3648"/>
              <a:ext cx="693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x-none">
                  <a:latin typeface="Tahoma" charset="0"/>
                </a:rPr>
                <a:t>Source</a:t>
              </a:r>
            </a:p>
            <a:p>
              <a:endParaRPr lang="en-US" altLang="x-none">
                <a:latin typeface="Tahoma" charset="0"/>
              </a:endParaRPr>
            </a:p>
          </p:txBody>
        </p:sp>
      </p:grpSp>
      <p:sp>
        <p:nvSpPr>
          <p:cNvPr id="19467" name="Line 21"/>
          <p:cNvSpPr>
            <a:spLocks noChangeShapeType="1"/>
          </p:cNvSpPr>
          <p:nvPr/>
        </p:nvSpPr>
        <p:spPr bwMode="auto">
          <a:xfrm flipV="1">
            <a:off x="1371600" y="3810000"/>
            <a:ext cx="1828800" cy="1447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9468" name="Line 23"/>
          <p:cNvSpPr>
            <a:spLocks noChangeShapeType="1"/>
          </p:cNvSpPr>
          <p:nvPr/>
        </p:nvSpPr>
        <p:spPr bwMode="auto">
          <a:xfrm flipV="1">
            <a:off x="2819400" y="3962400"/>
            <a:ext cx="914400" cy="1295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9469" name="Line 24"/>
          <p:cNvSpPr>
            <a:spLocks noChangeShapeType="1"/>
          </p:cNvSpPr>
          <p:nvPr/>
        </p:nvSpPr>
        <p:spPr bwMode="auto">
          <a:xfrm flipV="1">
            <a:off x="4495800" y="39624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9470" name="Line 25"/>
          <p:cNvSpPr>
            <a:spLocks noChangeShapeType="1"/>
          </p:cNvSpPr>
          <p:nvPr/>
        </p:nvSpPr>
        <p:spPr bwMode="auto">
          <a:xfrm flipH="1" flipV="1">
            <a:off x="5181600" y="3886200"/>
            <a:ext cx="990600" cy="1371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9471" name="Line 26"/>
          <p:cNvSpPr>
            <a:spLocks noChangeShapeType="1"/>
          </p:cNvSpPr>
          <p:nvPr/>
        </p:nvSpPr>
        <p:spPr bwMode="auto">
          <a:xfrm flipH="1" flipV="1">
            <a:off x="5791200" y="3657600"/>
            <a:ext cx="1981200" cy="16002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7" name="Group 30"/>
          <p:cNvGrpSpPr>
            <a:grpSpLocks/>
          </p:cNvGrpSpPr>
          <p:nvPr/>
        </p:nvGrpSpPr>
        <p:grpSpPr bwMode="auto">
          <a:xfrm>
            <a:off x="1524002" y="1828801"/>
            <a:ext cx="3252792" cy="646113"/>
            <a:chOff x="960" y="1152"/>
            <a:chExt cx="2049" cy="407"/>
          </a:xfrm>
        </p:grpSpPr>
        <p:sp>
          <p:nvSpPr>
            <p:cNvPr id="19481" name="Text Box 28"/>
            <p:cNvSpPr txBox="1">
              <a:spLocks noChangeArrowheads="1"/>
            </p:cNvSpPr>
            <p:nvPr/>
          </p:nvSpPr>
          <p:spPr bwMode="auto">
            <a:xfrm>
              <a:off x="960" y="1152"/>
              <a:ext cx="2049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x-none" sz="3600" dirty="0">
                  <a:latin typeface="Tahoma" charset="0"/>
                </a:rPr>
                <a:t>Query </a:t>
              </a:r>
              <a:r>
                <a:rPr lang="en-US" altLang="x-none" sz="3600" i="1" dirty="0">
                  <a:latin typeface="Tahoma" charset="0"/>
                </a:rPr>
                <a:t>Q</a:t>
              </a:r>
            </a:p>
          </p:txBody>
        </p:sp>
        <p:sp>
          <p:nvSpPr>
            <p:cNvPr id="19482" name="Line 29"/>
            <p:cNvSpPr>
              <a:spLocks noChangeShapeType="1"/>
            </p:cNvSpPr>
            <p:nvPr/>
          </p:nvSpPr>
          <p:spPr bwMode="auto">
            <a:xfrm>
              <a:off x="2112" y="1440"/>
              <a:ext cx="24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8" name="Group 36"/>
          <p:cNvGrpSpPr>
            <a:grpSpLocks/>
          </p:cNvGrpSpPr>
          <p:nvPr/>
        </p:nvGrpSpPr>
        <p:grpSpPr bwMode="auto">
          <a:xfrm>
            <a:off x="304800" y="5105400"/>
            <a:ext cx="7283450" cy="457200"/>
            <a:chOff x="192" y="3216"/>
            <a:chExt cx="4588" cy="288"/>
          </a:xfrm>
        </p:grpSpPr>
        <p:sp>
          <p:nvSpPr>
            <p:cNvPr id="19476" name="Text Box 31"/>
            <p:cNvSpPr txBox="1">
              <a:spLocks noChangeArrowheads="1"/>
            </p:cNvSpPr>
            <p:nvPr/>
          </p:nvSpPr>
          <p:spPr bwMode="auto">
            <a:xfrm>
              <a:off x="192" y="3216"/>
              <a:ext cx="3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x-none">
                  <a:solidFill>
                    <a:srgbClr val="FF0000"/>
                  </a:solidFill>
                  <a:latin typeface="Tahoma" charset="0"/>
                </a:rPr>
                <a:t>Q</a:t>
              </a:r>
              <a:r>
                <a:rPr lang="en-US" altLang="x-none">
                  <a:solidFill>
                    <a:srgbClr val="FF0000"/>
                  </a:solidFill>
                  <a:latin typeface="Times New Roman" charset="0"/>
                </a:rPr>
                <a:t>’</a:t>
              </a:r>
              <a:endParaRPr lang="en-US" altLang="x-none">
                <a:solidFill>
                  <a:srgbClr val="FF0000"/>
                </a:solidFill>
                <a:latin typeface="Tahoma" charset="0"/>
              </a:endParaRPr>
            </a:p>
          </p:txBody>
        </p:sp>
        <p:sp>
          <p:nvSpPr>
            <p:cNvPr id="19477" name="Text Box 32"/>
            <p:cNvSpPr txBox="1">
              <a:spLocks noChangeArrowheads="1"/>
            </p:cNvSpPr>
            <p:nvPr/>
          </p:nvSpPr>
          <p:spPr bwMode="auto">
            <a:xfrm>
              <a:off x="1260" y="3216"/>
              <a:ext cx="3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x-none">
                  <a:solidFill>
                    <a:srgbClr val="FF0000"/>
                  </a:solidFill>
                  <a:latin typeface="Tahoma" charset="0"/>
                </a:rPr>
                <a:t>Q</a:t>
              </a:r>
              <a:r>
                <a:rPr lang="en-US" altLang="x-none">
                  <a:solidFill>
                    <a:srgbClr val="FF0000"/>
                  </a:solidFill>
                  <a:latin typeface="Times New Roman" charset="0"/>
                </a:rPr>
                <a:t>’</a:t>
              </a:r>
              <a:endParaRPr lang="en-US" altLang="x-none">
                <a:solidFill>
                  <a:srgbClr val="FF0000"/>
                </a:solidFill>
                <a:latin typeface="Tahoma" charset="0"/>
              </a:endParaRPr>
            </a:p>
          </p:txBody>
        </p:sp>
        <p:sp>
          <p:nvSpPr>
            <p:cNvPr id="19478" name="Text Box 33"/>
            <p:cNvSpPr txBox="1">
              <a:spLocks noChangeArrowheads="1"/>
            </p:cNvSpPr>
            <p:nvPr/>
          </p:nvSpPr>
          <p:spPr bwMode="auto">
            <a:xfrm>
              <a:off x="2328" y="3216"/>
              <a:ext cx="3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x-none">
                  <a:solidFill>
                    <a:srgbClr val="FF0000"/>
                  </a:solidFill>
                  <a:latin typeface="Tahoma" charset="0"/>
                </a:rPr>
                <a:t>Q</a:t>
              </a:r>
              <a:r>
                <a:rPr lang="en-US" altLang="x-none">
                  <a:solidFill>
                    <a:srgbClr val="FF0000"/>
                  </a:solidFill>
                  <a:latin typeface="Times New Roman" charset="0"/>
                </a:rPr>
                <a:t>’</a:t>
              </a:r>
              <a:endParaRPr lang="en-US" altLang="x-none">
                <a:solidFill>
                  <a:srgbClr val="FF0000"/>
                </a:solidFill>
                <a:latin typeface="Tahoma" charset="0"/>
              </a:endParaRPr>
            </a:p>
          </p:txBody>
        </p:sp>
        <p:sp>
          <p:nvSpPr>
            <p:cNvPr id="19479" name="Text Box 34"/>
            <p:cNvSpPr txBox="1">
              <a:spLocks noChangeArrowheads="1"/>
            </p:cNvSpPr>
            <p:nvPr/>
          </p:nvSpPr>
          <p:spPr bwMode="auto">
            <a:xfrm>
              <a:off x="3396" y="3216"/>
              <a:ext cx="3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x-none">
                  <a:solidFill>
                    <a:srgbClr val="FF0000"/>
                  </a:solidFill>
                  <a:latin typeface="Tahoma" charset="0"/>
                </a:rPr>
                <a:t>Q</a:t>
              </a:r>
              <a:r>
                <a:rPr lang="en-US" altLang="x-none">
                  <a:solidFill>
                    <a:srgbClr val="FF0000"/>
                  </a:solidFill>
                  <a:latin typeface="Times New Roman" charset="0"/>
                </a:rPr>
                <a:t>’</a:t>
              </a:r>
              <a:endParaRPr lang="en-US" altLang="x-none">
                <a:solidFill>
                  <a:srgbClr val="FF0000"/>
                </a:solidFill>
                <a:latin typeface="Tahoma" charset="0"/>
              </a:endParaRPr>
            </a:p>
          </p:txBody>
        </p:sp>
        <p:sp>
          <p:nvSpPr>
            <p:cNvPr id="19480" name="Text Box 35"/>
            <p:cNvSpPr txBox="1">
              <a:spLocks noChangeArrowheads="1"/>
            </p:cNvSpPr>
            <p:nvPr/>
          </p:nvSpPr>
          <p:spPr bwMode="auto">
            <a:xfrm>
              <a:off x="4464" y="3216"/>
              <a:ext cx="3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r>
                <a:rPr lang="en-US" altLang="x-none">
                  <a:solidFill>
                    <a:srgbClr val="FF0000"/>
                  </a:solidFill>
                  <a:latin typeface="Tahoma" charset="0"/>
                </a:rPr>
                <a:t>Q</a:t>
              </a:r>
              <a:r>
                <a:rPr lang="en-US" altLang="x-none">
                  <a:solidFill>
                    <a:srgbClr val="FF0000"/>
                  </a:solidFill>
                  <a:latin typeface="Times New Roman" charset="0"/>
                </a:rPr>
                <a:t>’</a:t>
              </a:r>
              <a:endParaRPr lang="en-US" altLang="x-none">
                <a:solidFill>
                  <a:srgbClr val="FF0000"/>
                </a:solidFill>
                <a:latin typeface="Tahom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922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Data Integration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199" y="1677960"/>
            <a:ext cx="7797546" cy="420032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Two different setups:</a:t>
            </a:r>
          </a:p>
          <a:p>
            <a:pPr marL="457200" indent="-457200">
              <a:buAutoNum type="arabicPeriod"/>
            </a:pPr>
            <a:r>
              <a:rPr lang="en-US" b="0" dirty="0"/>
              <a:t>Bring the data together into a single repository (often called data warehousing)</a:t>
            </a:r>
          </a:p>
          <a:p>
            <a:pPr lvl="1"/>
            <a:r>
              <a:rPr lang="en-US" dirty="0"/>
              <a:t>Relatively easier problem - only need one-way-mappings</a:t>
            </a:r>
          </a:p>
          <a:p>
            <a:pPr lvl="1"/>
            <a:r>
              <a:rPr lang="en-US" dirty="0"/>
              <a:t>Query performance predictable and under your control</a:t>
            </a:r>
          </a:p>
          <a:p>
            <a:pPr marL="914400" lvl="1" indent="-457200">
              <a:buAutoNum type="arabicPeriod"/>
            </a:pPr>
            <a:endParaRPr lang="en-US" b="0" dirty="0"/>
          </a:p>
          <a:p>
            <a:pPr marL="457200" indent="-457200">
              <a:buAutoNum type="arabicPeriod"/>
            </a:pPr>
            <a:r>
              <a:rPr lang="en-US" b="0" dirty="0"/>
              <a:t>Keep the data where it is, and send queries back and forth</a:t>
            </a:r>
          </a:p>
          <a:p>
            <a:pPr lvl="1"/>
            <a:r>
              <a:rPr lang="en-US" dirty="0"/>
              <a:t>Need two-way mappings -- a query on the mediated schema needs to be translated into queries over data source schemas</a:t>
            </a:r>
          </a:p>
          <a:p>
            <a:pPr lvl="1"/>
            <a:r>
              <a:rPr lang="en-US" dirty="0"/>
              <a:t>Not as efficient and clean as data warehousing, but a better fit for dynamic data</a:t>
            </a:r>
          </a:p>
          <a:p>
            <a:pPr lvl="1"/>
            <a:r>
              <a:rPr lang="en-US" dirty="0"/>
              <a:t>Or when data warehousing is not feasible</a:t>
            </a:r>
          </a:p>
          <a:p>
            <a:pPr marL="457200" indent="-457200">
              <a:buAutoNum type="arabicPeriod"/>
            </a:pP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8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Data Integration: Key Challenges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85800" y="1524317"/>
            <a:ext cx="7797546" cy="511359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Data extraction, reconciliation, and cleaning </a:t>
            </a:r>
          </a:p>
          <a:p>
            <a:pPr lvl="1"/>
            <a:r>
              <a:rPr lang="en-US" dirty="0"/>
              <a:t>Get the data from each source in a structured form</a:t>
            </a:r>
          </a:p>
          <a:p>
            <a:pPr lvl="1"/>
            <a:r>
              <a:rPr lang="en-US" dirty="0"/>
              <a:t>Often need to use wrappers to extract data from web sources</a:t>
            </a:r>
          </a:p>
          <a:p>
            <a:pPr lvl="1"/>
            <a:r>
              <a:rPr lang="en-US" dirty="0"/>
              <a:t>May need to define a schema</a:t>
            </a:r>
          </a:p>
          <a:p>
            <a:r>
              <a:rPr lang="en-US" dirty="0"/>
              <a:t>Schema alignment and mapping </a:t>
            </a:r>
          </a:p>
          <a:p>
            <a:pPr lvl="1"/>
            <a:r>
              <a:rPr lang="en-US" dirty="0"/>
              <a:t>Decide on the best mediated schema</a:t>
            </a:r>
          </a:p>
          <a:p>
            <a:pPr lvl="1"/>
            <a:r>
              <a:rPr lang="en-US" dirty="0"/>
              <a:t>Figure out mappings and matchings between the local schemas and the global schema</a:t>
            </a:r>
          </a:p>
          <a:p>
            <a:r>
              <a:rPr lang="en-US" dirty="0"/>
              <a:t>Answer queries over the global schema </a:t>
            </a:r>
          </a:p>
          <a:p>
            <a:pPr lvl="1"/>
            <a:r>
              <a:rPr lang="en-US" dirty="0"/>
              <a:t>In the second scenario, need to figure out how to map a query on global schema onto queries over local schemas</a:t>
            </a:r>
          </a:p>
          <a:p>
            <a:pPr lvl="1"/>
            <a:r>
              <a:rPr lang="en-US" dirty="0"/>
              <a:t>Also need to decide which sources contain relevant data</a:t>
            </a:r>
          </a:p>
          <a:p>
            <a:r>
              <a:rPr lang="en-US" dirty="0"/>
              <a:t>Limitations in mechanisms for accessing sources </a:t>
            </a:r>
          </a:p>
          <a:p>
            <a:pPr lvl="1"/>
            <a:r>
              <a:rPr lang="en-US" dirty="0"/>
              <a:t>Many sources have limits on how you can access them</a:t>
            </a:r>
          </a:p>
          <a:p>
            <a:pPr lvl="1"/>
            <a:r>
              <a:rPr lang="en-US" dirty="0"/>
              <a:t>Limits on the number of queries you can issues (say 100 per min)</a:t>
            </a:r>
          </a:p>
          <a:p>
            <a:pPr lvl="1"/>
            <a:r>
              <a:rPr lang="en-US" dirty="0"/>
              <a:t>Limits on the types of queries (e.g., must enter a </a:t>
            </a:r>
            <a:r>
              <a:rPr lang="en-US" dirty="0" err="1"/>
              <a:t>zipcode</a:t>
            </a:r>
            <a:r>
              <a:rPr lang="en-US" dirty="0"/>
              <a:t> to get information from a web source)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6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sz="2800" dirty="0"/>
              <a:t>Schema Matching or Alignment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85800" y="1524317"/>
            <a:ext cx="7797546" cy="5113593"/>
          </a:xfrm>
        </p:spPr>
        <p:txBody>
          <a:bodyPr>
            <a:normAutofit/>
          </a:bodyPr>
          <a:lstStyle/>
          <a:p>
            <a:r>
              <a:rPr lang="en-US" dirty="0"/>
              <a:t>Goal: Identify corresponding elements in two schemas</a:t>
            </a:r>
          </a:p>
          <a:p>
            <a:pPr lvl="1"/>
            <a:r>
              <a:rPr lang="en-US" dirty="0"/>
              <a:t>As a first step toward constructing a global schema</a:t>
            </a:r>
          </a:p>
          <a:p>
            <a:pPr lvl="1"/>
            <a:r>
              <a:rPr lang="en-US" dirty="0"/>
              <a:t>Schema heterogeneity is a key roadblock</a:t>
            </a:r>
          </a:p>
          <a:p>
            <a:pPr lvl="2"/>
            <a:r>
              <a:rPr lang="en-US" dirty="0"/>
              <a:t>Different data sources speak their own schema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28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77546" y="3513710"/>
            <a:ext cx="8305800" cy="3124200"/>
            <a:chOff x="381000" y="1447800"/>
            <a:chExt cx="8305800" cy="3124200"/>
          </a:xfrm>
        </p:grpSpPr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3352800"/>
              <a:ext cx="42862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Cloud"/>
            <p:cNvSpPr>
              <a:spLocks noChangeAspect="1" noEditPoints="1" noChangeArrowheads="1"/>
            </p:cNvSpPr>
            <p:nvPr/>
          </p:nvSpPr>
          <p:spPr bwMode="auto">
            <a:xfrm>
              <a:off x="1647825" y="2867025"/>
              <a:ext cx="5715000" cy="381000"/>
            </a:xfrm>
            <a:custGeom>
              <a:avLst/>
              <a:gdLst>
                <a:gd name="T0" fmla="*/ 17727 w 21600"/>
                <a:gd name="T1" fmla="*/ 190500 h 21600"/>
                <a:gd name="T2" fmla="*/ 2857500 w 21600"/>
                <a:gd name="T3" fmla="*/ 380594 h 21600"/>
                <a:gd name="T4" fmla="*/ 5710238 w 21600"/>
                <a:gd name="T5" fmla="*/ 190500 h 21600"/>
                <a:gd name="T6" fmla="*/ 2857500 w 21600"/>
                <a:gd name="T7" fmla="*/ 21784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7 w 21600"/>
                <a:gd name="T13" fmla="*/ 3262 h 21600"/>
                <a:gd name="T14" fmla="*/ 17087 w 21600"/>
                <a:gd name="T15" fmla="*/ 1733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rgbClr val="000000">
                  <a:alpha val="74998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4" name="AutoShape 6"/>
            <p:cNvSpPr>
              <a:spLocks noChangeArrowheads="1"/>
            </p:cNvSpPr>
            <p:nvPr/>
          </p:nvSpPr>
          <p:spPr bwMode="auto">
            <a:xfrm>
              <a:off x="1428750" y="3962400"/>
              <a:ext cx="457200" cy="228600"/>
            </a:xfrm>
            <a:prstGeom prst="flowChartMagneticDisk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5" name="AutoShape 7"/>
            <p:cNvSpPr>
              <a:spLocks noChangeArrowheads="1"/>
            </p:cNvSpPr>
            <p:nvPr/>
          </p:nvSpPr>
          <p:spPr bwMode="auto">
            <a:xfrm>
              <a:off x="5743575" y="3533775"/>
              <a:ext cx="381000" cy="228600"/>
            </a:xfrm>
            <a:prstGeom prst="flowChartMagneticDisk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6" name="AutoShape 8"/>
            <p:cNvSpPr>
              <a:spLocks noChangeArrowheads="1"/>
            </p:cNvSpPr>
            <p:nvPr/>
          </p:nvSpPr>
          <p:spPr bwMode="auto">
            <a:xfrm>
              <a:off x="1600200" y="2362200"/>
              <a:ext cx="990600" cy="304800"/>
            </a:xfrm>
            <a:prstGeom prst="flowChartMagneticDisk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17" name="Line 9"/>
            <p:cNvSpPr>
              <a:spLocks noChangeShapeType="1"/>
            </p:cNvSpPr>
            <p:nvPr/>
          </p:nvSpPr>
          <p:spPr bwMode="auto">
            <a:xfrm flipV="1">
              <a:off x="1647825" y="3810000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Oval 10"/>
            <p:cNvSpPr>
              <a:spLocks noChangeArrowheads="1"/>
            </p:cNvSpPr>
            <p:nvPr/>
          </p:nvSpPr>
          <p:spPr bwMode="auto">
            <a:xfrm>
              <a:off x="3657600" y="3562350"/>
              <a:ext cx="1219200" cy="304800"/>
            </a:xfrm>
            <a:prstGeom prst="ellipse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pic>
          <p:nvPicPr>
            <p:cNvPr id="19" name="Picture 1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1981200"/>
              <a:ext cx="914400" cy="611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58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Freeform 12"/>
            <p:cNvSpPr>
              <a:spLocks/>
            </p:cNvSpPr>
            <p:nvPr/>
          </p:nvSpPr>
          <p:spPr bwMode="auto">
            <a:xfrm>
              <a:off x="1600200" y="2908300"/>
              <a:ext cx="2387600" cy="673100"/>
            </a:xfrm>
            <a:custGeom>
              <a:avLst/>
              <a:gdLst>
                <a:gd name="T0" fmla="*/ 0 w 1504"/>
                <a:gd name="T1" fmla="*/ 376 h 424"/>
                <a:gd name="T2" fmla="*/ 528 w 1504"/>
                <a:gd name="T3" fmla="*/ 40 h 424"/>
                <a:gd name="T4" fmla="*/ 1344 w 1504"/>
                <a:gd name="T5" fmla="*/ 136 h 424"/>
                <a:gd name="T6" fmla="*/ 1488 w 1504"/>
                <a:gd name="T7" fmla="*/ 424 h 4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04"/>
                <a:gd name="T13" fmla="*/ 0 h 424"/>
                <a:gd name="T14" fmla="*/ 1504 w 1504"/>
                <a:gd name="T15" fmla="*/ 424 h 4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04" h="424">
                  <a:moveTo>
                    <a:pt x="0" y="376"/>
                  </a:moveTo>
                  <a:cubicBezTo>
                    <a:pt x="152" y="228"/>
                    <a:pt x="304" y="80"/>
                    <a:pt x="528" y="40"/>
                  </a:cubicBezTo>
                  <a:cubicBezTo>
                    <a:pt x="752" y="0"/>
                    <a:pt x="1184" y="72"/>
                    <a:pt x="1344" y="136"/>
                  </a:cubicBezTo>
                  <a:cubicBezTo>
                    <a:pt x="1504" y="200"/>
                    <a:pt x="1464" y="376"/>
                    <a:pt x="1488" y="4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21" name="Line 13"/>
            <p:cNvSpPr>
              <a:spLocks noChangeShapeType="1"/>
            </p:cNvSpPr>
            <p:nvPr/>
          </p:nvSpPr>
          <p:spPr bwMode="auto">
            <a:xfrm>
              <a:off x="2057400" y="2286000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4"/>
            <p:cNvSpPr>
              <a:spLocks/>
            </p:cNvSpPr>
            <p:nvPr/>
          </p:nvSpPr>
          <p:spPr bwMode="auto">
            <a:xfrm>
              <a:off x="2032000" y="2009775"/>
              <a:ext cx="2311400" cy="1638300"/>
            </a:xfrm>
            <a:custGeom>
              <a:avLst/>
              <a:gdLst>
                <a:gd name="T0" fmla="*/ 16 w 1456"/>
                <a:gd name="T1" fmla="*/ 216 h 1032"/>
                <a:gd name="T2" fmla="*/ 16 w 1456"/>
                <a:gd name="T3" fmla="*/ 72 h 1032"/>
                <a:gd name="T4" fmla="*/ 112 w 1456"/>
                <a:gd name="T5" fmla="*/ 24 h 1032"/>
                <a:gd name="T6" fmla="*/ 448 w 1456"/>
                <a:gd name="T7" fmla="*/ 216 h 1032"/>
                <a:gd name="T8" fmla="*/ 1264 w 1456"/>
                <a:gd name="T9" fmla="*/ 792 h 1032"/>
                <a:gd name="T10" fmla="*/ 1456 w 1456"/>
                <a:gd name="T11" fmla="*/ 1032 h 10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56"/>
                <a:gd name="T19" fmla="*/ 0 h 1032"/>
                <a:gd name="T20" fmla="*/ 1456 w 1456"/>
                <a:gd name="T21" fmla="*/ 1032 h 10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56" h="1032">
                  <a:moveTo>
                    <a:pt x="16" y="216"/>
                  </a:moveTo>
                  <a:cubicBezTo>
                    <a:pt x="8" y="160"/>
                    <a:pt x="0" y="104"/>
                    <a:pt x="16" y="72"/>
                  </a:cubicBezTo>
                  <a:cubicBezTo>
                    <a:pt x="32" y="40"/>
                    <a:pt x="40" y="0"/>
                    <a:pt x="112" y="24"/>
                  </a:cubicBezTo>
                  <a:cubicBezTo>
                    <a:pt x="184" y="48"/>
                    <a:pt x="256" y="88"/>
                    <a:pt x="448" y="216"/>
                  </a:cubicBezTo>
                  <a:cubicBezTo>
                    <a:pt x="640" y="344"/>
                    <a:pt x="1096" y="656"/>
                    <a:pt x="1264" y="792"/>
                  </a:cubicBezTo>
                  <a:cubicBezTo>
                    <a:pt x="1432" y="928"/>
                    <a:pt x="1424" y="992"/>
                    <a:pt x="1456" y="103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23" name="Freeform 15"/>
            <p:cNvSpPr>
              <a:spLocks/>
            </p:cNvSpPr>
            <p:nvPr/>
          </p:nvSpPr>
          <p:spPr bwMode="auto">
            <a:xfrm>
              <a:off x="4410075" y="2133600"/>
              <a:ext cx="2676525" cy="1485900"/>
            </a:xfrm>
            <a:custGeom>
              <a:avLst/>
              <a:gdLst>
                <a:gd name="T0" fmla="*/ 0 w 1824"/>
                <a:gd name="T1" fmla="*/ 936 h 936"/>
                <a:gd name="T2" fmla="*/ 192 w 1824"/>
                <a:gd name="T3" fmla="*/ 552 h 936"/>
                <a:gd name="T4" fmla="*/ 864 w 1824"/>
                <a:gd name="T5" fmla="*/ 504 h 936"/>
                <a:gd name="T6" fmla="*/ 1344 w 1824"/>
                <a:gd name="T7" fmla="*/ 456 h 936"/>
                <a:gd name="T8" fmla="*/ 1680 w 1824"/>
                <a:gd name="T9" fmla="*/ 72 h 936"/>
                <a:gd name="T10" fmla="*/ 1824 w 1824"/>
                <a:gd name="T11" fmla="*/ 24 h 9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24"/>
                <a:gd name="T19" fmla="*/ 0 h 936"/>
                <a:gd name="T20" fmla="*/ 1824 w 1824"/>
                <a:gd name="T21" fmla="*/ 936 h 9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24" h="936">
                  <a:moveTo>
                    <a:pt x="0" y="936"/>
                  </a:moveTo>
                  <a:cubicBezTo>
                    <a:pt x="24" y="780"/>
                    <a:pt x="48" y="624"/>
                    <a:pt x="192" y="552"/>
                  </a:cubicBezTo>
                  <a:cubicBezTo>
                    <a:pt x="336" y="480"/>
                    <a:pt x="672" y="520"/>
                    <a:pt x="864" y="504"/>
                  </a:cubicBezTo>
                  <a:cubicBezTo>
                    <a:pt x="1056" y="488"/>
                    <a:pt x="1208" y="528"/>
                    <a:pt x="1344" y="456"/>
                  </a:cubicBezTo>
                  <a:cubicBezTo>
                    <a:pt x="1480" y="384"/>
                    <a:pt x="1600" y="144"/>
                    <a:pt x="1680" y="72"/>
                  </a:cubicBezTo>
                  <a:cubicBezTo>
                    <a:pt x="1760" y="0"/>
                    <a:pt x="1792" y="12"/>
                    <a:pt x="1824" y="2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24" name="Text Box 16"/>
            <p:cNvSpPr txBox="1">
              <a:spLocks noChangeArrowheads="1"/>
            </p:cNvSpPr>
            <p:nvPr/>
          </p:nvSpPr>
          <p:spPr bwMode="auto">
            <a:xfrm>
              <a:off x="3886200" y="3581400"/>
              <a:ext cx="7524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i="1"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ea typeface="+mn-ea"/>
                  <a:cs typeface="+mn-cs"/>
                </a:rPr>
                <a:t>Mediator</a:t>
              </a:r>
            </a:p>
          </p:txBody>
        </p:sp>
        <p:sp>
          <p:nvSpPr>
            <p:cNvPr id="25" name="Text Box 17"/>
            <p:cNvSpPr txBox="1">
              <a:spLocks noChangeArrowheads="1"/>
            </p:cNvSpPr>
            <p:nvPr/>
          </p:nvSpPr>
          <p:spPr bwMode="auto">
            <a:xfrm>
              <a:off x="7553325" y="2590800"/>
              <a:ext cx="80962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i="1"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ea typeface="+mn-ea"/>
                  <a:cs typeface="+mn-cs"/>
                </a:rPr>
                <a:t>Consumer</a:t>
              </a:r>
            </a:p>
          </p:txBody>
        </p:sp>
        <p:sp>
          <p:nvSpPr>
            <p:cNvPr id="26" name="Text Box 18"/>
            <p:cNvSpPr txBox="1">
              <a:spLocks noChangeArrowheads="1"/>
            </p:cNvSpPr>
            <p:nvPr/>
          </p:nvSpPr>
          <p:spPr bwMode="auto">
            <a:xfrm>
              <a:off x="5526088" y="3763963"/>
              <a:ext cx="950912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i="1"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ea typeface="+mn-ea"/>
                  <a:cs typeface="+mn-cs"/>
                </a:rPr>
                <a:t>Data Source</a:t>
              </a:r>
            </a:p>
          </p:txBody>
        </p:sp>
        <p:sp>
          <p:nvSpPr>
            <p:cNvPr id="27" name="Freeform 19"/>
            <p:cNvSpPr>
              <a:spLocks/>
            </p:cNvSpPr>
            <p:nvPr/>
          </p:nvSpPr>
          <p:spPr bwMode="auto">
            <a:xfrm>
              <a:off x="4572000" y="3035300"/>
              <a:ext cx="1473200" cy="622300"/>
            </a:xfrm>
            <a:custGeom>
              <a:avLst/>
              <a:gdLst>
                <a:gd name="T0" fmla="*/ 864 w 928"/>
                <a:gd name="T1" fmla="*/ 344 h 392"/>
                <a:gd name="T2" fmla="*/ 816 w 928"/>
                <a:gd name="T3" fmla="*/ 56 h 392"/>
                <a:gd name="T4" fmla="*/ 192 w 928"/>
                <a:gd name="T5" fmla="*/ 56 h 392"/>
                <a:gd name="T6" fmla="*/ 0 w 928"/>
                <a:gd name="T7" fmla="*/ 392 h 39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28"/>
                <a:gd name="T13" fmla="*/ 0 h 392"/>
                <a:gd name="T14" fmla="*/ 928 w 928"/>
                <a:gd name="T15" fmla="*/ 392 h 39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28" h="392">
                  <a:moveTo>
                    <a:pt x="864" y="344"/>
                  </a:moveTo>
                  <a:cubicBezTo>
                    <a:pt x="896" y="224"/>
                    <a:pt x="928" y="104"/>
                    <a:pt x="816" y="56"/>
                  </a:cubicBezTo>
                  <a:cubicBezTo>
                    <a:pt x="704" y="8"/>
                    <a:pt x="328" y="0"/>
                    <a:pt x="192" y="56"/>
                  </a:cubicBezTo>
                  <a:cubicBezTo>
                    <a:pt x="56" y="112"/>
                    <a:pt x="28" y="252"/>
                    <a:pt x="0" y="39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endParaRPr lang="x-none" altLang="x-none"/>
            </a:p>
          </p:txBody>
        </p:sp>
        <p:sp>
          <p:nvSpPr>
            <p:cNvPr id="28" name="Text Box 20"/>
            <p:cNvSpPr txBox="1">
              <a:spLocks noChangeArrowheads="1"/>
            </p:cNvSpPr>
            <p:nvPr/>
          </p:nvSpPr>
          <p:spPr bwMode="auto">
            <a:xfrm>
              <a:off x="1581150" y="2409825"/>
              <a:ext cx="1103313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i="1"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ea typeface="+mn-ea"/>
                  <a:cs typeface="+mn-cs"/>
                </a:rPr>
                <a:t>Data Source</a:t>
              </a:r>
            </a:p>
          </p:txBody>
        </p:sp>
        <p:sp>
          <p:nvSpPr>
            <p:cNvPr id="29" name="Text Box 21"/>
            <p:cNvSpPr txBox="1">
              <a:spLocks noChangeArrowheads="1"/>
            </p:cNvSpPr>
            <p:nvPr/>
          </p:nvSpPr>
          <p:spPr bwMode="auto">
            <a:xfrm>
              <a:off x="609600" y="3687763"/>
              <a:ext cx="950913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i="1">
                  <a:effectLst>
                    <a:outerShdw blurRad="38100" dist="38100" dir="2700000" algn="tl">
                      <a:srgbClr val="000000"/>
                    </a:outerShdw>
                  </a:effectLst>
                  <a:latin typeface="+mn-lt"/>
                  <a:ea typeface="+mn-ea"/>
                  <a:cs typeface="+mn-cs"/>
                </a:rPr>
                <a:t>Data Source</a:t>
              </a:r>
            </a:p>
          </p:txBody>
        </p:sp>
        <p:grpSp>
          <p:nvGrpSpPr>
            <p:cNvPr id="30" name="Group 22"/>
            <p:cNvGrpSpPr>
              <a:grpSpLocks/>
            </p:cNvGrpSpPr>
            <p:nvPr/>
          </p:nvGrpSpPr>
          <p:grpSpPr bwMode="auto">
            <a:xfrm>
              <a:off x="381000" y="1447800"/>
              <a:ext cx="8305800" cy="3124200"/>
              <a:chOff x="240" y="912"/>
              <a:chExt cx="5232" cy="1968"/>
            </a:xfrm>
          </p:grpSpPr>
          <p:sp>
            <p:nvSpPr>
              <p:cNvPr id="35" name="AutoShape 23"/>
              <p:cNvSpPr>
                <a:spLocks noChangeArrowheads="1"/>
              </p:cNvSpPr>
              <p:nvPr/>
            </p:nvSpPr>
            <p:spPr bwMode="auto">
              <a:xfrm>
                <a:off x="4320" y="2064"/>
                <a:ext cx="1152" cy="288"/>
              </a:xfrm>
              <a:prstGeom prst="wedgeRoundRectCallout">
                <a:avLst>
                  <a:gd name="adj1" fmla="val -95486"/>
                  <a:gd name="adj2" fmla="val 32986"/>
                  <a:gd name="adj3" fmla="val 16667"/>
                </a:avLst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/>
                <a:r>
                  <a:rPr lang="en-US" altLang="x-none" sz="1200">
                    <a:latin typeface="Comic Sans MS" charset="0"/>
                  </a:rPr>
                  <a:t>Hotel, Gaststätte</a:t>
                </a:r>
              </a:p>
              <a:p>
                <a:pPr algn="ctr"/>
                <a:r>
                  <a:rPr lang="en-US" altLang="x-none" sz="1200">
                    <a:latin typeface="Comic Sans MS" charset="0"/>
                  </a:rPr>
                  <a:t>Brauerei, Kathedrale</a:t>
                </a:r>
              </a:p>
            </p:txBody>
          </p:sp>
          <p:sp>
            <p:nvSpPr>
              <p:cNvPr id="36" name="AutoShape 24"/>
              <p:cNvSpPr>
                <a:spLocks noChangeArrowheads="1"/>
              </p:cNvSpPr>
              <p:nvPr/>
            </p:nvSpPr>
            <p:spPr bwMode="auto">
              <a:xfrm>
                <a:off x="1248" y="2592"/>
                <a:ext cx="1104" cy="288"/>
              </a:xfrm>
              <a:prstGeom prst="wedgeRoundRectCallout">
                <a:avLst>
                  <a:gd name="adj1" fmla="val -65125"/>
                  <a:gd name="adj2" fmla="val -49306"/>
                  <a:gd name="adj3" fmla="val 16667"/>
                </a:avLst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/>
                <a:r>
                  <a:rPr lang="en-US" altLang="x-none" sz="1200">
                    <a:latin typeface="Comic Sans MS" charset="0"/>
                  </a:rPr>
                  <a:t>Lodges, Restaurants</a:t>
                </a:r>
              </a:p>
              <a:p>
                <a:pPr algn="ctr"/>
                <a:r>
                  <a:rPr lang="en-US" altLang="x-none" sz="1200">
                    <a:latin typeface="Comic Sans MS" charset="0"/>
                  </a:rPr>
                  <a:t>Beaches, Volcanoes</a:t>
                </a:r>
              </a:p>
            </p:txBody>
          </p:sp>
          <p:sp>
            <p:nvSpPr>
              <p:cNvPr id="37" name="AutoShape 25"/>
              <p:cNvSpPr>
                <a:spLocks noChangeArrowheads="1"/>
              </p:cNvSpPr>
              <p:nvPr/>
            </p:nvSpPr>
            <p:spPr bwMode="auto">
              <a:xfrm>
                <a:off x="240" y="912"/>
                <a:ext cx="1104" cy="432"/>
              </a:xfrm>
              <a:prstGeom prst="wedgeRoundRectCallout">
                <a:avLst>
                  <a:gd name="adj1" fmla="val 40671"/>
                  <a:gd name="adj2" fmla="val 90046"/>
                  <a:gd name="adj3" fmla="val 16667"/>
                </a:avLst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</a:defRPr>
                </a:lvl9pPr>
              </a:lstStyle>
              <a:p>
                <a:pPr algn="ctr"/>
                <a:r>
                  <a:rPr lang="en-US" altLang="x-none" sz="1200" dirty="0">
                    <a:latin typeface="Comic Sans MS" charset="0"/>
                  </a:rPr>
                  <a:t>Hotel, Restaurant,</a:t>
                </a:r>
              </a:p>
              <a:p>
                <a:pPr algn="ctr"/>
                <a:r>
                  <a:rPr lang="en-US" altLang="x-none" sz="1200" dirty="0" err="1">
                    <a:latin typeface="Comic Sans MS" charset="0"/>
                  </a:rPr>
                  <a:t>AdventureSports</a:t>
                </a:r>
                <a:r>
                  <a:rPr lang="en-US" altLang="x-none" sz="1200" dirty="0">
                    <a:latin typeface="Comic Sans MS" charset="0"/>
                  </a:rPr>
                  <a:t>, </a:t>
                </a:r>
                <a:r>
                  <a:rPr lang="en-US" altLang="x-none" sz="1200" dirty="0" err="1">
                    <a:latin typeface="Comic Sans MS" charset="0"/>
                  </a:rPr>
                  <a:t>HistoricalSites</a:t>
                </a:r>
                <a:endParaRPr lang="en-US" altLang="x-none" sz="1200" dirty="0">
                  <a:latin typeface="Comic Sans MS" charset="0"/>
                </a:endParaRPr>
              </a:p>
            </p:txBody>
          </p:sp>
        </p:grpSp>
        <p:grpSp>
          <p:nvGrpSpPr>
            <p:cNvPr id="31" name="Group 26"/>
            <p:cNvGrpSpPr>
              <a:grpSpLocks/>
            </p:cNvGrpSpPr>
            <p:nvPr/>
          </p:nvGrpSpPr>
          <p:grpSpPr bwMode="auto">
            <a:xfrm>
              <a:off x="1257300" y="1790700"/>
              <a:ext cx="6515100" cy="2552700"/>
              <a:chOff x="792" y="1128"/>
              <a:chExt cx="4104" cy="1608"/>
            </a:xfrm>
          </p:grpSpPr>
          <p:cxnSp>
            <p:nvCxnSpPr>
              <p:cNvPr id="32" name="AutoShape 27"/>
              <p:cNvCxnSpPr>
                <a:cxnSpLocks noChangeShapeType="1"/>
              </p:cNvCxnSpPr>
              <p:nvPr/>
            </p:nvCxnSpPr>
            <p:spPr bwMode="auto">
              <a:xfrm flipV="1">
                <a:off x="2352" y="2352"/>
                <a:ext cx="2544" cy="384"/>
              </a:xfrm>
              <a:prstGeom prst="curvedConnector2">
                <a:avLst/>
              </a:prstGeom>
              <a:noFill/>
              <a:ln w="15875">
                <a:solidFill>
                  <a:srgbClr val="FF0000"/>
                </a:solidFill>
                <a:prstDash val="dash"/>
                <a:round/>
                <a:headEnd type="stealth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3" name="AutoShape 28"/>
              <p:cNvCxnSpPr>
                <a:cxnSpLocks noChangeShapeType="1"/>
              </p:cNvCxnSpPr>
              <p:nvPr/>
            </p:nvCxnSpPr>
            <p:spPr bwMode="auto">
              <a:xfrm rot="5400000" flipH="1">
                <a:off x="2652" y="-180"/>
                <a:ext cx="936" cy="3552"/>
              </a:xfrm>
              <a:prstGeom prst="curvedConnector2">
                <a:avLst/>
              </a:prstGeom>
              <a:noFill/>
              <a:ln w="15875">
                <a:solidFill>
                  <a:srgbClr val="FF0000"/>
                </a:solidFill>
                <a:prstDash val="dash"/>
                <a:round/>
                <a:headEnd type="stealth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4" name="AutoShape 29"/>
              <p:cNvCxnSpPr>
                <a:cxnSpLocks noChangeShapeType="1"/>
              </p:cNvCxnSpPr>
              <p:nvPr/>
            </p:nvCxnSpPr>
            <p:spPr bwMode="auto">
              <a:xfrm rot="5400000" flipH="1">
                <a:off x="672" y="1464"/>
                <a:ext cx="1248" cy="1008"/>
              </a:xfrm>
              <a:prstGeom prst="curvedConnector3">
                <a:avLst>
                  <a:gd name="adj1" fmla="val 37500"/>
                </a:avLst>
              </a:prstGeom>
              <a:noFill/>
              <a:ln w="15875">
                <a:solidFill>
                  <a:srgbClr val="FF0000"/>
                </a:solidFill>
                <a:prstDash val="dash"/>
                <a:round/>
                <a:headEnd type="stealth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8ADA8EB-F03F-A04A-90B2-0E2B813BD69B}"/>
              </a:ext>
            </a:extLst>
          </p:cNvPr>
          <p:cNvSpPr/>
          <p:nvPr/>
        </p:nvSpPr>
        <p:spPr>
          <a:xfrm>
            <a:off x="1804184" y="194533"/>
            <a:ext cx="5130800" cy="68563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Flashbacks to Project 1 …</a:t>
            </a:r>
          </a:p>
        </p:txBody>
      </p:sp>
    </p:spTree>
    <p:extLst>
      <p:ext uri="{BB962C8B-B14F-4D97-AF65-F5344CB8AC3E}">
        <p14:creationId xmlns:p14="http://schemas.microsoft.com/office/powerpoint/2010/main" val="18073661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199" y="152718"/>
            <a:ext cx="7805057" cy="1371600"/>
          </a:xfrm>
        </p:spPr>
        <p:txBody>
          <a:bodyPr>
            <a:normAutofit/>
          </a:bodyPr>
          <a:lstStyle/>
          <a:p>
            <a:r>
              <a:rPr lang="en-US" sz="2800"/>
              <a:t>Schema Matching or Alignment</a:t>
            </a:r>
            <a:endParaRPr lang="en-US" altLang="x-none" sz="2800" dirty="0"/>
          </a:p>
        </p:txBody>
      </p:sp>
      <p:sp>
        <p:nvSpPr>
          <p:cNvPr id="27652" name="AutoShape 4"/>
          <p:cNvSpPr>
            <a:spLocks noChangeArrowheads="1"/>
          </p:cNvSpPr>
          <p:nvPr/>
        </p:nvSpPr>
        <p:spPr bwMode="auto">
          <a:xfrm>
            <a:off x="4191000" y="1677308"/>
            <a:ext cx="3886200" cy="4343400"/>
          </a:xfrm>
          <a:prstGeom prst="roundRect">
            <a:avLst>
              <a:gd name="adj" fmla="val 7144"/>
            </a:avLst>
          </a:prstGeom>
          <a:solidFill>
            <a:srgbClr val="FFFF99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endParaRPr lang="x-none" altLang="x-none"/>
          </a:p>
        </p:txBody>
      </p:sp>
      <p:sp>
        <p:nvSpPr>
          <p:cNvPr id="27653" name="AutoShape 5"/>
          <p:cNvSpPr>
            <a:spLocks noChangeArrowheads="1"/>
          </p:cNvSpPr>
          <p:nvPr/>
        </p:nvSpPr>
        <p:spPr bwMode="auto">
          <a:xfrm>
            <a:off x="1295400" y="2820308"/>
            <a:ext cx="2133600" cy="2133600"/>
          </a:xfrm>
          <a:prstGeom prst="roundRect">
            <a:avLst>
              <a:gd name="adj" fmla="val 7991"/>
            </a:avLst>
          </a:prstGeom>
          <a:solidFill>
            <a:srgbClr val="FFFF99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endParaRPr lang="x-none" altLang="x-none"/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1447800" y="2972708"/>
            <a:ext cx="1828800" cy="1790700"/>
          </a:xfrm>
          <a:prstGeom prst="rect">
            <a:avLst/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x-none" sz="1400" b="1" u="sng">
                <a:latin typeface="Comic Sans MS" charset="0"/>
              </a:rPr>
              <a:t>BooksAndMusic</a:t>
            </a:r>
          </a:p>
          <a:p>
            <a:r>
              <a:rPr lang="en-US" altLang="x-none" sz="1200">
                <a:latin typeface="Comic Sans MS" charset="0"/>
              </a:rPr>
              <a:t>Title</a:t>
            </a:r>
          </a:p>
          <a:p>
            <a:r>
              <a:rPr lang="en-US" altLang="x-none" sz="1200">
                <a:latin typeface="Comic Sans MS" charset="0"/>
              </a:rPr>
              <a:t>Author</a:t>
            </a:r>
          </a:p>
          <a:p>
            <a:r>
              <a:rPr lang="en-US" altLang="x-none" sz="1200">
                <a:latin typeface="Comic Sans MS" charset="0"/>
              </a:rPr>
              <a:t>Publisher</a:t>
            </a:r>
          </a:p>
          <a:p>
            <a:r>
              <a:rPr lang="en-US" altLang="x-none" sz="1200">
                <a:latin typeface="Comic Sans MS" charset="0"/>
              </a:rPr>
              <a:t>ItemID</a:t>
            </a:r>
          </a:p>
          <a:p>
            <a:r>
              <a:rPr lang="en-US" altLang="x-none" sz="1200">
                <a:latin typeface="Comic Sans MS" charset="0"/>
              </a:rPr>
              <a:t>ItemType</a:t>
            </a:r>
          </a:p>
          <a:p>
            <a:r>
              <a:rPr lang="en-US" altLang="x-none" sz="1200">
                <a:latin typeface="Comic Sans MS" charset="0"/>
              </a:rPr>
              <a:t>SuggestedPrice</a:t>
            </a:r>
          </a:p>
          <a:p>
            <a:r>
              <a:rPr lang="en-US" altLang="x-none" sz="1200">
                <a:latin typeface="Comic Sans MS" charset="0"/>
              </a:rPr>
              <a:t>Categories</a:t>
            </a:r>
          </a:p>
          <a:p>
            <a:r>
              <a:rPr lang="en-US" altLang="x-none" sz="1200">
                <a:latin typeface="Comic Sans MS" charset="0"/>
              </a:rPr>
              <a:t>Keywords</a:t>
            </a: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4343400" y="1905908"/>
            <a:ext cx="1549400" cy="1243013"/>
          </a:xfrm>
          <a:prstGeom prst="rect">
            <a:avLst/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x-none" sz="1400" b="1">
                <a:latin typeface="Comic Sans MS" charset="0"/>
              </a:rPr>
              <a:t>      </a:t>
            </a:r>
            <a:r>
              <a:rPr lang="en-US" altLang="x-none" sz="1400" b="1" u="sng">
                <a:latin typeface="Comic Sans MS" charset="0"/>
              </a:rPr>
              <a:t>Books</a:t>
            </a:r>
            <a:r>
              <a:rPr lang="en-US" altLang="x-none" sz="1200" b="1" u="sng">
                <a:latin typeface="Comic Sans MS" charset="0"/>
              </a:rPr>
              <a:t>        </a:t>
            </a:r>
          </a:p>
          <a:p>
            <a:r>
              <a:rPr lang="en-US" altLang="x-none" sz="1200">
                <a:latin typeface="Comic Sans MS" charset="0"/>
              </a:rPr>
              <a:t>Title</a:t>
            </a:r>
          </a:p>
          <a:p>
            <a:r>
              <a:rPr lang="en-US" altLang="x-none" sz="1200">
                <a:latin typeface="Comic Sans MS" charset="0"/>
              </a:rPr>
              <a:t>ISBN</a:t>
            </a:r>
          </a:p>
          <a:p>
            <a:r>
              <a:rPr lang="en-US" altLang="x-none" sz="1200">
                <a:latin typeface="Comic Sans MS" charset="0"/>
              </a:rPr>
              <a:t>Price</a:t>
            </a:r>
          </a:p>
          <a:p>
            <a:r>
              <a:rPr lang="en-US" altLang="x-none" sz="1200">
                <a:latin typeface="Comic Sans MS" charset="0"/>
              </a:rPr>
              <a:t>DiscountPrice</a:t>
            </a:r>
          </a:p>
          <a:p>
            <a:r>
              <a:rPr lang="en-US" altLang="x-none" sz="1200">
                <a:latin typeface="Comic Sans MS" charset="0"/>
              </a:rPr>
              <a:t>Edition</a:t>
            </a: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4410075" y="4660221"/>
            <a:ext cx="1685925" cy="1243012"/>
          </a:xfrm>
          <a:prstGeom prst="rect">
            <a:avLst/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x-none" sz="1200" b="1">
                <a:latin typeface="Comic Sans MS" charset="0"/>
              </a:rPr>
              <a:t>      </a:t>
            </a:r>
            <a:r>
              <a:rPr lang="en-US" altLang="x-none" sz="1400" b="1" u="sng">
                <a:latin typeface="Comic Sans MS" charset="0"/>
              </a:rPr>
              <a:t>CDs       </a:t>
            </a:r>
          </a:p>
          <a:p>
            <a:r>
              <a:rPr lang="en-US" altLang="x-none" sz="1200">
                <a:latin typeface="Comic Sans MS" charset="0"/>
              </a:rPr>
              <a:t>Album</a:t>
            </a:r>
          </a:p>
          <a:p>
            <a:r>
              <a:rPr lang="en-US" altLang="x-none" sz="1200">
                <a:latin typeface="Comic Sans MS" charset="0"/>
              </a:rPr>
              <a:t>ASIN</a:t>
            </a:r>
          </a:p>
          <a:p>
            <a:r>
              <a:rPr lang="en-US" altLang="x-none" sz="1200">
                <a:latin typeface="Comic Sans MS" charset="0"/>
              </a:rPr>
              <a:t>Price</a:t>
            </a:r>
          </a:p>
          <a:p>
            <a:r>
              <a:rPr lang="en-US" altLang="x-none" sz="1200">
                <a:latin typeface="Comic Sans MS" charset="0"/>
              </a:rPr>
              <a:t>DiscountPrice</a:t>
            </a:r>
          </a:p>
          <a:p>
            <a:r>
              <a:rPr lang="en-US" altLang="x-none" sz="1200">
                <a:latin typeface="Comic Sans MS" charset="0"/>
              </a:rPr>
              <a:t>Studio</a:t>
            </a: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6167438" y="3115583"/>
            <a:ext cx="1757362" cy="695325"/>
          </a:xfrm>
          <a:prstGeom prst="rect">
            <a:avLst/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x-none" sz="1400" b="1" u="sng">
                <a:latin typeface="Comic Sans MS" charset="0"/>
              </a:rPr>
              <a:t>BookCategories</a:t>
            </a:r>
            <a:endParaRPr lang="en-US" altLang="x-none" sz="1400">
              <a:latin typeface="Comic Sans MS" charset="0"/>
            </a:endParaRPr>
          </a:p>
          <a:p>
            <a:r>
              <a:rPr lang="en-US" altLang="x-none" sz="1200">
                <a:latin typeface="Comic Sans MS" charset="0"/>
              </a:rPr>
              <a:t>ISBN</a:t>
            </a:r>
          </a:p>
          <a:p>
            <a:r>
              <a:rPr lang="en-US" altLang="x-none" sz="1200">
                <a:latin typeface="Comic Sans MS" charset="0"/>
              </a:rPr>
              <a:t>Category</a:t>
            </a:r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6183313" y="4039508"/>
            <a:ext cx="1757362" cy="695325"/>
          </a:xfrm>
          <a:prstGeom prst="rect">
            <a:avLst/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x-none" sz="1400" b="1" u="sng">
                <a:latin typeface="Comic Sans MS" charset="0"/>
              </a:rPr>
              <a:t>CDCategories</a:t>
            </a:r>
            <a:endParaRPr lang="en-US" altLang="x-none" sz="1400">
              <a:latin typeface="Comic Sans MS" charset="0"/>
            </a:endParaRPr>
          </a:p>
          <a:p>
            <a:r>
              <a:rPr lang="en-US" altLang="x-none" sz="1200">
                <a:latin typeface="Comic Sans MS" charset="0"/>
              </a:rPr>
              <a:t>ASIN</a:t>
            </a:r>
          </a:p>
          <a:p>
            <a:r>
              <a:rPr lang="en-US" altLang="x-none" sz="1200">
                <a:latin typeface="Comic Sans MS" charset="0"/>
              </a:rPr>
              <a:t>Category</a:t>
            </a:r>
          </a:p>
        </p:txBody>
      </p:sp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6305550" y="5030108"/>
            <a:ext cx="1619250" cy="877888"/>
          </a:xfrm>
          <a:prstGeom prst="rect">
            <a:avLst/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x-none" sz="1400" b="1" u="sng">
                <a:latin typeface="Comic Sans MS" charset="0"/>
              </a:rPr>
              <a:t>Artists</a:t>
            </a:r>
            <a:endParaRPr lang="en-US" altLang="x-none" sz="1400">
              <a:latin typeface="Comic Sans MS" charset="0"/>
            </a:endParaRPr>
          </a:p>
          <a:p>
            <a:r>
              <a:rPr lang="en-US" altLang="x-none" sz="1200">
                <a:latin typeface="Comic Sans MS" charset="0"/>
              </a:rPr>
              <a:t>ASIN</a:t>
            </a:r>
          </a:p>
          <a:p>
            <a:r>
              <a:rPr lang="en-US" altLang="x-none" sz="1200">
                <a:latin typeface="Comic Sans MS" charset="0"/>
              </a:rPr>
              <a:t>ArtistName</a:t>
            </a:r>
          </a:p>
          <a:p>
            <a:r>
              <a:rPr lang="en-US" altLang="x-none" sz="1200">
                <a:latin typeface="Comic Sans MS" charset="0"/>
              </a:rPr>
              <a:t>GroupName</a:t>
            </a:r>
          </a:p>
        </p:txBody>
      </p:sp>
      <p:sp>
        <p:nvSpPr>
          <p:cNvPr id="27660" name="Text Box 12"/>
          <p:cNvSpPr txBox="1">
            <a:spLocks noChangeArrowheads="1"/>
          </p:cNvSpPr>
          <p:nvPr/>
        </p:nvSpPr>
        <p:spPr bwMode="auto">
          <a:xfrm>
            <a:off x="6389688" y="1950358"/>
            <a:ext cx="1549400" cy="877888"/>
          </a:xfrm>
          <a:prstGeom prst="rect">
            <a:avLst/>
          </a:prstGeom>
          <a:solidFill>
            <a:srgbClr val="CC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x-none" sz="1400" b="1" u="sng">
                <a:latin typeface="Comic Sans MS" charset="0"/>
              </a:rPr>
              <a:t>Authors</a:t>
            </a:r>
            <a:endParaRPr lang="en-US" altLang="x-none" sz="1400">
              <a:latin typeface="Comic Sans MS" charset="0"/>
            </a:endParaRPr>
          </a:p>
          <a:p>
            <a:r>
              <a:rPr lang="en-US" altLang="x-none" sz="1200">
                <a:latin typeface="Comic Sans MS" charset="0"/>
              </a:rPr>
              <a:t>ISBN</a:t>
            </a:r>
          </a:p>
          <a:p>
            <a:r>
              <a:rPr lang="en-US" altLang="x-none" sz="1200">
                <a:latin typeface="Comic Sans MS" charset="0"/>
              </a:rPr>
              <a:t>FirstName</a:t>
            </a:r>
          </a:p>
          <a:p>
            <a:r>
              <a:rPr lang="en-US" altLang="x-none" sz="1200">
                <a:latin typeface="Comic Sans MS" charset="0"/>
              </a:rPr>
              <a:t>LastName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981200" y="2286908"/>
            <a:ext cx="4495800" cy="3352800"/>
            <a:chOff x="1248" y="1152"/>
            <a:chExt cx="2832" cy="2112"/>
          </a:xfrm>
        </p:grpSpPr>
        <p:sp>
          <p:nvSpPr>
            <p:cNvPr id="27667" name="Line 14"/>
            <p:cNvSpPr>
              <a:spLocks noChangeShapeType="1"/>
            </p:cNvSpPr>
            <p:nvPr/>
          </p:nvSpPr>
          <p:spPr bwMode="auto">
            <a:xfrm flipV="1">
              <a:off x="1248" y="1152"/>
              <a:ext cx="1544" cy="67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8" name="Line 15"/>
            <p:cNvSpPr>
              <a:spLocks noChangeShapeType="1"/>
            </p:cNvSpPr>
            <p:nvPr/>
          </p:nvSpPr>
          <p:spPr bwMode="auto">
            <a:xfrm>
              <a:off x="1440" y="2064"/>
              <a:ext cx="1392" cy="1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9" name="Line 16"/>
            <p:cNvSpPr>
              <a:spLocks noChangeShapeType="1"/>
            </p:cNvSpPr>
            <p:nvPr/>
          </p:nvSpPr>
          <p:spPr bwMode="auto">
            <a:xfrm flipV="1">
              <a:off x="1344" y="1440"/>
              <a:ext cx="2736" cy="48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662" name="Text Box 17"/>
          <p:cNvSpPr txBox="1">
            <a:spLocks noChangeArrowheads="1"/>
          </p:cNvSpPr>
          <p:nvPr/>
        </p:nvSpPr>
        <p:spPr bwMode="auto">
          <a:xfrm>
            <a:off x="1671638" y="5030108"/>
            <a:ext cx="17573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x-none" sz="1600">
                <a:solidFill>
                  <a:srgbClr val="333399"/>
                </a:solidFill>
                <a:latin typeface="Comic Sans MS" charset="0"/>
              </a:rPr>
              <a:t>Inventory </a:t>
            </a:r>
          </a:p>
          <a:p>
            <a:r>
              <a:rPr lang="en-US" altLang="x-none" sz="1600">
                <a:solidFill>
                  <a:srgbClr val="333399"/>
                </a:solidFill>
                <a:latin typeface="Comic Sans MS" charset="0"/>
              </a:rPr>
              <a:t>Database A</a:t>
            </a:r>
          </a:p>
        </p:txBody>
      </p:sp>
      <p:sp>
        <p:nvSpPr>
          <p:cNvPr id="27663" name="Text Box 18"/>
          <p:cNvSpPr txBox="1">
            <a:spLocks noChangeArrowheads="1"/>
          </p:cNvSpPr>
          <p:nvPr/>
        </p:nvSpPr>
        <p:spPr bwMode="auto">
          <a:xfrm>
            <a:off x="5024438" y="6020708"/>
            <a:ext cx="25193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r>
              <a:rPr lang="en-US" altLang="x-none" sz="1600">
                <a:solidFill>
                  <a:srgbClr val="333399"/>
                </a:solidFill>
                <a:latin typeface="Comic Sans MS" charset="0"/>
              </a:rPr>
              <a:t>Inventory Database B</a:t>
            </a:r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3276600" y="2667908"/>
            <a:ext cx="1143000" cy="2133600"/>
            <a:chOff x="2064" y="1392"/>
            <a:chExt cx="720" cy="1344"/>
          </a:xfrm>
        </p:grpSpPr>
        <p:sp>
          <p:nvSpPr>
            <p:cNvPr id="27665" name="Line 20"/>
            <p:cNvSpPr>
              <a:spLocks noChangeShapeType="1"/>
            </p:cNvSpPr>
            <p:nvPr/>
          </p:nvSpPr>
          <p:spPr bwMode="auto">
            <a:xfrm flipV="1">
              <a:off x="2064" y="1392"/>
              <a:ext cx="672" cy="768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6" name="Line 21"/>
            <p:cNvSpPr>
              <a:spLocks noChangeShapeType="1"/>
            </p:cNvSpPr>
            <p:nvPr/>
          </p:nvSpPr>
          <p:spPr bwMode="auto">
            <a:xfrm>
              <a:off x="2064" y="2160"/>
              <a:ext cx="720" cy="576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7047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149069" y="-153652"/>
            <a:ext cx="4362138" cy="72852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0" y="0"/>
            <a:ext cx="5080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244183" y="5816184"/>
            <a:ext cx="7959777" cy="1041816"/>
          </a:xfrm>
        </p:spPr>
        <p:txBody>
          <a:bodyPr>
            <a:normAutofit/>
          </a:bodyPr>
          <a:lstStyle/>
          <a:p>
            <a:r>
              <a:rPr lang="en-US"/>
              <a:t>Handling </a:t>
            </a:r>
            <a:r>
              <a:rPr lang="en-US" dirty="0">
                <a:solidFill>
                  <a:schemeClr val="bg1"/>
                </a:solidFill>
              </a:rPr>
              <a:t>Missing Data </a:t>
            </a:r>
            <a:r>
              <a:rPr lang="mr-IN" dirty="0">
                <a:solidFill>
                  <a:schemeClr val="bg1"/>
                </a:solidFill>
              </a:rPr>
              <a:t>…</a:t>
            </a:r>
            <a:r>
              <a:rPr lang="en-US" dirty="0"/>
              <a:t> 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82A0783-6EE4-6A4B-8C68-8260C1303AB3}"/>
              </a:ext>
            </a:extLst>
          </p:cNvPr>
          <p:cNvSpPr/>
          <p:nvPr/>
        </p:nvSpPr>
        <p:spPr>
          <a:xfrm>
            <a:off x="435643" y="574767"/>
            <a:ext cx="3043646" cy="109727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Continued from last lecture …</a:t>
            </a:r>
          </a:p>
        </p:txBody>
      </p:sp>
    </p:spTree>
    <p:extLst>
      <p:ext uri="{BB962C8B-B14F-4D97-AF65-F5344CB8AC3E}">
        <p14:creationId xmlns:p14="http://schemas.microsoft.com/office/powerpoint/2010/main" val="39160963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805058" cy="1371600"/>
          </a:xfrm>
        </p:spPr>
        <p:txBody>
          <a:bodyPr>
            <a:norm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Data integration continues to be a very active area in research and increasingly industry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Solutions still somewhat ad hoc and manual, although tools beginning to emerge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Need to minimize the time needed to integrate a new data source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Crucial opportunities may be lost otherwise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Can take weeks to do it properly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Dealing with changes to the data sources a major headache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Especially for data sources not under your control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55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805058" cy="1371600"/>
          </a:xfrm>
        </p:spPr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Data Integration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Data Quality Issues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Data Cleaning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Entity Resolution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259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Data quality Problems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Different sources are developed separately, and maintained by different people</a:t>
            </a:r>
          </a:p>
          <a:p>
            <a:r>
              <a:rPr lang="en-US" dirty="0"/>
              <a:t>Issue 1: Mapping information across sources (schema mapping/transformation)</a:t>
            </a:r>
          </a:p>
          <a:p>
            <a:pPr lvl="1"/>
            <a:r>
              <a:rPr lang="en-US" dirty="0"/>
              <a:t>Naming conflicts: same name used for different objects</a:t>
            </a:r>
          </a:p>
          <a:p>
            <a:pPr lvl="1"/>
            <a:r>
              <a:rPr lang="en-US" dirty="0"/>
              <a:t>Structural conflicts: different representations across sources</a:t>
            </a:r>
          </a:p>
          <a:p>
            <a:pPr lvl="1"/>
            <a:r>
              <a:rPr lang="en-US" dirty="0"/>
              <a:t>We will cover this later</a:t>
            </a:r>
          </a:p>
          <a:p>
            <a:r>
              <a:rPr lang="en-US" dirty="0"/>
              <a:t>Issue 2: Entity Resolution: Matching entities across sources</a:t>
            </a:r>
          </a:p>
          <a:p>
            <a:r>
              <a:rPr lang="en-US" dirty="0"/>
              <a:t>Issue 3: Data quality issues</a:t>
            </a:r>
          </a:p>
          <a:p>
            <a:pPr lvl="1"/>
            <a:r>
              <a:rPr lang="en-US" dirty="0"/>
              <a:t>Contradicting information, Mismatched information, etc.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6146" name="Picture 2" descr="https://github.com/umddb/datascience-fall14/raw/master/lecture-notes/multimedia/cleaning-sourc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199" y="1774021"/>
            <a:ext cx="8455525" cy="416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188029" y="6375866"/>
            <a:ext cx="72063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/>
              <a:t>From </a:t>
            </a:r>
            <a:r>
              <a:rPr lang="en-US" dirty="0">
                <a:hlinkClick r:id="rId4"/>
              </a:rPr>
              <a:t>Data Cleaning: Problems and Current Approaches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6997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805058" cy="1371600"/>
          </a:xfrm>
        </p:spPr>
        <p:txBody>
          <a:bodyPr>
            <a:normAutofit/>
          </a:bodyPr>
          <a:lstStyle/>
          <a:p>
            <a:r>
              <a:rPr lang="en-US" dirty="0"/>
              <a:t>Single-source problems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Depends largely on the source</a:t>
            </a:r>
          </a:p>
          <a:p>
            <a:r>
              <a:rPr lang="en-US" dirty="0"/>
              <a:t>Databases can enforce constraints, whereas data extracted from files or spreadsheets, or scraped from webpages is much more messy</a:t>
            </a:r>
          </a:p>
          <a:p>
            <a:r>
              <a:rPr lang="en-US" dirty="0"/>
              <a:t>Types of problems: </a:t>
            </a:r>
          </a:p>
          <a:p>
            <a:pPr lvl="1"/>
            <a:r>
              <a:rPr lang="en-US" dirty="0"/>
              <a:t>Ill-formatted data, especially from webpages or files or spreadsheets</a:t>
            </a:r>
          </a:p>
          <a:p>
            <a:pPr lvl="1"/>
            <a:r>
              <a:rPr lang="en-US" dirty="0"/>
              <a:t>Missing or illegal values, Misspellings, Use of wrong fields, Extraction issues (not easy to separate out different fields)</a:t>
            </a:r>
          </a:p>
          <a:p>
            <a:pPr lvl="1"/>
            <a:r>
              <a:rPr lang="en-US" dirty="0"/>
              <a:t>Duplicated records, Contradicting Information, Referential Integrity Violations</a:t>
            </a:r>
          </a:p>
          <a:p>
            <a:pPr lvl="1"/>
            <a:r>
              <a:rPr lang="en-US" dirty="0"/>
              <a:t>Unclear default values (e.g., data entry software needs something)</a:t>
            </a:r>
          </a:p>
          <a:p>
            <a:pPr lvl="1"/>
            <a:r>
              <a:rPr lang="en-US" dirty="0"/>
              <a:t>Evolving schemas or classification schemes (for categorical attributes)</a:t>
            </a:r>
          </a:p>
          <a:p>
            <a:pPr lvl="1"/>
            <a:r>
              <a:rPr lang="en-US" dirty="0"/>
              <a:t>Outliers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96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Data quality Problems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7170" name="Picture 2" descr="https://github.com/umddb/datascience-fall14/raw/master/lecture-notes/multimedia/cleaning-table-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569" y="2121408"/>
            <a:ext cx="8872862" cy="362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6070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Multi-source problems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Different sources are developed separately, and maintained by different people</a:t>
            </a:r>
          </a:p>
          <a:p>
            <a:r>
              <a:rPr lang="en-US" dirty="0"/>
              <a:t>Issue 1: Mapping information across sources (schema mapping/transformation)</a:t>
            </a:r>
          </a:p>
          <a:p>
            <a:pPr lvl="1"/>
            <a:r>
              <a:rPr lang="en-US" dirty="0"/>
              <a:t>Naming conflicts: same name used for different objects</a:t>
            </a:r>
          </a:p>
          <a:p>
            <a:pPr lvl="1"/>
            <a:r>
              <a:rPr lang="en-US" dirty="0"/>
              <a:t>Structural conflicts: different representations across sources</a:t>
            </a:r>
          </a:p>
          <a:p>
            <a:pPr lvl="1"/>
            <a:r>
              <a:rPr lang="en-US" dirty="0"/>
              <a:t>We will cover this later</a:t>
            </a:r>
          </a:p>
          <a:p>
            <a:r>
              <a:rPr lang="en-US" dirty="0"/>
              <a:t>Issue 2: Entity Resolution: Matching entities across sources</a:t>
            </a:r>
          </a:p>
          <a:p>
            <a:r>
              <a:rPr lang="en-US" dirty="0"/>
              <a:t>Issue 3: Data quality issues</a:t>
            </a:r>
          </a:p>
          <a:p>
            <a:pPr lvl="1"/>
            <a:r>
              <a:rPr lang="en-US" dirty="0"/>
              <a:t>Contradicting information, Mismatched information, etc.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805058" cy="1371600"/>
          </a:xfrm>
        </p:spPr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Data Integration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Data Quality Issues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Data Cleaning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Outlier Detection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Constraint-based Cleaning</a:t>
            </a:r>
          </a:p>
          <a:p>
            <a:pPr marL="800100" lvl="1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/>
              <a:t>Entity Resolution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5677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Univariate outliers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85800" y="1687286"/>
            <a:ext cx="7797546" cy="495062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 set of values can be characterized by metrics such as center (e.g., mean), dispersion (e.g., standard deviation), and skew </a:t>
            </a:r>
          </a:p>
          <a:p>
            <a:r>
              <a:rPr lang="en-US" dirty="0"/>
              <a:t>Can be used to identify outliers</a:t>
            </a:r>
          </a:p>
          <a:p>
            <a:pPr lvl="1"/>
            <a:r>
              <a:rPr lang="en-US" dirty="0"/>
              <a:t>Must watch out for "masking": one extreme outlier may alter the metrics sufficiently to mask other outliers</a:t>
            </a:r>
          </a:p>
          <a:p>
            <a:pPr lvl="1"/>
            <a:r>
              <a:rPr lang="en-US" dirty="0"/>
              <a:t>Should use </a:t>
            </a:r>
            <a:r>
              <a:rPr lang="en-US" b="1" dirty="0"/>
              <a:t>robust statistics</a:t>
            </a:r>
            <a:r>
              <a:rPr lang="en-US" dirty="0"/>
              <a:t>: considers effect of corrupted data values on distributions – </a:t>
            </a:r>
            <a:r>
              <a:rPr lang="en-US" dirty="0">
                <a:solidFill>
                  <a:schemeClr val="tx2"/>
                </a:solidFill>
              </a:rPr>
              <a:t>we will talk about this in depth later</a:t>
            </a:r>
          </a:p>
          <a:p>
            <a:pPr lvl="1"/>
            <a:r>
              <a:rPr lang="en-US" dirty="0"/>
              <a:t>Robust center metrics: median, k% trimmed mean (discard lowest and highest k% values)</a:t>
            </a:r>
          </a:p>
          <a:p>
            <a:pPr lvl="1"/>
            <a:r>
              <a:rPr lang="en-US" dirty="0"/>
              <a:t>Robust dispersion: </a:t>
            </a:r>
          </a:p>
          <a:p>
            <a:pPr lvl="2"/>
            <a:r>
              <a:rPr lang="en-US" dirty="0"/>
              <a:t>Median Absolute Deviation (MAD): median distance of all the values from the median value</a:t>
            </a:r>
          </a:p>
          <a:p>
            <a:r>
              <a:rPr lang="en-US" dirty="0"/>
              <a:t>A reasonable approach to find outliers: any data points 1.4826x MAD away from median </a:t>
            </a:r>
          </a:p>
          <a:p>
            <a:pPr lvl="1"/>
            <a:r>
              <a:rPr lang="en-US" dirty="0"/>
              <a:t>The above assumes that data follows a </a:t>
            </a:r>
            <a:r>
              <a:rPr lang="en-US" b="1" dirty="0"/>
              <a:t>normal</a:t>
            </a:r>
            <a:r>
              <a:rPr lang="en-US" dirty="0"/>
              <a:t> distribution</a:t>
            </a:r>
          </a:p>
          <a:p>
            <a:pPr lvl="1"/>
            <a:r>
              <a:rPr lang="en-US" dirty="0"/>
              <a:t>May need to eyeball the data (e.g., plot a histogram) to decide if this is true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5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Univariate outliers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85800" y="1524317"/>
            <a:ext cx="7797546" cy="5113593"/>
          </a:xfrm>
        </p:spPr>
        <p:txBody>
          <a:bodyPr>
            <a:normAutofit fontScale="92500"/>
          </a:bodyPr>
          <a:lstStyle/>
          <a:p>
            <a:r>
              <a:rPr lang="en-US" dirty="0">
                <a:hlinkClick r:id="rId3"/>
              </a:rPr>
              <a:t>Wikipedia Article on Outliers</a:t>
            </a:r>
            <a:r>
              <a:rPr lang="en-US" dirty="0"/>
              <a:t> lists several other normality-based tests for outliers </a:t>
            </a:r>
          </a:p>
          <a:p>
            <a:r>
              <a:rPr lang="en-US" dirty="0"/>
              <a:t>If data appears to be not normally distributed: </a:t>
            </a:r>
          </a:p>
          <a:p>
            <a:pPr lvl="1"/>
            <a:r>
              <a:rPr lang="en-US" dirty="0"/>
              <a:t>Distance-based methods: look for data points that do not have many neighbors</a:t>
            </a:r>
          </a:p>
          <a:p>
            <a:pPr lvl="1"/>
            <a:r>
              <a:rPr lang="en-US" dirty="0"/>
              <a:t>Density-based methods: </a:t>
            </a:r>
          </a:p>
          <a:p>
            <a:pPr lvl="2"/>
            <a:r>
              <a:rPr lang="en-US" dirty="0"/>
              <a:t>Define </a:t>
            </a:r>
            <a:r>
              <a:rPr lang="en-US" i="1" dirty="0"/>
              <a:t>density</a:t>
            </a:r>
            <a:r>
              <a:rPr lang="en-US" dirty="0"/>
              <a:t> to be average distance to </a:t>
            </a:r>
            <a:r>
              <a:rPr lang="en-US" i="1" dirty="0"/>
              <a:t>k</a:t>
            </a:r>
            <a:r>
              <a:rPr lang="en-US" dirty="0"/>
              <a:t> nearest neighbors</a:t>
            </a:r>
          </a:p>
          <a:p>
            <a:pPr lvl="2"/>
            <a:r>
              <a:rPr lang="en-US" i="1" dirty="0"/>
              <a:t>Relative density</a:t>
            </a:r>
            <a:r>
              <a:rPr lang="en-US" dirty="0"/>
              <a:t> = density of node/average density of its neighbors</a:t>
            </a:r>
          </a:p>
          <a:p>
            <a:pPr lvl="2"/>
            <a:r>
              <a:rPr lang="en-US" dirty="0"/>
              <a:t>Use relative density to decide if a node is an outlier</a:t>
            </a:r>
          </a:p>
          <a:p>
            <a:r>
              <a:rPr lang="en-US" dirty="0"/>
              <a:t>Most of these techniques start breaking down as the dimensionality of the data increases </a:t>
            </a:r>
          </a:p>
          <a:p>
            <a:pPr lvl="1"/>
            <a:r>
              <a:rPr lang="en-US" i="1" dirty="0"/>
              <a:t>Curse of dimensionality</a:t>
            </a:r>
            <a:endParaRPr lang="en-US" dirty="0"/>
          </a:p>
          <a:p>
            <a:pPr lvl="1"/>
            <a:r>
              <a:rPr lang="en-US" dirty="0"/>
              <a:t>Can project data into lower-dimensional space and look for outliers there </a:t>
            </a:r>
          </a:p>
          <a:p>
            <a:pPr lvl="2"/>
            <a:r>
              <a:rPr lang="en-US" dirty="0"/>
              <a:t>Not as straightforward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5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Multivariate outliers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85800" y="1524317"/>
            <a:ext cx="7797546" cy="5113593"/>
          </a:xfrm>
        </p:spPr>
        <p:txBody>
          <a:bodyPr>
            <a:normAutofit/>
          </a:bodyPr>
          <a:lstStyle/>
          <a:p>
            <a:r>
              <a:rPr lang="en-US" dirty="0"/>
              <a:t>Analogous to above, one set of techniques based on assuming data follows a </a:t>
            </a:r>
            <a:r>
              <a:rPr lang="en-US" i="1" dirty="0"/>
              <a:t>multi-variate normal distribution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Defined by a mean, </a:t>
            </a:r>
            <a:r>
              <a:rPr lang="en-US" dirty="0" err="1"/>
              <a:t>μ</a:t>
            </a:r>
            <a:r>
              <a:rPr lang="en-US" dirty="0"/>
              <a:t>, and a </a:t>
            </a:r>
            <a:r>
              <a:rPr lang="en-US" i="1" dirty="0"/>
              <a:t>covariance matrix</a:t>
            </a:r>
            <a:r>
              <a:rPr lang="en-US" dirty="0"/>
              <a:t>, </a:t>
            </a:r>
            <a:r>
              <a:rPr lang="en-US" dirty="0" err="1"/>
              <a:t>Σ</a:t>
            </a:r>
            <a:endParaRPr lang="en-US" dirty="0"/>
          </a:p>
          <a:p>
            <a:pPr lvl="1"/>
            <a:r>
              <a:rPr lang="en-US" b="1" dirty="0" err="1"/>
              <a:t>Mahalanobis</a:t>
            </a:r>
            <a:r>
              <a:rPr lang="en-US" b="1" dirty="0"/>
              <a:t> Depth of a point</a:t>
            </a:r>
            <a:r>
              <a:rPr lang="en-US" dirty="0"/>
              <a:t>: Square root of (x - </a:t>
            </a:r>
            <a:r>
              <a:rPr lang="en-US" dirty="0" err="1"/>
              <a:t>μ</a:t>
            </a:r>
            <a:r>
              <a:rPr lang="en-US" dirty="0"/>
              <a:t>)'Σ</a:t>
            </a:r>
            <a:r>
              <a:rPr lang="en-US" baseline="30000" dirty="0"/>
              <a:t>-1</a:t>
            </a:r>
            <a:r>
              <a:rPr lang="en-US" dirty="0"/>
              <a:t>(x - </a:t>
            </a:r>
            <a:r>
              <a:rPr lang="en-US" dirty="0" err="1"/>
              <a:t>μ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Measures how far the point x is from the multivariate normal distribution </a:t>
            </a:r>
          </a:p>
          <a:p>
            <a:pPr lvl="2"/>
            <a:r>
              <a:rPr lang="en-US" dirty="0"/>
              <a:t>Look for points that are too far away</a:t>
            </a:r>
          </a:p>
          <a:p>
            <a:r>
              <a:rPr lang="en-US" dirty="0"/>
              <a:t>Mean/Covariance are not </a:t>
            </a:r>
            <a:r>
              <a:rPr lang="en-US" i="1" dirty="0"/>
              <a:t>robust</a:t>
            </a:r>
            <a:r>
              <a:rPr lang="en-US" dirty="0"/>
              <a:t> -- they are sensitive to outliers </a:t>
            </a:r>
          </a:p>
          <a:p>
            <a:pPr lvl="1"/>
            <a:r>
              <a:rPr lang="en-US" dirty="0"/>
              <a:t>Iterative approach: remove points with high </a:t>
            </a:r>
            <a:r>
              <a:rPr lang="en-US" dirty="0" err="1"/>
              <a:t>Mahalanobis</a:t>
            </a:r>
            <a:r>
              <a:rPr lang="en-US" dirty="0"/>
              <a:t> distance, </a:t>
            </a:r>
            <a:r>
              <a:rPr lang="en-US" dirty="0" err="1"/>
              <a:t>recompute</a:t>
            </a:r>
            <a:r>
              <a:rPr lang="en-US" dirty="0"/>
              <a:t> the mean and covariance</a:t>
            </a:r>
          </a:p>
          <a:p>
            <a:pPr lvl="1"/>
            <a:r>
              <a:rPr lang="en-US" dirty="0"/>
              <a:t>Several other general approaches discussed in the reference above (by </a:t>
            </a:r>
            <a:r>
              <a:rPr lang="en-US" dirty="0" err="1"/>
              <a:t>Hellerstein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No clear guidelines here -- need to try different techniques based on the data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84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457607" cy="1371600"/>
          </a:xfrm>
        </p:spPr>
        <p:txBody>
          <a:bodyPr>
            <a:normAutofit/>
          </a:bodyPr>
          <a:lstStyle/>
          <a:p>
            <a:r>
              <a:rPr lang="en-US" dirty="0"/>
              <a:t>Single Imputation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2"/>
                </a:solidFill>
              </a:rPr>
              <a:t>Mean imputation</a:t>
            </a:r>
            <a:r>
              <a:rPr lang="en-US" dirty="0"/>
              <a:t>: imputing the </a:t>
            </a:r>
            <a:r>
              <a:rPr lang="en-US" dirty="0">
                <a:solidFill>
                  <a:schemeClr val="tx2"/>
                </a:solidFill>
              </a:rPr>
              <a:t>average</a:t>
            </a:r>
            <a:r>
              <a:rPr lang="en-US" dirty="0"/>
              <a:t> from observed cases for all missing values of a variable</a:t>
            </a:r>
          </a:p>
          <a:p>
            <a:r>
              <a:rPr lang="en-US" dirty="0">
                <a:solidFill>
                  <a:schemeClr val="tx2"/>
                </a:solidFill>
              </a:rPr>
              <a:t>Hot-deck imputation</a:t>
            </a:r>
            <a:r>
              <a:rPr lang="en-US" dirty="0"/>
              <a:t>: imputing a value from another subject, or “donor,” that is most like the subject in terms of observed variables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Last observation carried forward (LOCF): order the dataset somehow and then fill in a missing value with its neighbor</a:t>
            </a:r>
          </a:p>
          <a:p>
            <a:r>
              <a:rPr lang="en-US" dirty="0">
                <a:solidFill>
                  <a:schemeClr val="tx2"/>
                </a:solidFill>
              </a:rPr>
              <a:t>Cold-deck imputation</a:t>
            </a:r>
            <a:r>
              <a:rPr lang="en-US" dirty="0"/>
              <a:t>: bring in other datasets</a:t>
            </a:r>
          </a:p>
          <a:p>
            <a:r>
              <a:rPr lang="en-US" dirty="0"/>
              <a:t>Old and busted: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All fundamentally impose too much precision.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Have uncertainty over what unobserved values actually are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Developed before cheap computation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81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826996"/>
          </a:xfrm>
        </p:spPr>
        <p:txBody>
          <a:bodyPr>
            <a:normAutofit/>
          </a:bodyPr>
          <a:lstStyle/>
          <a:p>
            <a:r>
              <a:rPr lang="en-US" dirty="0"/>
              <a:t>outliers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12290" name="Picture 2" descr="https://github.com/umddb/datascience-fall14/raw/master/lecture-notes/multimedia/outliers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905" y="1515872"/>
            <a:ext cx="6705600" cy="534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7873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707253"/>
          </a:xfrm>
        </p:spPr>
        <p:txBody>
          <a:bodyPr>
            <a:normAutofit/>
          </a:bodyPr>
          <a:lstStyle/>
          <a:p>
            <a:r>
              <a:rPr lang="en-US" dirty="0"/>
              <a:t>outliers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964" y="1346200"/>
            <a:ext cx="5499100" cy="55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180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Other outliers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85800" y="1524317"/>
            <a:ext cx="7797546" cy="5113593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Timeseries</a:t>
            </a:r>
            <a:r>
              <a:rPr lang="en-US" dirty="0"/>
              <a:t> outliers</a:t>
            </a:r>
          </a:p>
          <a:p>
            <a:pPr lvl="1"/>
            <a:r>
              <a:rPr lang="en-US" dirty="0"/>
              <a:t>Often the data is in the form of a </a:t>
            </a:r>
            <a:r>
              <a:rPr lang="en-US" dirty="0" err="1"/>
              <a:t>timeseries</a:t>
            </a:r>
            <a:endParaRPr lang="en-US" dirty="0"/>
          </a:p>
          <a:p>
            <a:pPr lvl="1"/>
            <a:r>
              <a:rPr lang="en-US" dirty="0"/>
              <a:t>Can use the historical values/patterns in the data to flag outliers</a:t>
            </a:r>
          </a:p>
          <a:p>
            <a:pPr lvl="1"/>
            <a:r>
              <a:rPr lang="en-US" dirty="0"/>
              <a:t>Rich literature on </a:t>
            </a:r>
            <a:r>
              <a:rPr lang="en-US" i="1" dirty="0"/>
              <a:t>forecasting</a:t>
            </a:r>
            <a:r>
              <a:rPr lang="en-US" dirty="0"/>
              <a:t> in </a:t>
            </a:r>
            <a:r>
              <a:rPr lang="en-US" dirty="0" err="1"/>
              <a:t>timeseries</a:t>
            </a:r>
            <a:r>
              <a:rPr lang="en-US" dirty="0"/>
              <a:t> data</a:t>
            </a:r>
          </a:p>
          <a:p>
            <a:r>
              <a:rPr lang="en-US" dirty="0"/>
              <a:t>Frequency-based outliers</a:t>
            </a:r>
          </a:p>
          <a:p>
            <a:pPr lvl="1"/>
            <a:r>
              <a:rPr lang="en-US" dirty="0"/>
              <a:t>An item is considered a "heavy hitter" if it is much more frequent than other items</a:t>
            </a:r>
          </a:p>
          <a:p>
            <a:pPr lvl="1"/>
            <a:r>
              <a:rPr lang="en-US" dirty="0"/>
              <a:t>In relational tables, can be found using a simple </a:t>
            </a:r>
            <a:r>
              <a:rPr lang="en-US" i="1" dirty="0" err="1"/>
              <a:t>groupby</a:t>
            </a:r>
            <a:r>
              <a:rPr lang="en-US" i="1" dirty="0"/>
              <a:t>-count</a:t>
            </a:r>
            <a:endParaRPr lang="en-US" dirty="0"/>
          </a:p>
          <a:p>
            <a:pPr lvl="1"/>
            <a:r>
              <a:rPr lang="en-US" dirty="0"/>
              <a:t>Often the volume of data may be too much (e.g., internet routers) </a:t>
            </a:r>
          </a:p>
          <a:p>
            <a:pPr lvl="2"/>
            <a:r>
              <a:rPr lang="en-US" dirty="0"/>
              <a:t>Approximation techniques often used</a:t>
            </a:r>
          </a:p>
          <a:p>
            <a:pPr lvl="2"/>
            <a:r>
              <a:rPr lang="en-US" dirty="0"/>
              <a:t>To be discussed sometime later in the class</a:t>
            </a:r>
          </a:p>
          <a:p>
            <a:r>
              <a:rPr lang="en-US" dirty="0"/>
              <a:t>Things generally not as straightforward with other types of data</a:t>
            </a:r>
          </a:p>
          <a:p>
            <a:pPr lvl="1"/>
            <a:r>
              <a:rPr lang="en-US" dirty="0"/>
              <a:t>Outlier detection continues to be a major research area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9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bldLvl="2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Wrap-up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wrangling/cleaning are a key component of data science pipeline</a:t>
            </a:r>
          </a:p>
          <a:p>
            <a:r>
              <a:rPr lang="en-US" dirty="0"/>
              <a:t>Still largely ad hoc although much tooling in recent years</a:t>
            </a:r>
          </a:p>
          <a:p>
            <a:r>
              <a:rPr lang="en-US" dirty="0"/>
              <a:t>Specifically, we covered: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Schema mapping and matching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Outliers</a:t>
            </a:r>
          </a:p>
          <a:p>
            <a:r>
              <a:rPr lang="en-US" dirty="0"/>
              <a:t>Next up: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Constraint-based Cleaning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Entity Resolution/Record Linkage/Data Matching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7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Cleaning: Outlier Resolution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From: </a:t>
            </a:r>
            <a:r>
              <a:rPr lang="en-US" dirty="0">
                <a:hlinkClick r:id="rId3"/>
              </a:rPr>
              <a:t>Entity Resolution Tutorial</a:t>
            </a:r>
            <a:endParaRPr lang="en-US" dirty="0"/>
          </a:p>
          <a:p>
            <a:r>
              <a:rPr lang="en-US" dirty="0"/>
              <a:t>Identify different manifestations of the same real world object</a:t>
            </a:r>
          </a:p>
          <a:p>
            <a:pPr lvl="1"/>
            <a:r>
              <a:rPr lang="en-US" dirty="0"/>
              <a:t>Also called: identity reconciliation, record linkage, deduplication, fuzzy matching, Object consolidation, </a:t>
            </a:r>
            <a:r>
              <a:rPr lang="en-US" dirty="0" err="1"/>
              <a:t>Coreference</a:t>
            </a:r>
            <a:r>
              <a:rPr lang="en-US" dirty="0"/>
              <a:t> resolution, and several others</a:t>
            </a:r>
          </a:p>
          <a:p>
            <a:r>
              <a:rPr lang="en-US" dirty="0"/>
              <a:t>Motivating examples: </a:t>
            </a:r>
            <a:r>
              <a:rPr lang="en-US" dirty="0">
                <a:solidFill>
                  <a:schemeClr val="tx2"/>
                </a:solidFill>
              </a:rPr>
              <a:t>?????????????</a:t>
            </a:r>
          </a:p>
          <a:p>
            <a:pPr lvl="1"/>
            <a:r>
              <a:rPr lang="en-US" dirty="0"/>
              <a:t>Postal addresses</a:t>
            </a:r>
          </a:p>
          <a:p>
            <a:pPr lvl="1"/>
            <a:r>
              <a:rPr lang="en-US" dirty="0"/>
              <a:t>Entity recognition in NLP/Information Extraction</a:t>
            </a:r>
          </a:p>
          <a:p>
            <a:pPr lvl="1"/>
            <a:r>
              <a:rPr lang="en-US" dirty="0"/>
              <a:t>Identifying companies in financial records</a:t>
            </a:r>
          </a:p>
          <a:p>
            <a:pPr lvl="1"/>
            <a:r>
              <a:rPr lang="en-US" dirty="0"/>
              <a:t>Comparison shopping</a:t>
            </a:r>
          </a:p>
          <a:p>
            <a:pPr lvl="1"/>
            <a:r>
              <a:rPr lang="en-US" dirty="0"/>
              <a:t>Author disambiguation in citation data</a:t>
            </a:r>
          </a:p>
          <a:p>
            <a:pPr lvl="1"/>
            <a:r>
              <a:rPr lang="en-US" dirty="0"/>
              <a:t>Connecting up accounts on online networks</a:t>
            </a:r>
          </a:p>
          <a:p>
            <a:pPr lvl="1"/>
            <a:r>
              <a:rPr lang="en-US" dirty="0"/>
              <a:t>Crime/Fraud Detection</a:t>
            </a:r>
          </a:p>
          <a:p>
            <a:pPr lvl="1"/>
            <a:r>
              <a:rPr lang="en-US" dirty="0"/>
              <a:t>Census</a:t>
            </a:r>
          </a:p>
          <a:p>
            <a:pPr lvl="1"/>
            <a:r>
              <a:rPr lang="en-US" dirty="0"/>
              <a:t>...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13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bldLvl="2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142813" cy="1371600"/>
          </a:xfrm>
        </p:spPr>
        <p:txBody>
          <a:bodyPr>
            <a:normAutofit/>
          </a:bodyPr>
          <a:lstStyle/>
          <a:p>
            <a:r>
              <a:rPr lang="en-US" dirty="0"/>
              <a:t>Data Cleaning: Outlier Resolution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85800" y="1524317"/>
            <a:ext cx="7797546" cy="511359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Important to correctly identify references</a:t>
            </a:r>
          </a:p>
          <a:p>
            <a:pPr lvl="1"/>
            <a:r>
              <a:rPr lang="en-US" dirty="0"/>
              <a:t>Often actions taken based on extracted data</a:t>
            </a:r>
          </a:p>
          <a:p>
            <a:pPr lvl="1"/>
            <a:r>
              <a:rPr lang="en-US" dirty="0"/>
              <a:t>Cleaning up data by entity resolution can show structure that may not be apparent before</a:t>
            </a:r>
          </a:p>
          <a:p>
            <a:r>
              <a:rPr lang="en-US" dirty="0"/>
              <a:t>Challenges</a:t>
            </a:r>
          </a:p>
          <a:p>
            <a:pPr lvl="1"/>
            <a:r>
              <a:rPr lang="en-US" dirty="0"/>
              <a:t>Such data is naturally ambiguous (e.g., names, postal addresses)</a:t>
            </a:r>
          </a:p>
          <a:p>
            <a:pPr lvl="1"/>
            <a:r>
              <a:rPr lang="en-US" dirty="0"/>
              <a:t>Abbreviations/data truncation</a:t>
            </a:r>
          </a:p>
          <a:p>
            <a:pPr lvl="1"/>
            <a:r>
              <a:rPr lang="en-US" dirty="0"/>
              <a:t>Data entry errors, Missing values, Data formatting issues complicate the problem</a:t>
            </a:r>
          </a:p>
          <a:p>
            <a:pPr lvl="1"/>
            <a:r>
              <a:rPr lang="en-US" dirty="0"/>
              <a:t>Heterogeneous data from many diverse sources</a:t>
            </a:r>
          </a:p>
          <a:p>
            <a:r>
              <a:rPr lang="en-US" dirty="0"/>
              <a:t>No magic bullet here !!</a:t>
            </a:r>
          </a:p>
          <a:p>
            <a:pPr lvl="1"/>
            <a:r>
              <a:rPr lang="en-US" dirty="0"/>
              <a:t>Approaches fairly domain-specific</a:t>
            </a:r>
          </a:p>
          <a:p>
            <a:pPr lvl="1"/>
            <a:r>
              <a:rPr lang="en-US" dirty="0"/>
              <a:t>Be prepared to do a fair amount of manual work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62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20000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Entity Resolution: Three Slightly Different Problems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373563"/>
          </a:xfrm>
        </p:spPr>
        <p:txBody>
          <a:bodyPr>
            <a:normAutofit/>
          </a:bodyPr>
          <a:lstStyle/>
          <a:p>
            <a:r>
              <a:rPr lang="en-US" dirty="0"/>
              <a:t>Setup:</a:t>
            </a:r>
          </a:p>
          <a:p>
            <a:pPr lvl="1"/>
            <a:r>
              <a:rPr lang="en-US" dirty="0"/>
              <a:t>Real world: there are entities (people, addresses, businesses)</a:t>
            </a:r>
          </a:p>
          <a:p>
            <a:pPr lvl="1"/>
            <a:r>
              <a:rPr lang="en-US" dirty="0"/>
              <a:t>We have a large collection of noisy, ambiguous "references" to those entities (also called "mentions")</a:t>
            </a:r>
          </a:p>
          <a:p>
            <a:pPr lvl="1"/>
            <a:r>
              <a:rPr lang="en-US" dirty="0"/>
              <a:t>Somewhat different techniques, but a lot of similarities</a:t>
            </a:r>
          </a:p>
          <a:p>
            <a:r>
              <a:rPr lang="en-US" dirty="0"/>
              <a:t>Deduplication</a:t>
            </a:r>
          </a:p>
          <a:p>
            <a:pPr lvl="1"/>
            <a:r>
              <a:rPr lang="en-US" dirty="0"/>
              <a:t>Cluster records/mentions that correspond to the same entity</a:t>
            </a:r>
          </a:p>
          <a:p>
            <a:pPr lvl="1"/>
            <a:r>
              <a:rPr lang="en-US" dirty="0"/>
              <a:t>Choose/construct a cluster representative</a:t>
            </a:r>
          </a:p>
          <a:p>
            <a:pPr lvl="2"/>
            <a:r>
              <a:rPr lang="en-US" dirty="0"/>
              <a:t>This is in itself a non-trivial task (e.g., averaging may work for numerical attributes, but what about string attributes?)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17410" name="Picture 2" descr="https://github.com/umddb/datascience-fall14/raw/master/lecture-notes/multimedia/er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8450" y="5397500"/>
            <a:ext cx="2857500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57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bldLvl="2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128861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Entity Resolution: Three Slightly Different Problems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Setup:</a:t>
            </a:r>
          </a:p>
          <a:p>
            <a:pPr lvl="1"/>
            <a:r>
              <a:rPr lang="en-US" dirty="0"/>
              <a:t>Real world: there are entities (people, addresses, businesses)</a:t>
            </a:r>
          </a:p>
          <a:p>
            <a:pPr lvl="1"/>
            <a:r>
              <a:rPr lang="en-US" dirty="0"/>
              <a:t>We have a large collection of noisy, ambiguous "references" to those entities (also called "mentions")</a:t>
            </a:r>
          </a:p>
          <a:p>
            <a:pPr lvl="1"/>
            <a:r>
              <a:rPr lang="en-US" dirty="0"/>
              <a:t>Somewhat different techniques, but a lot of similarities </a:t>
            </a:r>
          </a:p>
          <a:p>
            <a:r>
              <a:rPr lang="en-US" dirty="0"/>
              <a:t>Record Linkage</a:t>
            </a:r>
          </a:p>
          <a:p>
            <a:pPr lvl="1"/>
            <a:r>
              <a:rPr lang="en-US" dirty="0"/>
              <a:t>Match records across two different databases (e.g., two social networks, or financial records w/ campaign donations)</a:t>
            </a:r>
          </a:p>
          <a:p>
            <a:pPr lvl="1"/>
            <a:r>
              <a:rPr lang="en-US" dirty="0"/>
              <a:t>Typically assume that the two databases are fairly clean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18434" name="Picture 2" descr="https://github.com/umddb/datascience-fall14/raw/master/lecture-notes/multimedia/er-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2407" y="5083925"/>
            <a:ext cx="2967464" cy="1641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5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834393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Entity Resolution: Three Slightly Different Problems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Setup:</a:t>
            </a:r>
          </a:p>
          <a:p>
            <a:pPr lvl="1"/>
            <a:r>
              <a:rPr lang="en-US" dirty="0"/>
              <a:t>Real world: there are entities (people, addresses, businesses)</a:t>
            </a:r>
          </a:p>
          <a:p>
            <a:pPr lvl="1"/>
            <a:r>
              <a:rPr lang="en-US" dirty="0"/>
              <a:t>We have a large collection of noisy, ambiguous "references" to those entities (also called "mentions")</a:t>
            </a:r>
          </a:p>
          <a:p>
            <a:pPr lvl="1"/>
            <a:r>
              <a:rPr lang="en-US" dirty="0"/>
              <a:t>Somewhat different techniques, but a lot of similarities</a:t>
            </a:r>
          </a:p>
          <a:p>
            <a:r>
              <a:rPr lang="en-US" dirty="0"/>
              <a:t>Reference Matching</a:t>
            </a:r>
          </a:p>
          <a:p>
            <a:pPr lvl="1"/>
            <a:r>
              <a:rPr lang="en-US" dirty="0"/>
              <a:t>Match "references" to clean records in a reference table</a:t>
            </a:r>
          </a:p>
          <a:p>
            <a:pPr lvl="1"/>
            <a:r>
              <a:rPr lang="en-US" dirty="0"/>
              <a:t>Commonly comes up in "entity recognition" (e.g., matching newspaper article mentions to names of people)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19458" name="Picture 2" descr="https://github.com/umddb/datascience-fall14/raw/master/lecture-notes/multimedia/er-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0390" y="5082689"/>
            <a:ext cx="3162471" cy="172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42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Entity Resolution: Data Matching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973321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Comprehensive treatment: Data Matching; P. Christen; 2012 (Springer Books -- not available for free)</a:t>
            </a:r>
          </a:p>
          <a:p>
            <a:r>
              <a:rPr lang="en-US" dirty="0"/>
              <a:t>One of the key issues is finding similarities between two references</a:t>
            </a:r>
          </a:p>
          <a:p>
            <a:pPr lvl="1"/>
            <a:r>
              <a:rPr lang="en-US" dirty="0"/>
              <a:t>What similarity function to use?</a:t>
            </a:r>
          </a:p>
          <a:p>
            <a:r>
              <a:rPr lang="en-US" dirty="0"/>
              <a:t>Edit Distance Functions</a:t>
            </a:r>
          </a:p>
          <a:p>
            <a:pPr lvl="1"/>
            <a:r>
              <a:rPr lang="en-US" dirty="0" err="1"/>
              <a:t>Levenstein</a:t>
            </a:r>
            <a:r>
              <a:rPr lang="en-US" dirty="0"/>
              <a:t>: min number of changes to go from one reference to another </a:t>
            </a:r>
          </a:p>
          <a:p>
            <a:pPr lvl="2"/>
            <a:r>
              <a:rPr lang="en-US" dirty="0"/>
              <a:t>A change is defined to be: a single character insertion or deletion or substitution</a:t>
            </a:r>
          </a:p>
          <a:p>
            <a:pPr lvl="2"/>
            <a:r>
              <a:rPr lang="en-US" dirty="0"/>
              <a:t>May add transposition</a:t>
            </a:r>
          </a:p>
          <a:p>
            <a:pPr lvl="1"/>
            <a:r>
              <a:rPr lang="en-US" dirty="0"/>
              <a:t>Many adjustments to the basic idea proposed (e.g., higher weights to changes at the start)</a:t>
            </a:r>
          </a:p>
          <a:p>
            <a:pPr lvl="1"/>
            <a:r>
              <a:rPr lang="en-US" dirty="0"/>
              <a:t>Not cheap to compute, especially for millions of pairs</a:t>
            </a:r>
          </a:p>
          <a:p>
            <a:r>
              <a:rPr lang="en-US" dirty="0"/>
              <a:t>Set Similarity</a:t>
            </a:r>
          </a:p>
          <a:p>
            <a:pPr lvl="1"/>
            <a:r>
              <a:rPr lang="en-US" dirty="0"/>
              <a:t>Some function of intersection size and union size</a:t>
            </a:r>
          </a:p>
          <a:p>
            <a:pPr lvl="1"/>
            <a:r>
              <a:rPr lang="en-US" dirty="0"/>
              <a:t>E.g., </a:t>
            </a:r>
            <a:r>
              <a:rPr lang="en-US" dirty="0" err="1"/>
              <a:t>Jaccard</a:t>
            </a:r>
            <a:r>
              <a:rPr lang="en-US" dirty="0"/>
              <a:t> distance = size of intersection/size of union</a:t>
            </a:r>
          </a:p>
          <a:p>
            <a:pPr lvl="1"/>
            <a:r>
              <a:rPr lang="en-US" dirty="0"/>
              <a:t>Much faster to compute</a:t>
            </a:r>
          </a:p>
          <a:p>
            <a:r>
              <a:rPr lang="en-US" dirty="0"/>
              <a:t>Vector Similarity</a:t>
            </a:r>
          </a:p>
          <a:p>
            <a:pPr lvl="1"/>
            <a:r>
              <a:rPr lang="en-US" dirty="0"/>
              <a:t>Cosine similarity – </a:t>
            </a:r>
            <a:r>
              <a:rPr lang="en-US" dirty="0">
                <a:solidFill>
                  <a:schemeClr val="tx2"/>
                </a:solidFill>
              </a:rPr>
              <a:t>we’ll talk about this much more in NLP lectures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81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678118" cy="1371600"/>
          </a:xfrm>
        </p:spPr>
        <p:txBody>
          <a:bodyPr>
            <a:normAutofit/>
          </a:bodyPr>
          <a:lstStyle/>
          <a:p>
            <a:r>
              <a:rPr lang="en-US" dirty="0"/>
              <a:t>Multiple Imputation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Developed to deal with noise during imputation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Impute once </a:t>
            </a:r>
            <a:r>
              <a:rPr lang="en-US" b="0" dirty="0">
                <a:sym typeface="Wingdings"/>
              </a:rPr>
              <a:t> </a:t>
            </a:r>
            <a:r>
              <a:rPr lang="en-US" b="0" dirty="0"/>
              <a:t>treats imputed value as observed</a:t>
            </a:r>
          </a:p>
          <a:p>
            <a:r>
              <a:rPr lang="en-US" dirty="0"/>
              <a:t>We have uncertainty over what the observed value would have been</a:t>
            </a:r>
          </a:p>
          <a:p>
            <a:r>
              <a:rPr lang="en-US" dirty="0">
                <a:solidFill>
                  <a:schemeClr val="tx2"/>
                </a:solidFill>
              </a:rPr>
              <a:t>Multiple imputation</a:t>
            </a:r>
            <a:r>
              <a:rPr lang="en-US" dirty="0"/>
              <a:t>: generate several random values for each missing data point during imputation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8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Entity Resolution: Data Matching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Q-Grams</a:t>
            </a:r>
          </a:p>
          <a:p>
            <a:pPr lvl="1"/>
            <a:r>
              <a:rPr lang="en-US" dirty="0"/>
              <a:t>Find all length-q substrings in each string</a:t>
            </a:r>
          </a:p>
          <a:p>
            <a:pPr lvl="1"/>
            <a:r>
              <a:rPr lang="en-US" dirty="0"/>
              <a:t>Use set/vector similarity on the resulting set</a:t>
            </a:r>
          </a:p>
          <a:p>
            <a:r>
              <a:rPr lang="en-US" dirty="0"/>
              <a:t>Several approaches that combine the above (especially q-grams and edit distance, e.g., </a:t>
            </a:r>
            <a:r>
              <a:rPr lang="en-US" dirty="0" err="1"/>
              <a:t>Jaro</a:t>
            </a:r>
            <a:r>
              <a:rPr lang="en-US" dirty="0"/>
              <a:t>-Winkler)</a:t>
            </a:r>
          </a:p>
          <a:p>
            <a:r>
              <a:rPr lang="en-US" dirty="0">
                <a:hlinkClick r:id="rId3"/>
              </a:rPr>
              <a:t>Soundex</a:t>
            </a:r>
            <a:r>
              <a:rPr lang="en-US" dirty="0"/>
              <a:t>: Phonetic Similarity Metric</a:t>
            </a:r>
          </a:p>
          <a:p>
            <a:pPr lvl="1"/>
            <a:r>
              <a:rPr lang="en-US" dirty="0"/>
              <a:t>Homophones should be encoded to the same representation so spelling errors can be handled</a:t>
            </a:r>
          </a:p>
          <a:p>
            <a:pPr lvl="1"/>
            <a:r>
              <a:rPr lang="en-US" dirty="0"/>
              <a:t>Robert and Rupert get assigned the same code (R163), but Rubin yields R150</a:t>
            </a:r>
          </a:p>
          <a:p>
            <a:r>
              <a:rPr lang="en-US" dirty="0"/>
              <a:t>May need to use Translation Tables</a:t>
            </a:r>
          </a:p>
          <a:p>
            <a:pPr lvl="1"/>
            <a:r>
              <a:rPr lang="en-US" dirty="0"/>
              <a:t>To handle abbreviations, nicknames, other synonyms</a:t>
            </a:r>
          </a:p>
          <a:p>
            <a:r>
              <a:rPr lang="en-US" dirty="0"/>
              <a:t>Different types of data requires more domain-specific functions</a:t>
            </a:r>
          </a:p>
          <a:p>
            <a:pPr lvl="1"/>
            <a:r>
              <a:rPr lang="en-US" dirty="0"/>
              <a:t>E.g., geographical locations, postal addresses</a:t>
            </a:r>
          </a:p>
          <a:p>
            <a:pPr lvl="1"/>
            <a:r>
              <a:rPr lang="en-US" dirty="0"/>
              <a:t>Also much work on computing distances between XML documents etc.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09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8245475" cy="622197"/>
          </a:xfrm>
        </p:spPr>
        <p:txBody>
          <a:bodyPr>
            <a:normAutofit fontScale="90000"/>
          </a:bodyPr>
          <a:lstStyle/>
          <a:p>
            <a:r>
              <a:rPr lang="en-US" dirty="0"/>
              <a:t>Entity Resolution: Algorithms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976394"/>
            <a:ext cx="7620000" cy="5149770"/>
          </a:xfrm>
        </p:spPr>
        <p:txBody>
          <a:bodyPr/>
          <a:lstStyle/>
          <a:p>
            <a:r>
              <a:rPr lang="en-US" dirty="0"/>
              <a:t>Simple threshold method</a:t>
            </a:r>
          </a:p>
          <a:p>
            <a:pPr lvl="1"/>
            <a:r>
              <a:rPr lang="en-US" dirty="0"/>
              <a:t>If the distance below some number, the two references are assumed to be equal</a:t>
            </a:r>
          </a:p>
          <a:p>
            <a:pPr lvl="1"/>
            <a:r>
              <a:rPr lang="en-US" dirty="0"/>
              <a:t>May review borderline matches manually</a:t>
            </a:r>
          </a:p>
          <a:p>
            <a:r>
              <a:rPr lang="en-US" dirty="0"/>
              <a:t>Can be generalized to rule-based:</a:t>
            </a:r>
          </a:p>
          <a:p>
            <a:pPr lvl="1"/>
            <a:r>
              <a:rPr lang="en-US" dirty="0"/>
              <a:t>Example from Christen, 2012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22530" name="Picture 2" descr="https://github.com/umddb/datascience-fall14/raw/master/lecture-notes/multimedia/er-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947" y="3351298"/>
            <a:ext cx="6288505" cy="330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331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Entity Resolution: Algorithms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May want to give more weight to matches involving rarer words</a:t>
            </a:r>
          </a:p>
          <a:p>
            <a:pPr lvl="1"/>
            <a:r>
              <a:rPr lang="en-US" dirty="0"/>
              <a:t>More naturally applicable to record linkage problem</a:t>
            </a:r>
          </a:p>
          <a:p>
            <a:pPr lvl="1"/>
            <a:r>
              <a:rPr lang="en-US" dirty="0"/>
              <a:t>If two records match on a rare name like "</a:t>
            </a:r>
            <a:r>
              <a:rPr lang="en-US" dirty="0" err="1"/>
              <a:t>Machanavajjhala</a:t>
            </a:r>
            <a:r>
              <a:rPr lang="en-US" dirty="0"/>
              <a:t>", they are likely to be a match</a:t>
            </a:r>
          </a:p>
          <a:p>
            <a:pPr lvl="1"/>
            <a:r>
              <a:rPr lang="en-US" dirty="0"/>
              <a:t>Can formalize this as "probabilistic record linkage”</a:t>
            </a:r>
          </a:p>
          <a:p>
            <a:r>
              <a:rPr lang="en-US" dirty="0"/>
              <a:t>Constraints: May need to be satisfied, but can also be used to find matches</a:t>
            </a:r>
          </a:p>
          <a:p>
            <a:pPr lvl="1"/>
            <a:r>
              <a:rPr lang="en-US" dirty="0"/>
              <a:t>Often have constraints on the matching possibilities</a:t>
            </a:r>
          </a:p>
          <a:p>
            <a:pPr lvl="1"/>
            <a:r>
              <a:rPr lang="en-US" dirty="0"/>
              <a:t>Transitivity: M1 and M2 match, and M2 and M3 match, and M1 and M3 must match</a:t>
            </a:r>
          </a:p>
          <a:p>
            <a:pPr lvl="1"/>
            <a:r>
              <a:rPr lang="en-US" dirty="0"/>
              <a:t>Exclusivity: M1 and M2 match --&gt; M3 cannot match with M2</a:t>
            </a:r>
          </a:p>
          <a:p>
            <a:pPr lvl="1"/>
            <a:r>
              <a:rPr lang="en-US" dirty="0"/>
              <a:t>Other types of constraints: </a:t>
            </a:r>
          </a:p>
          <a:p>
            <a:pPr lvl="2"/>
            <a:r>
              <a:rPr lang="en-US" dirty="0"/>
              <a:t>E.g., if two papers match, their venues must match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5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bldLvl="2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Entity Resolution: Algorithms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Clustering-based ER Techniques:</a:t>
            </a:r>
          </a:p>
          <a:p>
            <a:pPr lvl="1"/>
            <a:r>
              <a:rPr lang="en-US" dirty="0"/>
              <a:t>Deduplication is basically a clustering problem</a:t>
            </a:r>
          </a:p>
          <a:p>
            <a:pPr lvl="1"/>
            <a:r>
              <a:rPr lang="en-US" dirty="0"/>
              <a:t>Can use clustering algorithms for this purpose</a:t>
            </a:r>
          </a:p>
          <a:p>
            <a:pPr lvl="1"/>
            <a:r>
              <a:rPr lang="en-US" dirty="0"/>
              <a:t>But most clusters are very small (in fact of size = 1)</a:t>
            </a:r>
          </a:p>
          <a:p>
            <a:pPr lvl="1"/>
            <a:r>
              <a:rPr lang="en-US" dirty="0"/>
              <a:t>Some clustering algorithms are better suited for this, especially Agglomerative Clustering </a:t>
            </a:r>
          </a:p>
          <a:p>
            <a:pPr lvl="2"/>
            <a:r>
              <a:rPr lang="en-US" dirty="0"/>
              <a:t>Unlikely K-Means would work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12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bldLvl="2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Entity Resolution: Algorithms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Crowdsourcing</a:t>
            </a:r>
          </a:p>
          <a:p>
            <a:pPr lvl="1"/>
            <a:r>
              <a:rPr lang="en-US" dirty="0"/>
              <a:t>Humans are often better at this task</a:t>
            </a:r>
          </a:p>
          <a:p>
            <a:pPr lvl="1"/>
            <a:r>
              <a:rPr lang="en-US" dirty="0"/>
              <a:t>Can use one of the crowdsourcing mechanisms (e.g., Mechanical Turk) for getting human input on the difficult pairs</a:t>
            </a:r>
          </a:p>
          <a:p>
            <a:pPr lvl="1"/>
            <a:r>
              <a:rPr lang="en-US" dirty="0"/>
              <a:t>Quite heavily used commercially (e.g., to disambiguate products, restaurants, etc.)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79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Entity Resolution: Scaling to Big Data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One immediate problem</a:t>
            </a:r>
          </a:p>
          <a:p>
            <a:pPr lvl="1"/>
            <a:r>
              <a:rPr lang="en-US" dirty="0"/>
              <a:t>There are O(N</a:t>
            </a:r>
            <a:r>
              <a:rPr lang="en-US" baseline="30000" dirty="0"/>
              <a:t>2</a:t>
            </a:r>
            <a:r>
              <a:rPr lang="en-US" dirty="0"/>
              <a:t>) possible matches</a:t>
            </a:r>
          </a:p>
          <a:p>
            <a:pPr lvl="1"/>
            <a:r>
              <a:rPr lang="en-US" dirty="0"/>
              <a:t>Must reduce the search space</a:t>
            </a:r>
          </a:p>
          <a:p>
            <a:r>
              <a:rPr lang="en-US" dirty="0"/>
              <a:t>Use some easy-to-evaluate criterion to restrict the pairs considered further</a:t>
            </a:r>
          </a:p>
          <a:p>
            <a:pPr lvl="1"/>
            <a:r>
              <a:rPr lang="en-US" dirty="0"/>
              <a:t>May lead to false negative (i.e., missed matches) depending on how noisy the data is</a:t>
            </a:r>
          </a:p>
          <a:p>
            <a:r>
              <a:rPr lang="en-US" dirty="0"/>
              <a:t>Much work on this problem as well, but domain-specific knowledge likely to be more useful in practice</a:t>
            </a:r>
          </a:p>
          <a:p>
            <a:r>
              <a:rPr lang="en-US" dirty="0"/>
              <a:t>One useful technique to know: min-hash signatures</a:t>
            </a:r>
          </a:p>
          <a:p>
            <a:pPr lvl="1"/>
            <a:r>
              <a:rPr lang="en-US" dirty="0"/>
              <a:t>Can quickly find potentially overlapping sets</a:t>
            </a:r>
          </a:p>
          <a:p>
            <a:pPr lvl="1"/>
            <a:r>
              <a:rPr lang="en-US" dirty="0"/>
              <a:t>Turns up to be very useful in many domains (beyond ER)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8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94716"/>
            <a:ext cx="8989454" cy="110272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i="1" dirty="0">
                <a:solidFill>
                  <a:schemeClr val="bg1">
                    <a:lumMod val="50000"/>
                  </a:schemeClr>
                </a:solidFill>
              </a:rPr>
              <a:t>Next Class:</a:t>
            </a:r>
            <a:br>
              <a:rPr lang="en-US" dirty="0"/>
            </a:br>
            <a:r>
              <a:rPr lang="en-US" dirty="0"/>
              <a:t>Summary Statistics &amp;Visualization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5356" y="4032354"/>
            <a:ext cx="4458741" cy="2508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169318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472597" cy="1371600"/>
          </a:xfrm>
        </p:spPr>
        <p:txBody>
          <a:bodyPr/>
          <a:lstStyle/>
          <a:p>
            <a:r>
              <a:rPr lang="en-US" dirty="0"/>
              <a:t>Imputation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</a:t>
            </a:fld>
            <a:endParaRPr lang="en-US"/>
          </a:p>
        </p:txBody>
      </p:sp>
      <p:sp>
        <p:nvSpPr>
          <p:cNvPr id="7" name="Magnetic Disk 6"/>
          <p:cNvSpPr/>
          <p:nvPr/>
        </p:nvSpPr>
        <p:spPr>
          <a:xfrm>
            <a:off x="457200" y="2818151"/>
            <a:ext cx="1836296" cy="2023672"/>
          </a:xfrm>
          <a:prstGeom prst="flowChartMagneticDisk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Incomplete data</a:t>
            </a:r>
          </a:p>
        </p:txBody>
      </p:sp>
      <p:grpSp>
        <p:nvGrpSpPr>
          <p:cNvPr id="80" name="Group 79"/>
          <p:cNvGrpSpPr/>
          <p:nvPr/>
        </p:nvGrpSpPr>
        <p:grpSpPr>
          <a:xfrm>
            <a:off x="6146850" y="2173574"/>
            <a:ext cx="2555825" cy="2876862"/>
            <a:chOff x="6146850" y="2173574"/>
            <a:chExt cx="2555825" cy="2876862"/>
          </a:xfrm>
        </p:grpSpPr>
        <p:sp>
          <p:nvSpPr>
            <p:cNvPr id="8" name="Magnetic Disk 7"/>
            <p:cNvSpPr/>
            <p:nvPr/>
          </p:nvSpPr>
          <p:spPr>
            <a:xfrm>
              <a:off x="6866379" y="2818151"/>
              <a:ext cx="1836296" cy="2023672"/>
            </a:xfrm>
            <a:prstGeom prst="flowChartMagneticDisk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Pooled results</a:t>
              </a:r>
            </a:p>
          </p:txBody>
        </p:sp>
        <p:cxnSp>
          <p:nvCxnSpPr>
            <p:cNvPr id="34" name="Straight Arrow Connector 33"/>
            <p:cNvCxnSpPr>
              <a:stCxn id="31" idx="6"/>
              <a:endCxn id="8" idx="2"/>
            </p:cNvCxnSpPr>
            <p:nvPr/>
          </p:nvCxnSpPr>
          <p:spPr>
            <a:xfrm>
              <a:off x="6176830" y="2173574"/>
              <a:ext cx="689549" cy="165641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32" idx="6"/>
              <a:endCxn id="8" idx="2"/>
            </p:cNvCxnSpPr>
            <p:nvPr/>
          </p:nvCxnSpPr>
          <p:spPr>
            <a:xfrm>
              <a:off x="6176830" y="3177915"/>
              <a:ext cx="689549" cy="65207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endCxn id="8" idx="2"/>
            </p:cNvCxnSpPr>
            <p:nvPr/>
          </p:nvCxnSpPr>
          <p:spPr>
            <a:xfrm>
              <a:off x="6146852" y="3681335"/>
              <a:ext cx="719527" cy="14865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33" idx="6"/>
              <a:endCxn id="8" idx="2"/>
            </p:cNvCxnSpPr>
            <p:nvPr/>
          </p:nvCxnSpPr>
          <p:spPr>
            <a:xfrm flipV="1">
              <a:off x="6176829" y="3829987"/>
              <a:ext cx="689550" cy="122044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>
              <a:endCxn id="8" idx="2"/>
            </p:cNvCxnSpPr>
            <p:nvPr/>
          </p:nvCxnSpPr>
          <p:spPr>
            <a:xfrm flipV="1">
              <a:off x="6146850" y="3829987"/>
              <a:ext cx="719529" cy="86068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>
              <a:endCxn id="8" idx="2"/>
            </p:cNvCxnSpPr>
            <p:nvPr/>
          </p:nvCxnSpPr>
          <p:spPr>
            <a:xfrm flipV="1">
              <a:off x="6146851" y="3829987"/>
              <a:ext cx="719528" cy="35601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5" name="Group 74"/>
          <p:cNvGrpSpPr/>
          <p:nvPr/>
        </p:nvGrpSpPr>
        <p:grpSpPr>
          <a:xfrm>
            <a:off x="2293496" y="1813810"/>
            <a:ext cx="1409074" cy="3596389"/>
            <a:chOff x="2293496" y="1813810"/>
            <a:chExt cx="1409074" cy="3596389"/>
          </a:xfrm>
        </p:grpSpPr>
        <p:sp>
          <p:nvSpPr>
            <p:cNvPr id="9" name="Oval 8"/>
            <p:cNvSpPr/>
            <p:nvPr/>
          </p:nvSpPr>
          <p:spPr>
            <a:xfrm>
              <a:off x="2983043" y="1813810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</a:t>
              </a:r>
              <a:r>
                <a:rPr lang="en-US" baseline="-25000" dirty="0"/>
                <a:t>1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2983043" y="2818151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</a:t>
              </a:r>
              <a:r>
                <a:rPr lang="en-US" baseline="-25000" dirty="0"/>
                <a:t>2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2983042" y="4690672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s</a:t>
              </a:r>
              <a:r>
                <a:rPr lang="en-US" baseline="-25000" dirty="0" err="1"/>
                <a:t>N</a:t>
              </a:r>
              <a:endParaRPr lang="en-US" baseline="-25000" dirty="0"/>
            </a:p>
          </p:txBody>
        </p:sp>
        <p:cxnSp>
          <p:nvCxnSpPr>
            <p:cNvPr id="14" name="Straight Arrow Connector 13"/>
            <p:cNvCxnSpPr>
              <a:stCxn id="7" idx="4"/>
              <a:endCxn id="9" idx="2"/>
            </p:cNvCxnSpPr>
            <p:nvPr/>
          </p:nvCxnSpPr>
          <p:spPr>
            <a:xfrm flipV="1">
              <a:off x="2293496" y="2173574"/>
              <a:ext cx="689547" cy="165641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6" name="Straight Arrow Connector 15"/>
            <p:cNvCxnSpPr>
              <a:stCxn id="7" idx="4"/>
              <a:endCxn id="11" idx="2"/>
            </p:cNvCxnSpPr>
            <p:nvPr/>
          </p:nvCxnSpPr>
          <p:spPr>
            <a:xfrm flipV="1">
              <a:off x="2293496" y="3177915"/>
              <a:ext cx="689547" cy="65207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19" name="Straight Arrow Connector 18"/>
            <p:cNvCxnSpPr>
              <a:stCxn id="7" idx="4"/>
              <a:endCxn id="12" idx="2"/>
            </p:cNvCxnSpPr>
            <p:nvPr/>
          </p:nvCxnSpPr>
          <p:spPr>
            <a:xfrm>
              <a:off x="2293496" y="3829987"/>
              <a:ext cx="689546" cy="122044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22" name="Straight Arrow Connector 21"/>
            <p:cNvCxnSpPr>
              <a:stCxn id="7" idx="4"/>
            </p:cNvCxnSpPr>
            <p:nvPr/>
          </p:nvCxnSpPr>
          <p:spPr>
            <a:xfrm>
              <a:off x="2293496" y="3829987"/>
              <a:ext cx="689546" cy="71203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25" name="Straight Arrow Connector 24"/>
            <p:cNvCxnSpPr>
              <a:stCxn id="7" idx="4"/>
            </p:cNvCxnSpPr>
            <p:nvPr/>
          </p:nvCxnSpPr>
          <p:spPr>
            <a:xfrm>
              <a:off x="2293496" y="3829987"/>
              <a:ext cx="689546" cy="28481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28" name="Straight Arrow Connector 27"/>
            <p:cNvCxnSpPr>
              <a:stCxn id="7" idx="4"/>
            </p:cNvCxnSpPr>
            <p:nvPr/>
          </p:nvCxnSpPr>
          <p:spPr>
            <a:xfrm flipV="1">
              <a:off x="2293496" y="3681335"/>
              <a:ext cx="689546" cy="14865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3253304" y="3729243"/>
              <a:ext cx="179002" cy="768612"/>
              <a:chOff x="3950791" y="4003255"/>
              <a:chExt cx="179002" cy="768612"/>
            </a:xfrm>
          </p:grpSpPr>
          <p:sp>
            <p:nvSpPr>
              <p:cNvPr id="63" name="Oval 62"/>
              <p:cNvSpPr/>
              <p:nvPr/>
            </p:nvSpPr>
            <p:spPr>
              <a:xfrm>
                <a:off x="3950791" y="4003255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3950791" y="4298060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950791" y="4592865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9" name="Group 78"/>
          <p:cNvGrpSpPr/>
          <p:nvPr/>
        </p:nvGrpSpPr>
        <p:grpSpPr>
          <a:xfrm>
            <a:off x="3702568" y="1813810"/>
            <a:ext cx="2474262" cy="3596389"/>
            <a:chOff x="3702568" y="1813810"/>
            <a:chExt cx="2474262" cy="3596389"/>
          </a:xfrm>
        </p:grpSpPr>
        <p:sp>
          <p:nvSpPr>
            <p:cNvPr id="31" name="Oval 30"/>
            <p:cNvSpPr/>
            <p:nvPr/>
          </p:nvSpPr>
          <p:spPr>
            <a:xfrm>
              <a:off x="5457303" y="1813810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  <a:r>
                <a:rPr lang="en-US" baseline="-25000" dirty="0"/>
                <a:t>1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5457303" y="2818151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</a:t>
              </a:r>
              <a:r>
                <a:rPr lang="en-US" baseline="-25000" dirty="0"/>
                <a:t>2</a:t>
              </a:r>
            </a:p>
          </p:txBody>
        </p:sp>
        <p:sp>
          <p:nvSpPr>
            <p:cNvPr id="33" name="Oval 32"/>
            <p:cNvSpPr/>
            <p:nvPr/>
          </p:nvSpPr>
          <p:spPr>
            <a:xfrm>
              <a:off x="5457302" y="4690672"/>
              <a:ext cx="719527" cy="71952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a</a:t>
              </a:r>
              <a:r>
                <a:rPr lang="en-US" baseline="-25000" dirty="0" err="1"/>
                <a:t>N</a:t>
              </a:r>
              <a:endParaRPr lang="en-US" baseline="-25000" dirty="0"/>
            </a:p>
          </p:txBody>
        </p:sp>
        <p:cxnSp>
          <p:nvCxnSpPr>
            <p:cNvPr id="54" name="Straight Arrow Connector 53"/>
            <p:cNvCxnSpPr>
              <a:stCxn id="9" idx="6"/>
              <a:endCxn id="31" idx="2"/>
            </p:cNvCxnSpPr>
            <p:nvPr/>
          </p:nvCxnSpPr>
          <p:spPr>
            <a:xfrm>
              <a:off x="3702570" y="2173574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57" name="Straight Arrow Connector 56"/>
            <p:cNvCxnSpPr>
              <a:stCxn id="11" idx="6"/>
              <a:endCxn id="32" idx="2"/>
            </p:cNvCxnSpPr>
            <p:nvPr/>
          </p:nvCxnSpPr>
          <p:spPr>
            <a:xfrm>
              <a:off x="3702570" y="3177915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60" name="Straight Arrow Connector 59"/>
            <p:cNvCxnSpPr>
              <a:stCxn id="12" idx="6"/>
              <a:endCxn id="33" idx="2"/>
            </p:cNvCxnSpPr>
            <p:nvPr/>
          </p:nvCxnSpPr>
          <p:spPr>
            <a:xfrm>
              <a:off x="3702569" y="5050436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grpSp>
          <p:nvGrpSpPr>
            <p:cNvPr id="68" name="Group 67"/>
            <p:cNvGrpSpPr/>
            <p:nvPr/>
          </p:nvGrpSpPr>
          <p:grpSpPr>
            <a:xfrm>
              <a:off x="5727565" y="3729243"/>
              <a:ext cx="179002" cy="768612"/>
              <a:chOff x="3950791" y="4003255"/>
              <a:chExt cx="179002" cy="768612"/>
            </a:xfrm>
          </p:grpSpPr>
          <p:sp>
            <p:nvSpPr>
              <p:cNvPr id="69" name="Oval 68"/>
              <p:cNvSpPr/>
              <p:nvPr/>
            </p:nvSpPr>
            <p:spPr>
              <a:xfrm>
                <a:off x="3950791" y="4003255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3950791" y="4298060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3950791" y="4592865"/>
                <a:ext cx="179002" cy="17900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2" name="Straight Arrow Connector 71"/>
            <p:cNvCxnSpPr/>
            <p:nvPr/>
          </p:nvCxnSpPr>
          <p:spPr>
            <a:xfrm>
              <a:off x="3702568" y="3821243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>
              <a:off x="3702568" y="4113549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>
              <a:off x="3702568" y="4402106"/>
              <a:ext cx="175473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</p:grpSp>
      <p:sp>
        <p:nvSpPr>
          <p:cNvPr id="77" name="TextBox 76"/>
          <p:cNvSpPr txBox="1"/>
          <p:nvPr/>
        </p:nvSpPr>
        <p:spPr>
          <a:xfrm>
            <a:off x="2158582" y="5624250"/>
            <a:ext cx="2368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Impute N times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632842" y="5624250"/>
            <a:ext cx="2368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Analysis performed on each imputed set</a:t>
            </a:r>
          </a:p>
        </p:txBody>
      </p:sp>
    </p:spTree>
    <p:extLst>
      <p:ext uri="{BB962C8B-B14F-4D97-AF65-F5344CB8AC3E}">
        <p14:creationId xmlns:p14="http://schemas.microsoft.com/office/powerpoint/2010/main" val="427023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7" grpId="0"/>
      <p:bldP spid="7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Tiny example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329856" y="2507197"/>
          <a:ext cx="6096000" cy="17221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</a:t>
                      </a:r>
                      <a:endParaRPr lang="en-US" sz="14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2"/>
                          </a:solidFill>
                        </a:rPr>
                        <a:t>?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tx2"/>
                          </a:solidFill>
                        </a:rPr>
                        <a:t>?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329856" y="4750531"/>
            <a:ext cx="61159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Independent variable: X</a:t>
            </a:r>
          </a:p>
          <a:p>
            <a:r>
              <a:rPr lang="en-US" sz="2000" dirty="0"/>
              <a:t>Dependent variable: Y</a:t>
            </a:r>
          </a:p>
          <a:p>
            <a:r>
              <a:rPr lang="en-US" sz="2000" dirty="0"/>
              <a:t>We </a:t>
            </a:r>
            <a:r>
              <a:rPr lang="en-US" sz="2000" dirty="0">
                <a:solidFill>
                  <a:schemeClr val="tx2"/>
                </a:solidFill>
              </a:rPr>
              <a:t>assume</a:t>
            </a:r>
            <a:r>
              <a:rPr lang="en-US" sz="2000" dirty="0"/>
              <a:t> Y has a linear relationship with X</a:t>
            </a:r>
          </a:p>
        </p:txBody>
      </p:sp>
    </p:spTree>
    <p:extLst>
      <p:ext uri="{BB962C8B-B14F-4D97-AF65-F5344CB8AC3E}">
        <p14:creationId xmlns:p14="http://schemas.microsoft.com/office/powerpoint/2010/main" val="786072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Let’s Impute Some Data!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a predictive distribution of the missing values: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Given the observed values, make random draws of the observed values and fill them in.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Do this N times and make N imputed datasets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457200" y="3778007"/>
          <a:ext cx="3769058" cy="17221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8845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</a:t>
                      </a:r>
                      <a:endParaRPr lang="en-US" sz="14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5.5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8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4731895" y="3778007"/>
          <a:ext cx="3769058" cy="17221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8845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</a:t>
                      </a:r>
                      <a:endParaRPr lang="en-US" sz="14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7.2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1.1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753191" y="6491499"/>
            <a:ext cx="3537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For very large values of N=2 </a:t>
            </a:r>
            <a:r>
              <a:rPr lang="mr-IN" dirty="0">
                <a:solidFill>
                  <a:schemeClr val="bg1">
                    <a:lumMod val="65000"/>
                  </a:schemeClr>
                </a:solidFill>
              </a:rPr>
              <a:t>…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99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Inference with Multiple Imputation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Now that we have our imputed data sets, how do we make use of them?       ???????????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Analyze each of the </a:t>
            </a:r>
            <a:r>
              <a:rPr lang="en-US" b="0" dirty="0">
                <a:solidFill>
                  <a:schemeClr val="tx2"/>
                </a:solidFill>
              </a:rPr>
              <a:t>separately </a:t>
            </a:r>
          </a:p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379751" y="2968538"/>
          <a:ext cx="3769058" cy="17221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8845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</a:t>
                      </a:r>
                      <a:endParaRPr lang="en-US" sz="14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5.5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8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4654446" y="2968538"/>
          <a:ext cx="3769058" cy="17221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8845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32</a:t>
                      </a:r>
                      <a:endParaRPr lang="en-US" sz="14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7.2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tx2"/>
                          </a:solidFill>
                        </a:rPr>
                        <a:t>1.1</a:t>
                      </a:r>
                      <a:endParaRPr lang="en-US" sz="1500" b="1" dirty="0">
                        <a:solidFill>
                          <a:schemeClr val="tx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5259670" y="4994173"/>
          <a:ext cx="2558610" cy="441008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1279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9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28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Slope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4.932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Standard error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4.287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984619" y="4994173"/>
          <a:ext cx="2559321" cy="441008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13398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5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28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Slope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-0.8245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28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Standard error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6.1845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1059852" y="5462751"/>
            <a:ext cx="2408854" cy="551889"/>
            <a:chOff x="2901950" y="4219575"/>
            <a:chExt cx="3269401" cy="551889"/>
          </a:xfrm>
        </p:grpSpPr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2901950" y="4219575"/>
              <a:ext cx="354265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i="1" dirty="0">
                  <a:solidFill>
                    <a:sysClr val="windowText" lastClr="000000"/>
                  </a:solidFill>
                </a:rPr>
                <a:t>Y</a:t>
              </a: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4894263" y="4219575"/>
              <a:ext cx="354265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i="1">
                  <a:solidFill>
                    <a:sysClr val="windowText" lastClr="000000"/>
                  </a:solidFill>
                </a:rPr>
                <a:t>X</a:t>
              </a: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auto">
            <a:xfrm>
              <a:off x="3140075" y="4435475"/>
              <a:ext cx="240451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i="1" dirty="0" err="1">
                  <a:solidFill>
                    <a:sysClr val="windowText" lastClr="000000"/>
                  </a:solidFill>
                </a:rPr>
                <a:t>i</a:t>
              </a:r>
              <a:endParaRPr lang="en-US" altLang="x-none" sz="1600" b="1" i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5197475" y="4435475"/>
              <a:ext cx="240451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i="1" dirty="0" err="1">
                  <a:solidFill>
                    <a:sysClr val="windowText" lastClr="000000"/>
                  </a:solidFill>
                </a:rPr>
                <a:t>i</a:t>
              </a:r>
              <a:endParaRPr lang="en-US" altLang="x-none" sz="1600" b="1" i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5930900" y="4435475"/>
              <a:ext cx="240451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i="1">
                  <a:solidFill>
                    <a:sysClr val="windowText" lastClr="000000"/>
                  </a:solidFill>
                </a:rPr>
                <a:t>i</a:t>
              </a: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3376613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</a:t>
              </a: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auto">
            <a:xfrm>
              <a:off x="4219575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</a:t>
              </a:r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5413375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dirty="0">
                  <a:solidFill>
                    <a:sysClr val="windowText" lastClr="000000"/>
                  </a:solidFill>
                  <a:latin typeface="Symbol" charset="2"/>
                </a:rPr>
                <a:t></a:t>
              </a:r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3694113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dirty="0">
                  <a:solidFill>
                    <a:sysClr val="windowText" lastClr="000000"/>
                  </a:solidFill>
                  <a:latin typeface="Symbol" charset="2"/>
                </a:rPr>
                <a:t></a:t>
              </a:r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4518025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</a:t>
              </a:r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5729288" y="4219575"/>
              <a:ext cx="294954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</a:t>
              </a:r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3932238" y="4435475"/>
              <a:ext cx="296557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>
                  <a:solidFill>
                    <a:sysClr val="windowText" lastClr="000000"/>
                  </a:solidFill>
                </a:rPr>
                <a:t>0</a:t>
              </a:r>
            </a:p>
          </p:txBody>
        </p:sp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4738688" y="4435475"/>
              <a:ext cx="296557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>
                  <a:solidFill>
                    <a:sysClr val="windowText" lastClr="000000"/>
                  </a:solidFill>
                </a:rPr>
                <a:t>1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334548" y="5462751"/>
            <a:ext cx="2408854" cy="551889"/>
            <a:chOff x="2901950" y="4219575"/>
            <a:chExt cx="3269401" cy="551889"/>
          </a:xfrm>
        </p:grpSpPr>
        <p:sp>
          <p:nvSpPr>
            <p:cNvPr id="35" name="Rectangle 34"/>
            <p:cNvSpPr>
              <a:spLocks noChangeArrowheads="1"/>
            </p:cNvSpPr>
            <p:nvPr/>
          </p:nvSpPr>
          <p:spPr bwMode="auto">
            <a:xfrm>
              <a:off x="2901950" y="4219575"/>
              <a:ext cx="354265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i="1" dirty="0">
                  <a:solidFill>
                    <a:sysClr val="windowText" lastClr="000000"/>
                  </a:solidFill>
                </a:rPr>
                <a:t>Y</a:t>
              </a:r>
            </a:p>
          </p:txBody>
        </p:sp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4894263" y="4219575"/>
              <a:ext cx="354265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i="1">
                  <a:solidFill>
                    <a:sysClr val="windowText" lastClr="000000"/>
                  </a:solidFill>
                </a:rPr>
                <a:t>X</a:t>
              </a: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3140075" y="4435475"/>
              <a:ext cx="240451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i="1" dirty="0" err="1">
                  <a:solidFill>
                    <a:sysClr val="windowText" lastClr="000000"/>
                  </a:solidFill>
                </a:rPr>
                <a:t>i</a:t>
              </a:r>
              <a:endParaRPr lang="en-US" altLang="x-none" sz="1600" b="1" i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5197475" y="4435475"/>
              <a:ext cx="240451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i="1" dirty="0" err="1">
                  <a:solidFill>
                    <a:sysClr val="windowText" lastClr="000000"/>
                  </a:solidFill>
                </a:rPr>
                <a:t>i</a:t>
              </a:r>
              <a:endParaRPr lang="en-US" altLang="x-none" sz="1600" b="1" i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Rectangle 38"/>
            <p:cNvSpPr>
              <a:spLocks noChangeArrowheads="1"/>
            </p:cNvSpPr>
            <p:nvPr/>
          </p:nvSpPr>
          <p:spPr bwMode="auto">
            <a:xfrm>
              <a:off x="5930900" y="4435475"/>
              <a:ext cx="240451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i="1">
                  <a:solidFill>
                    <a:sysClr val="windowText" lastClr="000000"/>
                  </a:solidFill>
                </a:rPr>
                <a:t>i</a:t>
              </a:r>
            </a:p>
          </p:txBody>
        </p:sp>
        <p:sp>
          <p:nvSpPr>
            <p:cNvPr id="40" name="Rectangle 39"/>
            <p:cNvSpPr>
              <a:spLocks noChangeArrowheads="1"/>
            </p:cNvSpPr>
            <p:nvPr/>
          </p:nvSpPr>
          <p:spPr bwMode="auto">
            <a:xfrm>
              <a:off x="3376613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</a:t>
              </a:r>
            </a:p>
          </p:txBody>
        </p:sp>
        <p:sp>
          <p:nvSpPr>
            <p:cNvPr id="41" name="Rectangle 40"/>
            <p:cNvSpPr>
              <a:spLocks noChangeArrowheads="1"/>
            </p:cNvSpPr>
            <p:nvPr/>
          </p:nvSpPr>
          <p:spPr bwMode="auto">
            <a:xfrm>
              <a:off x="4219575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</a:t>
              </a:r>
            </a:p>
          </p:txBody>
        </p:sp>
        <p:sp>
          <p:nvSpPr>
            <p:cNvPr id="42" name="Rectangle 41"/>
            <p:cNvSpPr>
              <a:spLocks noChangeArrowheads="1"/>
            </p:cNvSpPr>
            <p:nvPr/>
          </p:nvSpPr>
          <p:spPr bwMode="auto">
            <a:xfrm>
              <a:off x="5413375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</a:t>
              </a:r>
            </a:p>
          </p:txBody>
        </p: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3694113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 dirty="0">
                  <a:solidFill>
                    <a:sysClr val="windowText" lastClr="000000"/>
                  </a:solidFill>
                  <a:latin typeface="Symbol" charset="2"/>
                </a:rPr>
                <a:t></a:t>
              </a:r>
            </a:p>
          </p:txBody>
        </p:sp>
        <p:sp>
          <p:nvSpPr>
            <p:cNvPr id="44" name="Rectangle 43"/>
            <p:cNvSpPr>
              <a:spLocks noChangeArrowheads="1"/>
            </p:cNvSpPr>
            <p:nvPr/>
          </p:nvSpPr>
          <p:spPr bwMode="auto">
            <a:xfrm>
              <a:off x="4518025" y="4219575"/>
              <a:ext cx="323808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</a:t>
              </a:r>
            </a:p>
          </p:txBody>
        </p:sp>
        <p:sp>
          <p:nvSpPr>
            <p:cNvPr id="45" name="Rectangle 44"/>
            <p:cNvSpPr>
              <a:spLocks noChangeArrowheads="1"/>
            </p:cNvSpPr>
            <p:nvPr/>
          </p:nvSpPr>
          <p:spPr bwMode="auto">
            <a:xfrm>
              <a:off x="5729288" y="4219575"/>
              <a:ext cx="294954" cy="397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2000" b="1">
                  <a:solidFill>
                    <a:sysClr val="windowText" lastClr="000000"/>
                  </a:solidFill>
                  <a:latin typeface="Symbol" charset="2"/>
                </a:rPr>
                <a:t></a:t>
              </a:r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3932238" y="4435475"/>
              <a:ext cx="296557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>
                  <a:solidFill>
                    <a:sysClr val="windowText" lastClr="000000"/>
                  </a:solidFill>
                </a:rPr>
                <a:t>0</a:t>
              </a:r>
            </a:p>
          </p:txBody>
        </p:sp>
        <p:sp>
          <p:nvSpPr>
            <p:cNvPr id="47" name="Rectangle 46"/>
            <p:cNvSpPr>
              <a:spLocks noChangeArrowheads="1"/>
            </p:cNvSpPr>
            <p:nvPr/>
          </p:nvSpPr>
          <p:spPr bwMode="auto">
            <a:xfrm>
              <a:off x="4738688" y="4435475"/>
              <a:ext cx="296557" cy="335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x-none" sz="1600" b="1" dirty="0">
                  <a:solidFill>
                    <a:sysClr val="windowText" lastClr="000000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303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20076</TotalTime>
  <Words>3991</Words>
  <Application>Microsoft Macintosh PowerPoint</Application>
  <PresentationFormat>On-screen Show (4:3)</PresentationFormat>
  <Paragraphs>694</Paragraphs>
  <Slides>56</Slides>
  <Notes>42</Notes>
  <HiddenSlides>3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5" baseType="lpstr">
      <vt:lpstr>Arial</vt:lpstr>
      <vt:lpstr>Arial Black</vt:lpstr>
      <vt:lpstr>Calibri</vt:lpstr>
      <vt:lpstr>Cambria Math</vt:lpstr>
      <vt:lpstr>Comic Sans MS</vt:lpstr>
      <vt:lpstr>Symbol</vt:lpstr>
      <vt:lpstr>Tahoma</vt:lpstr>
      <vt:lpstr>Times New Roman</vt:lpstr>
      <vt:lpstr>Essential</vt:lpstr>
      <vt:lpstr>Introduction to  Data Science</vt:lpstr>
      <vt:lpstr>Announcements</vt:lpstr>
      <vt:lpstr>Handling Missing Data … </vt:lpstr>
      <vt:lpstr>Single Imputation</vt:lpstr>
      <vt:lpstr>Multiple Imputation</vt:lpstr>
      <vt:lpstr>Imputation Process</vt:lpstr>
      <vt:lpstr>Tiny example</vt:lpstr>
      <vt:lpstr>Let’s Impute Some Data!</vt:lpstr>
      <vt:lpstr>Inference with Multiple Imputation</vt:lpstr>
      <vt:lpstr>Pooling analyses</vt:lpstr>
      <vt:lpstr>Predicting the missing data given the observed data</vt:lpstr>
      <vt:lpstr>Bayesian Imputation</vt:lpstr>
      <vt:lpstr>How big should N Be?</vt:lpstr>
      <vt:lpstr>More advanced methods</vt:lpstr>
      <vt:lpstr>Rest of Today’s Lecture</vt:lpstr>
      <vt:lpstr>Overview</vt:lpstr>
      <vt:lpstr>Overview</vt:lpstr>
      <vt:lpstr>Overview</vt:lpstr>
      <vt:lpstr>Overview</vt:lpstr>
      <vt:lpstr>Outline</vt:lpstr>
      <vt:lpstr>Outline</vt:lpstr>
      <vt:lpstr>Data Integration</vt:lpstr>
      <vt:lpstr>Data Integration</vt:lpstr>
      <vt:lpstr>1. Data Warehousing</vt:lpstr>
      <vt:lpstr>2. In-place integration</vt:lpstr>
      <vt:lpstr>Data Integration</vt:lpstr>
      <vt:lpstr>Data Integration: Key Challenges</vt:lpstr>
      <vt:lpstr>Schema Matching or Alignment</vt:lpstr>
      <vt:lpstr>Schema Matching or Alignment</vt:lpstr>
      <vt:lpstr>summary</vt:lpstr>
      <vt:lpstr>Outline</vt:lpstr>
      <vt:lpstr>Data quality Problems</vt:lpstr>
      <vt:lpstr>Single-source problems</vt:lpstr>
      <vt:lpstr>Data quality Problems</vt:lpstr>
      <vt:lpstr>Multi-source problems</vt:lpstr>
      <vt:lpstr>Outline</vt:lpstr>
      <vt:lpstr>Univariate outliers</vt:lpstr>
      <vt:lpstr>Univariate outliers</vt:lpstr>
      <vt:lpstr>Multivariate outliers</vt:lpstr>
      <vt:lpstr>outliers</vt:lpstr>
      <vt:lpstr>outliers</vt:lpstr>
      <vt:lpstr>Other outliers</vt:lpstr>
      <vt:lpstr>Wrap-up</vt:lpstr>
      <vt:lpstr>Data Cleaning: Outlier Resolution</vt:lpstr>
      <vt:lpstr>Data Cleaning: Outlier Resolution</vt:lpstr>
      <vt:lpstr>Entity Resolution: Three Slightly Different Problems</vt:lpstr>
      <vt:lpstr>Entity Resolution: Three Slightly Different Problems</vt:lpstr>
      <vt:lpstr>Entity Resolution: Three Slightly Different Problems</vt:lpstr>
      <vt:lpstr>Entity Resolution: Data Matching</vt:lpstr>
      <vt:lpstr>Entity Resolution: Data Matching</vt:lpstr>
      <vt:lpstr>Entity Resolution: Algorithms</vt:lpstr>
      <vt:lpstr>Entity Resolution: Algorithms</vt:lpstr>
      <vt:lpstr>Entity Resolution: Algorithms</vt:lpstr>
      <vt:lpstr>Entity Resolution: Algorithms</vt:lpstr>
      <vt:lpstr>Entity Resolution: Scaling to Big Data</vt:lpstr>
      <vt:lpstr>Next Class: Summary Statistics &amp;Visualization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John Dickerson</cp:lastModifiedBy>
  <cp:revision>2525</cp:revision>
  <cp:lastPrinted>2018-09-27T18:08:41Z</cp:lastPrinted>
  <dcterms:created xsi:type="dcterms:W3CDTF">2013-03-05T15:39:19Z</dcterms:created>
  <dcterms:modified xsi:type="dcterms:W3CDTF">2019-09-24T02:08:11Z</dcterms:modified>
</cp:coreProperties>
</file>