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3" r:id="rId3"/>
    <p:sldId id="502" r:id="rId4"/>
    <p:sldId id="503" r:id="rId5"/>
    <p:sldId id="505" r:id="rId6"/>
    <p:sldId id="506" r:id="rId7"/>
    <p:sldId id="507" r:id="rId8"/>
    <p:sldId id="508" r:id="rId9"/>
    <p:sldId id="547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0" r:id="rId22"/>
    <p:sldId id="563" r:id="rId23"/>
    <p:sldId id="564" r:id="rId24"/>
    <p:sldId id="566" r:id="rId25"/>
    <p:sldId id="565" r:id="rId26"/>
    <p:sldId id="546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8" r:id="rId36"/>
    <p:sldId id="519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4" r:id="rId50"/>
    <p:sldId id="539" r:id="rId51"/>
    <p:sldId id="541" r:id="rId52"/>
    <p:sldId id="542" r:id="rId53"/>
    <p:sldId id="543" r:id="rId54"/>
    <p:sldId id="544" r:id="rId55"/>
    <p:sldId id="545" r:id="rId56"/>
    <p:sldId id="42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502"/>
            <p14:sldId id="503"/>
            <p14:sldId id="505"/>
            <p14:sldId id="506"/>
            <p14:sldId id="507"/>
            <p14:sldId id="508"/>
            <p14:sldId id="547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3"/>
            <p14:sldId id="564"/>
            <p14:sldId id="566"/>
            <p14:sldId id="565"/>
            <p14:sldId id="546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8"/>
            <p14:sldId id="519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4"/>
            <p14:sldId id="539"/>
            <p14:sldId id="541"/>
            <p14:sldId id="542"/>
            <p14:sldId id="543"/>
            <p14:sldId id="544"/>
            <p14:sldId id="545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3" autoAdjust="0"/>
    <p:restoredTop sz="91176" autoAdjust="0"/>
  </p:normalViewPr>
  <p:slideViewPr>
    <p:cSldViewPr snapToGrid="0" snapToObjects="1">
      <p:cViewPr varScale="1">
        <p:scale>
          <a:sx n="95" d="100"/>
          <a:sy n="95" d="100"/>
        </p:scale>
        <p:origin x="10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77543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137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64010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42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29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57087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43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49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43690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44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70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414703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45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90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96931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840928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65526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0511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Standard error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estimate of the standard</a:t>
            </a:r>
            <a:r>
              <a:rPr lang="en-US" baseline="0" dirty="0"/>
              <a:t> deviation, will talk about this more later 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8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7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2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64606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6028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54640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33706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3445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70325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#8 – 9/19/2019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48636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0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37416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52499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5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44964"/>
              </p:ext>
            </p:extLst>
          </p:nvPr>
        </p:nvGraphicFramePr>
        <p:xfrm>
          <a:off x="5099050" y="2724150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6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724150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3349625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580" y="822639"/>
            <a:ext cx="1852613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32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14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2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21138" y="22431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3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2431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35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4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4129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80288" y="2212975"/>
            <a:ext cx="1660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7391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489325" y="3252788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18197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15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0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948113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1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32300" y="45529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2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45529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3748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077075" y="4040188"/>
            <a:ext cx="19891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6645275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490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3576638" y="3049588"/>
            <a:ext cx="3730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96395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990" y="-1054641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Scatter plot</a:t>
            </a:r>
            <a:endParaRPr lang="en-US" altLang="x-none" dirty="0"/>
          </a:p>
        </p:txBody>
      </p:sp>
      <p:sp>
        <p:nvSpPr>
          <p:cNvPr id="79909" name="Rectangle 3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Plot all (X</a:t>
            </a:r>
            <a:r>
              <a:rPr lang="en-US" altLang="x-none" baseline="-25000" dirty="0"/>
              <a:t>i</a:t>
            </a:r>
            <a:r>
              <a:rPr lang="en-US" altLang="x-none" dirty="0"/>
              <a:t>, Y</a:t>
            </a:r>
            <a:r>
              <a:rPr lang="en-US" altLang="x-none" baseline="-25000" dirty="0"/>
              <a:t>i</a:t>
            </a:r>
            <a:r>
              <a:rPr lang="en-US" altLang="x-none" dirty="0"/>
              <a:t>) pairs, and plot your learned model</a:t>
            </a:r>
          </a:p>
          <a:p>
            <a:r>
              <a:rPr lang="en-US" altLang="x-none" dirty="0"/>
              <a:t>If you squint, suggests how well the model fits the data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7C64-4492-7842-84B7-C6A8996896A1}" type="slidenum">
              <a:rPr lang="en-US" altLang="x-none" smtClean="0"/>
              <a:pPr/>
              <a:t>17</a:t>
            </a:fld>
            <a:endParaRPr lang="en-US" altLang="x-none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9399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90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</a:t>
            </a:r>
            <a:r>
              <a:rPr lang="mr-IN" altLang="x-none" dirty="0"/>
              <a:t>…</a:t>
            </a:r>
            <a:r>
              <a:rPr lang="en-US" altLang="x-none" dirty="0"/>
              <a:t>?</a:t>
            </a:r>
            <a:br>
              <a:rPr lang="en-US" altLang="x-none" dirty="0"/>
            </a:br>
            <a:r>
              <a:rPr lang="en-US" altLang="x-none" dirty="0"/>
              <a:t>			?????????</a:t>
            </a:r>
          </a:p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6490-9200-DB48-87E2-8B520F9C4E89}" type="slidenum">
              <a:rPr lang="en-US" altLang="x-none" smtClean="0"/>
              <a:pPr/>
              <a:t>18</a:t>
            </a:fld>
            <a:endParaRPr lang="en-US" altLang="x-none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Oval 3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Oval 3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0" name="Oval 50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5" name="Line 55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5373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19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altLang="x-none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6EE-2A3C-C84A-B997-BCEB012F3CE2}" type="slidenum">
              <a:rPr lang="en-US" altLang="x-none" smtClean="0"/>
              <a:pPr/>
              <a:t>19</a:t>
            </a:fld>
            <a:endParaRPr lang="en-US" altLang="x-none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0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08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13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4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4015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4016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7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8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9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0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1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3" name="Line 55"/>
          <p:cNvSpPr>
            <a:spLocks noChangeShapeType="1"/>
          </p:cNvSpPr>
          <p:nvPr/>
        </p:nvSpPr>
        <p:spPr bwMode="auto">
          <a:xfrm flipV="1">
            <a:off x="2590800" y="4191000"/>
            <a:ext cx="4419600" cy="990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406630" y="3181223"/>
            <a:ext cx="375170" cy="1009777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638800" y="280816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14597" y="6138862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unchanged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 flipV="1">
            <a:off x="1546225" y="5257800"/>
            <a:ext cx="968375" cy="8810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54664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#1 due date </a:t>
            </a:r>
            <a:r>
              <a:rPr lang="en-US" dirty="0">
                <a:solidFill>
                  <a:schemeClr val="tx2"/>
                </a:solidFill>
              </a:rPr>
              <a:t>extended</a:t>
            </a:r>
            <a:r>
              <a:rPr lang="en-US" dirty="0"/>
              <a:t>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/cmsc320-fall2018/tree/master/project1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Now due on </a:t>
            </a:r>
            <a:r>
              <a:rPr lang="en-US" b="0" dirty="0">
                <a:solidFill>
                  <a:schemeClr val="tx2"/>
                </a:solidFill>
              </a:rPr>
              <a:t>October 1st</a:t>
            </a:r>
            <a:r>
              <a:rPr lang="en-US" b="0" dirty="0"/>
              <a:t> (one week from now)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2" y="4138908"/>
            <a:ext cx="4863865" cy="27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0147-04C2-694E-8FF6-7394A153F3A9}" type="slidenum">
              <a:rPr lang="en-US" altLang="x-none" smtClean="0"/>
              <a:pPr/>
              <a:t>20</a:t>
            </a:fld>
            <a:endParaRPr lang="en-US" altLang="x-none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5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Line 6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6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Line 7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Line 7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Oval 7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Oval 7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Oval 7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Oval 7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7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Oval 7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096" name="Rectangle 8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097" name="Rectangle 8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098" name="Rectangle 8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099" name="Rectangle 8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102" name="Rectangle 8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6104" name="Rectangle 8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96"/>
          <p:cNvSpPr>
            <a:spLocks noChangeShapeType="1"/>
          </p:cNvSpPr>
          <p:nvPr/>
        </p:nvSpPr>
        <p:spPr bwMode="auto">
          <a:xfrm>
            <a:off x="6248400" y="3048000"/>
            <a:ext cx="152400" cy="60960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3" name="Text Box 97"/>
          <p:cNvSpPr txBox="1">
            <a:spLocks noChangeArrowheads="1"/>
          </p:cNvSpPr>
          <p:nvPr/>
        </p:nvSpPr>
        <p:spPr bwMode="auto">
          <a:xfrm>
            <a:off x="5334000" y="2681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unchanged</a:t>
            </a: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1014413" y="61960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6115" name="Line 99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6" name="Line 100"/>
          <p:cNvSpPr>
            <a:spLocks noChangeShapeType="1"/>
          </p:cNvSpPr>
          <p:nvPr/>
        </p:nvSpPr>
        <p:spPr bwMode="auto">
          <a:xfrm flipV="1">
            <a:off x="2020888" y="4952999"/>
            <a:ext cx="569912" cy="123434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7" name="Line 101"/>
          <p:cNvSpPr>
            <a:spLocks noChangeShapeType="1"/>
          </p:cNvSpPr>
          <p:nvPr/>
        </p:nvSpPr>
        <p:spPr bwMode="auto">
          <a:xfrm flipV="1">
            <a:off x="2590800" y="3505200"/>
            <a:ext cx="4343400" cy="14478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2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03862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67C7-8F1B-C346-BE06-DE4756ADDA86}" type="slidenum">
              <a:rPr lang="en-US" altLang="x-none" smtClean="0"/>
              <a:pPr/>
              <a:t>21</a:t>
            </a:fld>
            <a:endParaRPr lang="en-US" altLang="x-none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3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5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06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7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8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8" name="Line 54"/>
          <p:cNvSpPr>
            <a:spLocks noChangeShapeType="1"/>
          </p:cNvSpPr>
          <p:nvPr/>
        </p:nvSpPr>
        <p:spPr bwMode="auto">
          <a:xfrm flipV="1">
            <a:off x="2590800" y="4191000"/>
            <a:ext cx="4419600" cy="609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9" name="Line 55"/>
          <p:cNvSpPr>
            <a:spLocks noChangeShapeType="1"/>
          </p:cNvSpPr>
          <p:nvPr/>
        </p:nvSpPr>
        <p:spPr bwMode="auto">
          <a:xfrm>
            <a:off x="6340474" y="3217549"/>
            <a:ext cx="441326" cy="973451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0" name="Text Box 56"/>
          <p:cNvSpPr txBox="1">
            <a:spLocks noChangeArrowheads="1"/>
          </p:cNvSpPr>
          <p:nvPr/>
        </p:nvSpPr>
        <p:spPr bwMode="auto">
          <a:xfrm>
            <a:off x="5429250" y="2792481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8121" name="Text Box 57"/>
          <p:cNvSpPr txBox="1">
            <a:spLocks noChangeArrowheads="1"/>
          </p:cNvSpPr>
          <p:nvPr/>
        </p:nvSpPr>
        <p:spPr bwMode="auto">
          <a:xfrm>
            <a:off x="934752" y="6152734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 flipV="1">
            <a:off x="2160068" y="4800600"/>
            <a:ext cx="430732" cy="1381566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135428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Least Squares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2"/>
                </a:solidFill>
              </a:rPr>
              <a:t>Best fit</a:t>
            </a:r>
            <a:r>
              <a:rPr lang="en-US" altLang="x-none" dirty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Positive errors offset negative errors </a:t>
            </a:r>
            <a:r>
              <a:rPr lang="mr-IN" altLang="x-none" b="0" dirty="0"/>
              <a:t>…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/>
              <a:t>…</a:t>
            </a:r>
            <a:r>
              <a:rPr lang="en-US" altLang="x-none" b="0" dirty="0"/>
              <a:t> square the error!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Why squared?  We’ll cover this in more depth </a:t>
            </a:r>
            <a:r>
              <a:rPr lang="en-US" altLang="x-none" b="0"/>
              <a:t>in a few weeks.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Until then: http://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22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949157"/>
              </p:ext>
            </p:extLst>
          </p:nvPr>
        </p:nvGraphicFramePr>
        <p:xfrm>
          <a:off x="2209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4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411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1685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Least Squares, Graphically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938213" y="2930525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9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2930525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10000" y="2952750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0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52750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80100" y="50101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1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50101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5424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3290888" y="3287713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04888" y="1608138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2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1608138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898662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24</a:t>
            </a:fld>
            <a:endParaRPr lang="en-US" altLang="x-none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Interpretation of Coefficients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Slope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1</a:t>
            </a:r>
            <a:r>
              <a:rPr lang="en-US" altLang="x-none" dirty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Estimated </a:t>
            </a:r>
            <a:r>
              <a:rPr lang="en-US" altLang="x-none" b="0" i="1" dirty="0"/>
              <a:t>Y</a:t>
            </a:r>
            <a:r>
              <a:rPr lang="en-US" altLang="x-none" b="0" dirty="0"/>
              <a:t> changes by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sz="3200" b="0" baseline="-25000" dirty="0"/>
              <a:t>1</a:t>
            </a:r>
            <a:r>
              <a:rPr lang="en-US" altLang="x-none" b="0" dirty="0"/>
              <a:t> for each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1</a:t>
            </a:r>
            <a:r>
              <a:rPr lang="en-US" altLang="x-none" b="0" dirty="0"/>
              <a:t> = 2, then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increase by 2 for each 1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r>
              <a:rPr lang="en-US" altLang="x-none" dirty="0"/>
              <a:t>Y-Intercept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0</a:t>
            </a:r>
            <a:r>
              <a:rPr lang="en-US" altLang="x-none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Average value of </a:t>
            </a:r>
            <a:r>
              <a:rPr lang="en-US" altLang="x-none" b="0" i="1" dirty="0"/>
              <a:t>Y</a:t>
            </a:r>
            <a:r>
              <a:rPr lang="en-US" altLang="x-none" b="0" dirty="0"/>
              <a:t> when </a:t>
            </a:r>
            <a:r>
              <a:rPr lang="en-US" altLang="x-none" b="0" i="1" dirty="0"/>
              <a:t>X</a:t>
            </a:r>
            <a:r>
              <a:rPr lang="en-US" altLang="x-none" b="0" dirty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0</a:t>
            </a:r>
            <a:r>
              <a:rPr lang="en-US" altLang="x-none" b="0" dirty="0"/>
              <a:t> = 4, then average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be 4 when </a:t>
            </a:r>
            <a:r>
              <a:rPr lang="en-US" altLang="x-none" b="0" i="1" dirty="0"/>
              <a:t>X</a:t>
            </a:r>
            <a:r>
              <a:rPr lang="en-US" altLang="x-none" b="0" dirty="0"/>
              <a:t> Is 0</a:t>
            </a:r>
          </a:p>
        </p:txBody>
      </p:sp>
      <p:sp>
        <p:nvSpPr>
          <p:cNvPr id="15" name="Explosion 2 14"/>
          <p:cNvSpPr/>
          <p:nvPr/>
        </p:nvSpPr>
        <p:spPr>
          <a:xfrm>
            <a:off x="5054368" y="4820987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In-depth analysis of less naïve approaches to 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086" y="1622699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180" y="328409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7581" y="208072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4284" y="416685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^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4695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/>
              <a:t>Now, Back to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474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certain body parts predict BF%?</a:t>
            </a:r>
          </a:p>
          <a:p>
            <a:r>
              <a:rPr lang="en-US" dirty="0"/>
              <a:t>Assumption: BF% is a linear function of measurements of various body parts and other features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Analysis: Results from a regression model with BF%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59975"/>
              </p:ext>
            </p:extLst>
          </p:nvPr>
        </p:nvGraphicFramePr>
        <p:xfrm>
          <a:off x="1543121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0.0313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0.2294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6308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(Interpretation ???????????)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7253" cy="1371600"/>
          </a:xfrm>
        </p:spPr>
        <p:txBody>
          <a:bodyPr>
            <a:normAutofit/>
          </a:bodyPr>
          <a:lstStyle/>
          <a:p>
            <a:r>
              <a:rPr lang="en-US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But what if 5 percent of the participants had missing values? 10 percent? 20 percent? </a:t>
            </a:r>
          </a:p>
          <a:p>
            <a:r>
              <a:rPr lang="en-US" dirty="0"/>
              <a:t>What if we performed complete case analysis and removed those who had missing values?</a:t>
            </a:r>
          </a:p>
          <a:p>
            <a:r>
              <a:rPr lang="en-US" dirty="0"/>
              <a:t>First let’s examine the effect if we do this if when the data is </a:t>
            </a:r>
            <a:r>
              <a:rPr lang="en-US" dirty="0">
                <a:solidFill>
                  <a:schemeClr val="tx2"/>
                </a:solidFill>
              </a:rPr>
              <a:t>missing completely at random</a:t>
            </a:r>
            <a:r>
              <a:rPr lang="en-US" dirty="0"/>
              <a:t> (MCAR)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Removed cases at random, reran analysis, stored the p-values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p-value: probability of getting at least as extreme a result as what we observed given that there is no relationship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1000 times, plot p-values </a:t>
            </a:r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85220" y="5335249"/>
            <a:ext cx="1304977" cy="1498886"/>
            <a:chOff x="7285220" y="5335249"/>
            <a:chExt cx="1304977" cy="149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285220" y="5335249"/>
              <a:ext cx="344773" cy="525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94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~5% Deleted (N=13)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1" y="2151292"/>
            <a:ext cx="2145324" cy="347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2151292"/>
            <a:ext cx="2189284" cy="347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59" y="2139536"/>
            <a:ext cx="2078738" cy="3393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90" y="2139536"/>
            <a:ext cx="2097609" cy="335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744" y="5207474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70" y="5207474"/>
            <a:ext cx="1443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435" y="5196481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483" y="5108609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06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14" y="1768784"/>
            <a:ext cx="1906374" cy="361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4" y="1921776"/>
            <a:ext cx="2078738" cy="3223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63" y="1660764"/>
            <a:ext cx="1893628" cy="394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14" y="1676117"/>
            <a:ext cx="1879544" cy="394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~20% Deleted (N=50)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5655" y="4831610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744" y="4868303"/>
            <a:ext cx="75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647" y="4729804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0385" y="4733297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4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110806" y="4063630"/>
            <a:ext cx="3563388" cy="2254975"/>
            <a:chOff x="4110806" y="4063630"/>
            <a:chExt cx="3563388" cy="2254975"/>
          </a:xfrm>
        </p:grpSpPr>
        <p:sp>
          <p:nvSpPr>
            <p:cNvPr id="3" name="Up Arrow 2"/>
            <p:cNvSpPr/>
            <p:nvPr/>
          </p:nvSpPr>
          <p:spPr>
            <a:xfrm rot="20374745">
              <a:off x="4847911" y="4063630"/>
              <a:ext cx="569626" cy="167889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0806" y="5672274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/>
                  </a:solidFill>
                </a:rPr>
                <a:t>Just a taste!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seem to change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7260" y="1752600"/>
            <a:ext cx="8335415" cy="3956144"/>
            <a:chOff x="367260" y="1752600"/>
            <a:chExt cx="8335415" cy="3956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9047" y="1752600"/>
              <a:ext cx="1893628" cy="39407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898" y="1767953"/>
              <a:ext cx="1879544" cy="3940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60" y="1932482"/>
              <a:ext cx="2145324" cy="34785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038" y="1932482"/>
              <a:ext cx="2189284" cy="34785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7422" y="3487080"/>
              <a:ext cx="580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(5%)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9678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Neck (5%)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0351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(20%)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433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Neck (20%)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90797"/>
          </a:xfrm>
        </p:spPr>
        <p:txBody>
          <a:bodyPr>
            <a:normAutofit/>
          </a:bodyPr>
          <a:lstStyle/>
          <a:p>
            <a:r>
              <a:rPr lang="en-US" dirty="0"/>
              <a:t>Age/Neck: fail to reject the null hypothesis usually?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231565"/>
            <a:ext cx="7620000" cy="1299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Still reject Forearm/Wrist most of the time</a:t>
            </a:r>
          </a:p>
          <a:p>
            <a:r>
              <a:rPr lang="en-US" dirty="0"/>
              <a:t>This is assuming the missing subjects’ distribution does not differ from the non-missing. This would cause </a:t>
            </a:r>
            <a:r>
              <a:rPr lang="en-US" dirty="0">
                <a:solidFill>
                  <a:schemeClr val="tx2"/>
                </a:solidFill>
              </a:rPr>
              <a:t>bias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7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Types Of Missing-ness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Completely at Random (MCAR)</a:t>
            </a:r>
          </a:p>
          <a:p>
            <a:endParaRPr lang="en-US" dirty="0"/>
          </a:p>
          <a:p>
            <a:r>
              <a:rPr lang="en-US" dirty="0"/>
              <a:t>Missing at Random (MAR)</a:t>
            </a:r>
          </a:p>
          <a:p>
            <a:endParaRPr lang="en-US" dirty="0"/>
          </a:p>
          <a:p>
            <a:r>
              <a:rPr lang="en-US" dirty="0"/>
              <a:t>Missing Not at Random (MNAR)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02473" cy="1371600"/>
          </a:xfrm>
        </p:spPr>
        <p:txBody>
          <a:bodyPr>
            <a:normAutofit/>
          </a:bodyPr>
          <a:lstStyle/>
          <a:p>
            <a:r>
              <a:rPr lang="en-US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you’re loitering outside of CSIC one day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12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Students just received their mid-semester grades</a:t>
            </a:r>
          </a:p>
          <a:p>
            <a:pPr marL="0" indent="0">
              <a:buNone/>
            </a:pPr>
            <a:r>
              <a:rPr lang="en-US" sz="2000" b="1" dirty="0"/>
              <a:t>You start asking passing students their CMSC131 grades</a:t>
            </a:r>
          </a:p>
          <a:p>
            <a:r>
              <a:rPr lang="en-US" sz="2000" b="1" dirty="0"/>
              <a:t>You 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anything</a:t>
            </a:r>
          </a:p>
          <a:p>
            <a:r>
              <a:rPr lang="en-US" sz="2000" b="1" dirty="0"/>
              <a:t>You also write down their gender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98502" y="2362781"/>
            <a:ext cx="3693929" cy="1878767"/>
            <a:chOff x="2698502" y="2362781"/>
            <a:chExt cx="3693929" cy="1878767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821089"/>
              </p:ext>
            </p:extLst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/>
              <a:t>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66953"/>
              </p:ext>
            </p:extLst>
          </p:nvPr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Realistic MCAR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2308" y="1694497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will probably not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7198" y="1421397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07902" cy="1371600"/>
          </a:xfrm>
        </p:spPr>
        <p:txBody>
          <a:bodyPr>
            <a:normAutofit/>
          </a:bodyPr>
          <a:lstStyle/>
          <a:p>
            <a:r>
              <a:rPr lang="en-US" dirty="0"/>
              <a:t>Applicability of MCAR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completely random mechanism for generating missing-ness in your data set just isn’t very realistic</a:t>
            </a:r>
          </a:p>
          <a:p>
            <a:r>
              <a:rPr lang="en-US" dirty="0"/>
              <a:t>Usually, missing data is missing for a 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Maybe older people are less likely to answer web-delivered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longitudinal studies people may die before they have completed the entire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Companies may be reluctant to reveal financial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/>
              <a:t>MAR</a:t>
            </a:r>
            <a:r>
              <a:rPr lang="en-US"/>
              <a:t>: Missing </a:t>
            </a:r>
            <a:r>
              <a:rPr lang="en-US" dirty="0"/>
              <a:t>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</a:t>
            </a:r>
            <a:r>
              <a:rPr lang="en-US"/>
              <a:t>are MAR</a:t>
            </a:r>
            <a:r>
              <a:rPr lang="en-US" dirty="0"/>
              <a:t>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025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</a:p>
          <a:p>
            <a:r>
              <a:rPr lang="mr-IN" dirty="0"/>
              <a:t>…</a:t>
            </a:r>
            <a:r>
              <a:rPr lang="en-US" dirty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John Atwood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Wenjiang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10" y="1841291"/>
            <a:ext cx="2232165" cy="312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799" y="4313017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MAR: Key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that latent mechanism and compensate for it</a:t>
            </a:r>
          </a:p>
          <a:p>
            <a:r>
              <a:rPr lang="en-US" dirty="0">
                <a:solidFill>
                  <a:schemeClr val="tx2"/>
                </a:solidFill>
              </a:rPr>
              <a:t>Imputation</a:t>
            </a:r>
            <a:r>
              <a:rPr lang="en-US" dirty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Models today will assume MAR</a:t>
            </a:r>
          </a:p>
          <a:p>
            <a:r>
              <a:rPr lang="en-US" dirty="0"/>
              <a:t>Example: if age is known, you can model missing-ness as a function of age</a:t>
            </a:r>
          </a:p>
          <a:p>
            <a:r>
              <a:rPr lang="en-US" dirty="0"/>
              <a:t>Whether or not missing data is MAR or the next type, Missing Not at Random (MNAR), is 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Requires you to “understand” your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3967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*unless you can get the missing data (e.g., </a:t>
            </a:r>
            <a:r>
              <a:rPr lang="en-US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/>
              <a:t>MNAR: Missing Not at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CSIC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1507" y="4323318"/>
            <a:ext cx="3693929" cy="1878767"/>
            <a:chOff x="2698502" y="2362781"/>
            <a:chExt cx="3693929" cy="1878767"/>
          </a:xfrm>
        </p:grpSpPr>
        <p:pic>
          <p:nvPicPr>
            <p:cNvPr id="10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2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172483"/>
              </p:ext>
            </p:extLst>
          </p:nvPr>
        </p:nvGraphicFramePr>
        <p:xfrm>
          <a:off x="4940975" y="163027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6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333859"/>
              </p:ext>
            </p:extLst>
          </p:nvPr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709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18858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98925"/>
              </p:ext>
            </p:extLst>
          </p:nvPr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1068229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08565"/>
              </p:ext>
            </p:extLst>
          </p:nvPr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20450"/>
              </p:ext>
            </p:extLst>
          </p:nvPr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02850"/>
              </p:ext>
            </p:extLst>
          </p:nvPr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64811"/>
              </p:ext>
            </p:extLst>
          </p:nvPr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3701"/>
              </p:ext>
            </p:extLst>
          </p:nvPr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348974"/>
              </p:ext>
            </p:extLst>
          </p:nvPr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69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1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it be explained by our observed data or not?</a:t>
            </a:r>
          </a:p>
          <a:p>
            <a:r>
              <a:rPr lang="en-US" dirty="0"/>
              <a:t>The answers drastically affect what we can ultimately do to compensate for the missing-ness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092" y="4148528"/>
            <a:ext cx="2709472" cy="27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8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Dataset: Body fat percentage in men, and the circumference of various body parts </a:t>
            </a:r>
            <a:r>
              <a:rPr lang="en-US" sz="1200" dirty="0"/>
              <a:t>[Penrose et al., 1985]</a:t>
            </a:r>
            <a:endParaRPr lang="en-US" dirty="0"/>
          </a:p>
          <a:p>
            <a:r>
              <a:rPr lang="en-US" dirty="0"/>
              <a:t>Question: Does the circumference of certain body parts predict body fat percentage?</a:t>
            </a:r>
          </a:p>
          <a:p>
            <a:r>
              <a:rPr lang="en-US" dirty="0"/>
              <a:t>Given </a:t>
            </a:r>
            <a:r>
              <a:rPr lang="en-US" dirty="0">
                <a:solidFill>
                  <a:schemeClr val="tx2"/>
                </a:solidFill>
              </a:rPr>
              <a:t>complete</a:t>
            </a:r>
            <a:r>
              <a:rPr lang="en-US" dirty="0"/>
              <a:t> data, how would you answer this ?????????</a:t>
            </a:r>
          </a:p>
          <a:p>
            <a:r>
              <a:rPr lang="en-US" dirty="0"/>
              <a:t>One way to answer is </a:t>
            </a:r>
            <a:r>
              <a:rPr lang="en-US" dirty="0">
                <a:solidFill>
                  <a:schemeClr val="tx2"/>
                </a:solidFill>
              </a:rPr>
              <a:t>regression analysis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or more independent variables ("predictors”)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dependent variables (“outcome”)</a:t>
            </a:r>
          </a:p>
          <a:p>
            <a:r>
              <a:rPr lang="en-US" dirty="0"/>
              <a:t>What is the relationship between the predictors and the outcome?</a:t>
            </a:r>
          </a:p>
          <a:p>
            <a:r>
              <a:rPr lang="en-US" dirty="0"/>
              <a:t>What is the conditional expectation of the dependent variable given fixed values for the dependent variables?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01950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Linear regression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754063" y="1819275"/>
            <a:ext cx="7856537" cy="4213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Assumption: relationship between variables is </a:t>
            </a:r>
            <a:r>
              <a:rPr lang="en-US" altLang="x-none" dirty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(We’ll relax linearity, study in more depth later.)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277" y="4705350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Variable</a:t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>
                  <a:latin typeface="Arial" charset="0"/>
                </a:rPr>
                <a:t>)</a:t>
              </a: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1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Variable(s)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1788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3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6864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18633</TotalTime>
  <Words>2999</Words>
  <Application>Microsoft Macintosh PowerPoint</Application>
  <PresentationFormat>On-screen Show (4:3)</PresentationFormat>
  <Paragraphs>865</Paragraphs>
  <Slides>56</Slides>
  <Notes>23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Adobe Arabic</vt:lpstr>
      <vt:lpstr>Batang</vt:lpstr>
      <vt:lpstr>Arial</vt:lpstr>
      <vt:lpstr>Arial Black</vt:lpstr>
      <vt:lpstr>Calibri</vt:lpstr>
      <vt:lpstr>Cambria Math</vt:lpstr>
      <vt:lpstr>Courier</vt:lpstr>
      <vt:lpstr>Garamond</vt:lpstr>
      <vt:lpstr>Symbol</vt:lpstr>
      <vt:lpstr>Times New Roman</vt:lpstr>
      <vt:lpstr>Wingdings</vt:lpstr>
      <vt:lpstr>Essential</vt:lpstr>
      <vt:lpstr>MathType Equation</vt:lpstr>
      <vt:lpstr>VISIO</vt:lpstr>
      <vt:lpstr>Equation</vt:lpstr>
      <vt:lpstr>Introduction to  Data Science</vt:lpstr>
      <vt:lpstr>Announcements</vt:lpstr>
      <vt:lpstr>Today’s Lecture</vt:lpstr>
      <vt:lpstr>Today’s Lecture</vt:lpstr>
      <vt:lpstr>Missing Data</vt:lpstr>
      <vt:lpstr>Key Question</vt:lpstr>
      <vt:lpstr>Complete Case Analysis</vt:lpstr>
      <vt:lpstr>Example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Scatter plot</vt:lpstr>
      <vt:lpstr>QUestion</vt:lpstr>
      <vt:lpstr>Question</vt:lpstr>
      <vt:lpstr>Question</vt:lpstr>
      <vt:lpstr>Question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~5% Deleted (N=13)</vt:lpstr>
      <vt:lpstr>~20% Deleted (N=50)</vt:lpstr>
      <vt:lpstr>Conclusions seem to change …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Applicability of MCAR</vt:lpstr>
      <vt:lpstr>MAR: Missing at Random</vt:lpstr>
      <vt:lpstr>ExampleS?</vt:lpstr>
      <vt:lpstr>MAR: Key Point</vt:lpstr>
      <vt:lpstr>MNAR: Missing Not at Random</vt:lpstr>
      <vt:lpstr>Back to CSIC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Next Class: Summary Statistics &amp;Visualization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2486</cp:revision>
  <cp:lastPrinted>2017-09-20T17:48:33Z</cp:lastPrinted>
  <dcterms:created xsi:type="dcterms:W3CDTF">2013-03-05T15:39:19Z</dcterms:created>
  <dcterms:modified xsi:type="dcterms:W3CDTF">2019-09-19T20:54:14Z</dcterms:modified>
</cp:coreProperties>
</file>