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3"/>
  </p:notesMasterIdLst>
  <p:handoutMasterIdLst>
    <p:handoutMasterId r:id="rId54"/>
  </p:handoutMasterIdLst>
  <p:sldIdLst>
    <p:sldId id="256" r:id="rId2"/>
    <p:sldId id="424" r:id="rId3"/>
    <p:sldId id="557" r:id="rId4"/>
    <p:sldId id="558" r:id="rId5"/>
    <p:sldId id="465" r:id="rId6"/>
    <p:sldId id="509" r:id="rId7"/>
    <p:sldId id="600" r:id="rId8"/>
    <p:sldId id="559" r:id="rId9"/>
    <p:sldId id="560" r:id="rId10"/>
    <p:sldId id="561" r:id="rId11"/>
    <p:sldId id="468" r:id="rId12"/>
    <p:sldId id="562" r:id="rId13"/>
    <p:sldId id="563" r:id="rId14"/>
    <p:sldId id="564" r:id="rId15"/>
    <p:sldId id="516" r:id="rId16"/>
    <p:sldId id="507" r:id="rId17"/>
    <p:sldId id="565" r:id="rId18"/>
    <p:sldId id="566" r:id="rId19"/>
    <p:sldId id="567" r:id="rId20"/>
    <p:sldId id="568" r:id="rId21"/>
    <p:sldId id="569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587" r:id="rId40"/>
    <p:sldId id="588" r:id="rId41"/>
    <p:sldId id="589" r:id="rId42"/>
    <p:sldId id="590" r:id="rId43"/>
    <p:sldId id="591" r:id="rId44"/>
    <p:sldId id="592" r:id="rId45"/>
    <p:sldId id="593" r:id="rId46"/>
    <p:sldId id="594" r:id="rId47"/>
    <p:sldId id="595" r:id="rId48"/>
    <p:sldId id="596" r:id="rId49"/>
    <p:sldId id="597" r:id="rId50"/>
    <p:sldId id="598" r:id="rId51"/>
    <p:sldId id="599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45" autoAdjust="0"/>
    <p:restoredTop sz="81291" autoAdjust="0"/>
  </p:normalViewPr>
  <p:slideViewPr>
    <p:cSldViewPr snapToGrid="0" snapToObjects="1">
      <p:cViewPr varScale="1">
        <p:scale>
          <a:sx n="84" d="100"/>
          <a:sy n="84" d="100"/>
        </p:scale>
        <p:origin x="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“checkout” to go back to the master branch.</a:t>
            </a:r>
          </a:p>
          <a:p>
            <a:endParaRPr lang="en-US" dirty="0"/>
          </a:p>
          <a:p>
            <a:r>
              <a:rPr lang="en-US" dirty="0"/>
              <a:t>This is where I was</a:t>
            </a:r>
            <a:r>
              <a:rPr lang="en-US" baseline="0" dirty="0"/>
              <a:t> freaked out the first time I did this. My IDE removed the changes I just made. It can be pretty startling, but don’t worry you didn’t lose anything.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8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then merge</a:t>
            </a:r>
            <a:r>
              <a:rPr lang="en-US" baseline="0" dirty="0"/>
              <a:t> from the story branch, bringing those change histories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0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since we’re done with the</a:t>
            </a:r>
            <a:r>
              <a:rPr lang="en-US" baseline="0" dirty="0"/>
              <a:t> story branch, we can delete it. This all happened locally, without affecting anyone upstream.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94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consider another scenario.</a:t>
            </a:r>
            <a:r>
              <a:rPr lang="en-US" baseline="0" dirty="0"/>
              <a:t> Here we created our bug story branch back off of (C). But some changes have happened in master (bug 123 which we just merged) since then.</a:t>
            </a:r>
          </a:p>
          <a:p>
            <a:endParaRPr lang="en-US" baseline="0" dirty="0"/>
          </a:p>
          <a:p>
            <a:r>
              <a:rPr lang="en-US" baseline="0" dirty="0"/>
              <a:t>And we made a couple of commits in bug 456.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4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to merge, we checkout back</a:t>
            </a:r>
            <a:r>
              <a:rPr lang="en-US" baseline="0" dirty="0"/>
              <a:t> to master which moves our (*) pointer.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70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we merge,</a:t>
            </a:r>
            <a:r>
              <a:rPr lang="en-US" baseline="0" dirty="0"/>
              <a:t> connecting the new (H) to both (E) and (G). Note that this merge, especially if there are conflicts, can be unpleasant to perform.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3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delete the branch pointer.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</a:t>
            </a:r>
            <a:r>
              <a:rPr lang="en-US" baseline="0" dirty="0"/>
              <a:t> notice the structure we have now. This is very non-linear. That will make it challenging to see the changes independently. And it can get very messy over time.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5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Rebase flow - Let’s go</a:t>
            </a:r>
            <a:r>
              <a:rPr lang="en-US" baseline="0" dirty="0"/>
              <a:t> back in time and look at another approach that git enables. So here we are ready to merge.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1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merging, we “rebase”.</a:t>
            </a:r>
          </a:p>
          <a:p>
            <a:endParaRPr lang="en-US" dirty="0"/>
          </a:p>
          <a:p>
            <a:r>
              <a:rPr lang="en-US" dirty="0"/>
              <a:t>What</a:t>
            </a:r>
            <a:r>
              <a:rPr lang="en-US" baseline="0" dirty="0"/>
              <a:t> this means is something like this:</a:t>
            </a:r>
          </a:p>
          <a:p>
            <a:r>
              <a:rPr lang="en-US" baseline="0" dirty="0"/>
              <a:t>1. Take the changes we had made against (C) and undo them, but remember what they were</a:t>
            </a:r>
          </a:p>
          <a:p>
            <a:r>
              <a:rPr lang="en-US" baseline="0" dirty="0"/>
              <a:t>2. Re-apply them on (E) instead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74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when we merge them,</a:t>
            </a:r>
            <a:r>
              <a:rPr lang="en-US" baseline="0" dirty="0"/>
              <a:t> we get a nice linear flow.</a:t>
            </a:r>
          </a:p>
          <a:p>
            <a:endParaRPr lang="en-US" baseline="0" dirty="0"/>
          </a:p>
          <a:p>
            <a:r>
              <a:rPr lang="en-US" baseline="0" dirty="0"/>
              <a:t>Also, the actual changeset ordering in the repository mirrors what actually happened. (F’) and (G’) come after E rather than in parallel to it. Also, there is one fewer snapshots in the repository.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8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4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</a:t>
            </a:r>
            <a:r>
              <a:rPr lang="en-US" baseline="0" dirty="0"/>
              <a:t> you install git on your machine to get started you will need to initialize a repository. </a:t>
            </a:r>
          </a:p>
          <a:p>
            <a:endParaRPr lang="en-US" baseline="0" dirty="0"/>
          </a:p>
          <a:p>
            <a:r>
              <a:rPr lang="en-US" baseline="0" dirty="0"/>
              <a:t>You can do this by going into your file system, creating a folder and doing git init within the folder.</a:t>
            </a:r>
          </a:p>
          <a:p>
            <a:endParaRPr lang="en-US" baseline="0" dirty="0"/>
          </a:p>
          <a:p>
            <a:r>
              <a:rPr lang="en-US" baseline="0" dirty="0"/>
              <a:t>All the magic happens in the Dot Git folder. This folder IS GIT. You can copy this folder to another machine and it will work.</a:t>
            </a:r>
          </a:p>
          <a:p>
            <a:endParaRPr lang="en-US" baseline="0" dirty="0"/>
          </a:p>
          <a:p>
            <a:r>
              <a:rPr lang="en-US" baseline="0" dirty="0"/>
              <a:t>When I first started playing with git, I had setup a new machine, and was having a hell of a time trying to figure out how I should move my git projects over to the new machine. It was kind of embarrassing. Eventually I just tried to copy it over and it worked. </a:t>
            </a:r>
          </a:p>
          <a:p>
            <a:endParaRPr lang="en-US" baseline="0" dirty="0"/>
          </a:p>
          <a:p>
            <a:r>
              <a:rPr lang="en-US" baseline="0" dirty="0"/>
              <a:t>At this point you really don’t have much. You need to do your first commit to make this light up. </a:t>
            </a:r>
          </a:p>
          <a:p>
            <a:endParaRPr lang="en-US" baseline="0" dirty="0"/>
          </a:p>
          <a:p>
            <a:r>
              <a:rPr lang="en-US" baseline="0" dirty="0"/>
              <a:t>You create a file. When then stage it, but telling git the track this file. In this case I told git to add all files. </a:t>
            </a:r>
          </a:p>
          <a:p>
            <a:endParaRPr lang="en-US" baseline="0" dirty="0"/>
          </a:p>
          <a:p>
            <a:r>
              <a:rPr lang="en-US" baseline="0" dirty="0"/>
              <a:t>Then I was able to commit with a message say this is my first commit.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Visual Studio Live! Las Vegas 2011MGB 2003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cs typeface="+mn-cs"/>
              </a:rPr>
              <a:t>© 2003 Microsoft Corporation. All rights reserved.</a:t>
            </a:r>
          </a:p>
          <a:p>
            <a:pPr eaLnBrk="0" hangingPunct="0"/>
            <a:r>
              <a:rPr lang="en-US" dirty="0"/>
              <a:t>This presentation is for informational purposes only. Microsoft makes no warranties, express or implied, in this summary.</a:t>
            </a:r>
            <a:endParaRPr lang="en-US" sz="1200" dirty="0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A783-26AD-4B42-9137-B69FDD3897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19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see what this visually looks</a:t>
            </a:r>
            <a:r>
              <a:rPr lang="en-US" baseline="0" dirty="0"/>
              <a:t> like. </a:t>
            </a:r>
          </a:p>
          <a:p>
            <a:endParaRPr lang="en-US" baseline="0" dirty="0"/>
          </a:p>
          <a:p>
            <a:r>
              <a:rPr lang="en-US" baseline="0" dirty="0"/>
              <a:t>On my first commit I have A.  </a:t>
            </a:r>
          </a:p>
          <a:p>
            <a:endParaRPr lang="en-US" baseline="0" dirty="0"/>
          </a:p>
          <a:p>
            <a:r>
              <a:rPr lang="en-US" baseline="0" dirty="0"/>
              <a:t>The default branch that gets created with git is a branch names Master. </a:t>
            </a:r>
          </a:p>
          <a:p>
            <a:endParaRPr lang="en-US" baseline="0" dirty="0"/>
          </a:p>
          <a:p>
            <a:r>
              <a:rPr lang="en-US" baseline="0" dirty="0"/>
              <a:t>This is just a default name. As I mentioned before, most everything in git is done by convention. Master does not mean anything special to git.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60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make a set of commits, moving master and our current pointer (*) along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5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Suppose we want to work on a bug.</a:t>
            </a:r>
            <a:r>
              <a:rPr lang="en-US" baseline="0" dirty="0"/>
              <a:t> We start by creating a local “story branch” for this work.</a:t>
            </a:r>
          </a:p>
          <a:p>
            <a:endParaRPr lang="en-US" baseline="0" dirty="0"/>
          </a:p>
          <a:p>
            <a:r>
              <a:rPr lang="en-US" baseline="0" dirty="0"/>
              <a:t>Notice that the new branch is really just a pointer to the same commit (C) but our current pointer (*) is moved.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81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make commits and they move along, with the branch and current pointer following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CDE3-DFEB-4EE7-A970-0153FC206FB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9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git-scm.com/about/small-and-fas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github.com/maxbbraun/trump2cash)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guides.github.com/activities/hello-world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2" Type="http://schemas.openxmlformats.org/officeDocument/2006/relationships/hyperlink" Target="http://git-scm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.wiki.kernel.org/index.php/GitSvnComparison" TargetMode="External"/><Relationship Id="rId5" Type="http://schemas.openxmlformats.org/officeDocument/2006/relationships/hyperlink" Target="http://gitlab.org/" TargetMode="External"/><Relationship Id="rId4" Type="http://schemas.openxmlformats.org/officeDocument/2006/relationships/hyperlink" Target="https://guides.github.com/activities/hello-world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strike="sngStrike" dirty="0"/>
              <a:t>John P Dickerson</a:t>
            </a:r>
          </a:p>
          <a:p>
            <a:r>
              <a:rPr lang="en-US" dirty="0"/>
              <a:t>Candice Schumann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#7 – 9/17/2019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8255" y="3408176"/>
            <a:ext cx="6081933" cy="2774948"/>
            <a:chOff x="1426003" y="2580518"/>
            <a:chExt cx="8109244" cy="3699930"/>
          </a:xfrm>
        </p:grpSpPr>
        <p:sp>
          <p:nvSpPr>
            <p:cNvPr id="6" name="Oval 5"/>
            <p:cNvSpPr/>
            <p:nvPr/>
          </p:nvSpPr>
          <p:spPr>
            <a:xfrm>
              <a:off x="2382097" y="3382251"/>
              <a:ext cx="2096219" cy="12508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Central Repository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2600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A’s local files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90923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D’s local files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426004" y="4633082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C’s local files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990923" y="2611625"/>
              <a:ext cx="1319841" cy="7706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Developer B’s local files</a:t>
              </a:r>
            </a:p>
          </p:txBody>
        </p:sp>
        <p:cxnSp>
          <p:nvCxnSpPr>
            <p:cNvPr id="11" name="Straight Arrow Connector 10"/>
            <p:cNvCxnSpPr>
              <a:stCxn id="9" idx="0"/>
              <a:endCxn id="6" idx="3"/>
            </p:cNvCxnSpPr>
            <p:nvPr/>
          </p:nvCxnSpPr>
          <p:spPr>
            <a:xfrm flipV="1">
              <a:off x="2085925" y="4449902"/>
              <a:ext cx="603156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00818" y="4279882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cxnSp>
          <p:nvCxnSpPr>
            <p:cNvPr id="13" name="Straight Arrow Connector 12"/>
            <p:cNvCxnSpPr>
              <a:stCxn id="6" idx="3"/>
              <a:endCxn id="9" idx="6"/>
            </p:cNvCxnSpPr>
            <p:nvPr/>
          </p:nvCxnSpPr>
          <p:spPr>
            <a:xfrm>
              <a:off x="2689081" y="4449902"/>
              <a:ext cx="56764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30838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cxnSp>
          <p:nvCxnSpPr>
            <p:cNvPr id="15" name="Straight Arrow Connector 14"/>
            <p:cNvCxnSpPr>
              <a:stCxn id="7" idx="6"/>
              <a:endCxn id="6" idx="1"/>
            </p:cNvCxnSpPr>
            <p:nvPr/>
          </p:nvCxnSpPr>
          <p:spPr>
            <a:xfrm flipH="1">
              <a:off x="2689081" y="2996938"/>
              <a:ext cx="56763" cy="56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1"/>
              <a:endCxn id="7" idx="4"/>
            </p:cNvCxnSpPr>
            <p:nvPr/>
          </p:nvCxnSpPr>
          <p:spPr>
            <a:xfrm flipH="1" flipV="1">
              <a:off x="2085924" y="3382251"/>
              <a:ext cx="603157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6" idx="7"/>
            </p:cNvCxnSpPr>
            <p:nvPr/>
          </p:nvCxnSpPr>
          <p:spPr>
            <a:xfrm flipH="1">
              <a:off x="4171332" y="3269395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7"/>
              <a:endCxn id="10" idx="4"/>
            </p:cNvCxnSpPr>
            <p:nvPr/>
          </p:nvCxnSpPr>
          <p:spPr>
            <a:xfrm flipV="1">
              <a:off x="4171332" y="3382251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5"/>
              <a:endCxn id="8" idx="1"/>
            </p:cNvCxnSpPr>
            <p:nvPr/>
          </p:nvCxnSpPr>
          <p:spPr>
            <a:xfrm>
              <a:off x="4171332" y="4449902"/>
              <a:ext cx="12877" cy="2960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8" idx="0"/>
              <a:endCxn id="6" idx="5"/>
            </p:cNvCxnSpPr>
            <p:nvPr/>
          </p:nvCxnSpPr>
          <p:spPr>
            <a:xfrm flipH="1" flipV="1">
              <a:off x="4171332" y="4449902"/>
              <a:ext cx="479512" cy="183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05766" y="459386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82322" y="4287469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8483" y="3138590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21460" y="3197857"/>
              <a:ext cx="6663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Commit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0210" y="3467717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6363" y="3459466"/>
              <a:ext cx="82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>
                  <a:latin typeface="Consolas" panose="020B0609020204030204" pitchFamily="49" charset="0"/>
                  <a:cs typeface="Consolas" panose="020B0609020204030204" pitchFamily="49" charset="0"/>
                </a:rPr>
                <a:t>Checkout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324035" y="2611625"/>
              <a:ext cx="4211212" cy="3417451"/>
              <a:chOff x="4626413" y="822260"/>
              <a:chExt cx="4578479" cy="371549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895984" y="1315115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A’s Repo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489198" y="3115631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B’s Repo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110706" y="909779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C’s Repo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251577" y="2539826"/>
                <a:ext cx="1130956" cy="1130956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Dev D’s Repo</a:t>
                </a:r>
              </a:p>
            </p:txBody>
          </p:sp>
          <p:cxnSp>
            <p:nvCxnSpPr>
              <p:cNvPr id="32" name="Straight Arrow Connector 31"/>
              <p:cNvCxnSpPr>
                <a:stCxn id="28" idx="4"/>
                <a:endCxn id="29" idx="1"/>
              </p:cNvCxnSpPr>
              <p:nvPr/>
            </p:nvCxnSpPr>
            <p:spPr>
              <a:xfrm>
                <a:off x="5461462" y="2446071"/>
                <a:ext cx="193361" cy="8351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8" idx="6"/>
                <a:endCxn id="30" idx="1"/>
              </p:cNvCxnSpPr>
              <p:nvPr/>
            </p:nvCxnSpPr>
            <p:spPr>
              <a:xfrm flipV="1">
                <a:off x="6026940" y="1075404"/>
                <a:ext cx="1249391" cy="8051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30" idx="5"/>
                <a:endCxn id="31" idx="0"/>
              </p:cNvCxnSpPr>
              <p:nvPr/>
            </p:nvCxnSpPr>
            <p:spPr>
              <a:xfrm flipH="1">
                <a:off x="7817055" y="1875110"/>
                <a:ext cx="258982" cy="6647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9" idx="6"/>
                <a:endCxn id="31" idx="2"/>
              </p:cNvCxnSpPr>
              <p:nvPr/>
            </p:nvCxnSpPr>
            <p:spPr>
              <a:xfrm flipV="1">
                <a:off x="6620154" y="3105304"/>
                <a:ext cx="631423" cy="5758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30" idx="3"/>
                <a:endCxn id="29" idx="7"/>
              </p:cNvCxnSpPr>
              <p:nvPr/>
            </p:nvCxnSpPr>
            <p:spPr>
              <a:xfrm flipH="1">
                <a:off x="6454529" y="1875110"/>
                <a:ext cx="821802" cy="14061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28" idx="5"/>
                <a:endCxn id="31" idx="1"/>
              </p:cNvCxnSpPr>
              <p:nvPr/>
            </p:nvCxnSpPr>
            <p:spPr>
              <a:xfrm>
                <a:off x="5861315" y="2280446"/>
                <a:ext cx="1555887" cy="4250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urved Connector 37"/>
              <p:cNvCxnSpPr>
                <a:stCxn id="28" idx="0"/>
                <a:endCxn id="28" idx="1"/>
              </p:cNvCxnSpPr>
              <p:nvPr/>
            </p:nvCxnSpPr>
            <p:spPr>
              <a:xfrm rot="16200000" flipH="1" flipV="1">
                <a:off x="5178723" y="1198000"/>
                <a:ext cx="165625" cy="399853"/>
              </a:xfrm>
              <a:prstGeom prst="curvedConnector3">
                <a:avLst>
                  <a:gd name="adj1" fmla="val -13802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/>
              <p:cNvCxnSpPr>
                <a:stCxn id="29" idx="3"/>
                <a:endCxn id="29" idx="4"/>
              </p:cNvCxnSpPr>
              <p:nvPr/>
            </p:nvCxnSpPr>
            <p:spPr>
              <a:xfrm rot="16200000" flipH="1">
                <a:off x="5771937" y="3963847"/>
                <a:ext cx="165625" cy="399853"/>
              </a:xfrm>
              <a:prstGeom prst="curvedConnector3">
                <a:avLst>
                  <a:gd name="adj1" fmla="val 164409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urved Connector 39"/>
              <p:cNvCxnSpPr>
                <a:stCxn id="30" idx="6"/>
                <a:endCxn id="30" idx="7"/>
              </p:cNvCxnSpPr>
              <p:nvPr/>
            </p:nvCxnSpPr>
            <p:spPr>
              <a:xfrm flipH="1" flipV="1">
                <a:off x="8076037" y="1075403"/>
                <a:ext cx="165625" cy="399854"/>
              </a:xfrm>
              <a:prstGeom prst="curvedConnector4">
                <a:avLst>
                  <a:gd name="adj1" fmla="val -127410"/>
                  <a:gd name="adj2" fmla="val 116793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40"/>
              <p:cNvCxnSpPr>
                <a:stCxn id="31" idx="6"/>
                <a:endCxn id="31" idx="7"/>
              </p:cNvCxnSpPr>
              <p:nvPr/>
            </p:nvCxnSpPr>
            <p:spPr>
              <a:xfrm flipH="1" flipV="1">
                <a:off x="8216908" y="2705451"/>
                <a:ext cx="165625" cy="399853"/>
              </a:xfrm>
              <a:prstGeom prst="curvedConnector4">
                <a:avLst>
                  <a:gd name="adj1" fmla="val -138023"/>
                  <a:gd name="adj2" fmla="val 198592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4735784" y="822260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241662" y="851458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382532" y="215947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63420" y="4219865"/>
                <a:ext cx="822360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Commit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802421" y="1147979"/>
                <a:ext cx="1074615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626413" y="2933641"/>
                <a:ext cx="1094148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620153" y="3566668"/>
                <a:ext cx="1038473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59118" y="1926356"/>
                <a:ext cx="1104901" cy="31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924531" y="2101460"/>
                <a:ext cx="1028047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935865" y="2211739"/>
                <a:ext cx="1044486" cy="501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25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Push/Fetch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403031" y="5511007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Centralized Version Control System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67975" y="5509741"/>
              <a:ext cx="2045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onsolas" panose="020B0609020204030204" pitchFamily="49" charset="0"/>
                  <a:cs typeface="Consolas" panose="020B0609020204030204" pitchFamily="49" charset="0"/>
                </a:rPr>
                <a:t>Distributed Version Control System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408876" y="2580518"/>
              <a:ext cx="0" cy="36038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657263" y="1949884"/>
            <a:ext cx="4238799" cy="7848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8177" cy="1371600"/>
          </a:xfrm>
        </p:spPr>
        <p:txBody>
          <a:bodyPr>
            <a:normAutofit fontScale="90000"/>
          </a:bodyPr>
          <a:lstStyle/>
          <a:p>
            <a:r>
              <a:rPr lang="en-US"/>
              <a:t>Distributed Version Control Systems (DVCS)</a:t>
            </a:r>
            <a:endParaRPr lang="en-US" dirty="0"/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573325"/>
          </a:xfrm>
        </p:spPr>
        <p:txBody>
          <a:bodyPr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central repository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Every repository has every commit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Examples: </a:t>
            </a:r>
            <a:r>
              <a:rPr lang="en-US" spc="-1" dirty="0" err="1"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Git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Mercurial</a:t>
            </a:r>
          </a:p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en-US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a version control system</a:t>
            </a:r>
          </a:p>
          <a:p>
            <a:r>
              <a:rPr lang="en-US" dirty="0"/>
              <a:t>Developed as a repository system for both local and remote changes</a:t>
            </a:r>
          </a:p>
          <a:p>
            <a:r>
              <a:rPr lang="en-US" dirty="0"/>
              <a:t>Allows teammates to work simultaneously on a project</a:t>
            </a:r>
          </a:p>
          <a:p>
            <a:r>
              <a:rPr lang="en-US" dirty="0"/>
              <a:t>Tracks each commit, allowing for a detailed documentation of the project along every step</a:t>
            </a:r>
          </a:p>
          <a:p>
            <a:r>
              <a:rPr lang="en-US" dirty="0"/>
              <a:t>Allows for advanced merging and branching operations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83" y="4843676"/>
            <a:ext cx="3912433" cy="16337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6258393" cy="4373563"/>
          </a:xfrm>
        </p:spPr>
        <p:txBody>
          <a:bodyPr/>
          <a:lstStyle/>
          <a:p>
            <a:r>
              <a:rPr lang="en-US" dirty="0"/>
              <a:t>Linux kernel development</a:t>
            </a:r>
          </a:p>
          <a:p>
            <a:r>
              <a:rPr lang="en-US" dirty="0"/>
              <a:t>1991-2002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Changes passed around as archived file</a:t>
            </a:r>
          </a:p>
          <a:p>
            <a:r>
              <a:rPr lang="en-US" dirty="0"/>
              <a:t>2002-2005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Using a DVCS called </a:t>
            </a:r>
            <a:r>
              <a:rPr lang="en-US" b="0" dirty="0" err="1"/>
              <a:t>BitKeeper</a:t>
            </a:r>
            <a:endParaRPr lang="en-US" b="0" dirty="0"/>
          </a:p>
          <a:p>
            <a:r>
              <a:rPr lang="en-US" dirty="0"/>
              <a:t>2005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Relationship broke down between two communities (</a:t>
            </a:r>
            <a:r>
              <a:rPr lang="en-US" b="0" dirty="0" err="1"/>
              <a:t>BitKeeper</a:t>
            </a:r>
            <a:r>
              <a:rPr lang="en-US" b="0" dirty="0"/>
              <a:t> licensing issues)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39" y="4702955"/>
            <a:ext cx="1882002" cy="222999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</a:t>
            </a:r>
            <a:r>
              <a:rPr lang="en-US" dirty="0" err="1"/>
              <a:t>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Speed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Simple design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Strong support for non-linear development (thousands of parallel branches)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Fully distributed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not a requirement, can be centralized</a:t>
            </a:r>
            <a:endParaRPr lang="en-US" b="0" dirty="0">
              <a:solidFill>
                <a:schemeClr val="tx2"/>
              </a:solidFill>
            </a:endParaRP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Able to handle large projects like the Linux kernel efficiently (speed and data size)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3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short history of Git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Popularity: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Git</a:t>
            </a:r>
            <a:r>
              <a:rPr lang="en-US" b="0" dirty="0"/>
              <a:t> is now the most widely used source code management tool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33.3% of professional software developers use </a:t>
            </a:r>
            <a:r>
              <a:rPr lang="en-US" b="0" dirty="0" err="1"/>
              <a:t>Git</a:t>
            </a:r>
            <a:r>
              <a:rPr lang="en-US" b="0" dirty="0"/>
              <a:t> (often through GitHub) as their primary source control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304144" y="2983043"/>
            <a:ext cx="4422099" cy="661336"/>
            <a:chOff x="1304144" y="2983043"/>
            <a:chExt cx="4422099" cy="661336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304144" y="2983043"/>
              <a:ext cx="1229194" cy="46469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88368" y="3305825"/>
              <a:ext cx="32378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[citation needed]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1361"/>
            <a:ext cx="9144000" cy="30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 in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Companies and projects currently using Git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Google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Android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Facebook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Microsoft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Netflix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Linux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Ruby on Rails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Gnome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KDE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Eclipse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X.org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6390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Snapshots</a:t>
            </a:r>
            <a:r>
              <a:rPr lang="en-US" dirty="0"/>
              <a:t>, not changes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picture of what all your files look like at that moment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If a file has not changed, store a reference</a:t>
            </a:r>
          </a:p>
          <a:p>
            <a:r>
              <a:rPr lang="en-US" dirty="0"/>
              <a:t>Nearly every operation is local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Browsing the history of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See changes between two versions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Git is Better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tracks the content rather than the files</a:t>
            </a:r>
          </a:p>
          <a:p>
            <a:r>
              <a:rPr lang="en-US" dirty="0"/>
              <a:t>Branches are lightweight, and merging is a simple process</a:t>
            </a:r>
          </a:p>
          <a:p>
            <a:r>
              <a:rPr lang="en-US" dirty="0"/>
              <a:t>Allows for a more streamlined offline development process</a:t>
            </a:r>
          </a:p>
          <a:p>
            <a:r>
              <a:rPr lang="en-US" dirty="0"/>
              <a:t>Repositories are smaller in size and are stored in a single .</a:t>
            </a: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r>
              <a:rPr lang="en-US" dirty="0"/>
              <a:t>Allows for advanced staging operations, and the use of stashing when working through troublesome 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SVN?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15509" y="3538791"/>
            <a:ext cx="2163747" cy="3319896"/>
            <a:chOff x="3415509" y="3403881"/>
            <a:chExt cx="2163747" cy="33198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5509" y="3403881"/>
              <a:ext cx="2163747" cy="295056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69623" y="6354445"/>
              <a:ext cx="1655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Linus Torvalds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57200" y="1572720"/>
            <a:ext cx="7620000" cy="177008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Subversion has been the most pointless project ever started … Subversion used to say CVS done right: with that slogan there is nowhere you can go. There is no way to do CVS right … If you like using CVS, you should be in some kind of mental institution or somewhere else.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Git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places use legacy systems that will cause problems in the future </a:t>
            </a:r>
            <a:r>
              <a:rPr lang="mr-IN" b="0" dirty="0"/>
              <a:t>–</a:t>
            </a:r>
            <a:r>
              <a:rPr lang="en-US" b="0" dirty="0"/>
              <a:t> be the change you believe in!</a:t>
            </a:r>
          </a:p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much</a:t>
            </a:r>
            <a:r>
              <a:rPr lang="en-US" dirty="0"/>
              <a:t> faster than SVN: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Coded in C, which allows for a great amount of optimization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Accomplishes much of the logic client side, thereby reducing time needed for communication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to work on the Linux kernel, so that large project manipulation is at the forefront of the benchmarks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74810" y="4608987"/>
            <a:ext cx="7907190" cy="2055719"/>
            <a:chOff x="474810" y="4608987"/>
            <a:chExt cx="7907190" cy="2055719"/>
          </a:xfrm>
        </p:grpSpPr>
        <p:sp>
          <p:nvSpPr>
            <p:cNvPr id="3" name="TextBox 2"/>
            <p:cNvSpPr txBox="1"/>
            <p:nvPr/>
          </p:nvSpPr>
          <p:spPr>
            <a:xfrm>
              <a:off x="474810" y="5587488"/>
              <a:ext cx="79071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3"/>
                  </a:solidFill>
                </a:rPr>
                <a:t>Version control for tracking code/data and for managing collaboration.</a:t>
              </a:r>
            </a:p>
          </p:txBody>
        </p:sp>
        <p:sp>
          <p:nvSpPr>
            <p:cNvPr id="10" name="Up Arrow 9"/>
            <p:cNvSpPr/>
            <p:nvPr/>
          </p:nvSpPr>
          <p:spPr>
            <a:xfrm rot="1350203">
              <a:off x="3693797" y="4608987"/>
              <a:ext cx="629587" cy="103047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49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benchmarks: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Benchmarks performed by </a:t>
            </a:r>
            <a:r>
              <a:rPr lang="en-US" sz="1400" dirty="0">
                <a:hlinkClick r:id="rId2"/>
              </a:rPr>
              <a:t>http://git-scm.com/about/small-and-fast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167" y="2321025"/>
            <a:ext cx="6220694" cy="2419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Git is significantly smaller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files are contained in a small decentralized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the case of Mozilla’s projects, a Git repository was 30 times smaller than an identical SVN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Entire Linux kernel with 5 years of versioning contained in a single 1 GB .</a:t>
            </a:r>
            <a:r>
              <a:rPr lang="en-US" b="0" dirty="0" err="1"/>
              <a:t>git</a:t>
            </a:r>
            <a:r>
              <a:rPr lang="en-US" b="0" dirty="0"/>
              <a:t> file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SVN carries two complete copies of each file, while Git maintains a simple and separate 100 bytes of data per file, noting changes and supporting operations</a:t>
            </a:r>
          </a:p>
          <a:p>
            <a:r>
              <a:rPr lang="en-US" dirty="0"/>
              <a:t>Nice because you can (and do!) store the whole thing locally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82" y="5603282"/>
            <a:ext cx="2347695" cy="1254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659" y="5645709"/>
            <a:ext cx="1541489" cy="10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8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more </a:t>
            </a:r>
            <a:r>
              <a:rPr lang="en-US" dirty="0">
                <a:solidFill>
                  <a:schemeClr val="tx2"/>
                </a:solidFill>
              </a:rPr>
              <a:t>secure</a:t>
            </a:r>
            <a:r>
              <a:rPr lang="en-US" dirty="0"/>
              <a:t> than SVN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All commits are uniquely hashed for both security and indexing purposes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Commits can be authenticated through numerous means</a:t>
            </a:r>
          </a:p>
          <a:p>
            <a:pPr marL="571500" lvl="1" indent="-342900"/>
            <a:r>
              <a:rPr lang="en-US" dirty="0"/>
              <a:t>In the case of SSH commits, a key may be provided by both the client and server to guarantee authenticity and prevent against unauthorized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Git vs {CVS, SVN, </a:t>
            </a:r>
            <a:r>
              <a:rPr lang="mr-IN"/>
              <a:t>…</a:t>
            </a:r>
            <a:r>
              <a:rPr lang="en-US"/>
              <a:t>}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decentralized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Each user contains an individual repository and can check commits against itself, allowing for detailed local </a:t>
            </a:r>
            <a:r>
              <a:rPr lang="en-US" b="0" dirty="0" err="1"/>
              <a:t>revisioning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Being decentralized allows for easy replication and deployment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 this case, SVN relies on a single centralized repository and is unusable without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Git is </a:t>
            </a:r>
            <a:r>
              <a:rPr lang="en-US" dirty="0">
                <a:solidFill>
                  <a:schemeClr val="tx2"/>
                </a:solidFill>
              </a:rPr>
              <a:t>flexible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Due to it’s decentralized nature, </a:t>
            </a:r>
            <a:r>
              <a:rPr lang="en-US" b="0" dirty="0" err="1"/>
              <a:t>git</a:t>
            </a:r>
            <a:r>
              <a:rPr lang="en-US" b="0" dirty="0"/>
              <a:t> commits can be stored locally, or committed through HTTP, SSH, FTP, or even by Email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No need for a centralized repository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Developed as a command line utility, which allows a large amount of features to be built and customized on top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Data assurance</a:t>
            </a:r>
            <a:r>
              <a:rPr lang="en-US" dirty="0"/>
              <a:t>: a checksum is performed on both upload and download to ensure sure that the file hasn’t been corrupted.</a:t>
            </a:r>
          </a:p>
          <a:p>
            <a:r>
              <a:rPr lang="en-US" dirty="0"/>
              <a:t>Commit IDs are generated upon each commit: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Linked list style of commits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Each commit is linked to the next, so that if something in the history was changed, each following commit will be rebranded to indicate the modification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Branching: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Git allows the usage of advanced </a:t>
            </a:r>
            <a:r>
              <a:rPr lang="en-US" b="0" dirty="0">
                <a:solidFill>
                  <a:schemeClr val="tx2"/>
                </a:solidFill>
              </a:rPr>
              <a:t>branching</a:t>
            </a:r>
            <a:r>
              <a:rPr lang="en-US" b="0" dirty="0"/>
              <a:t> mechanisms and procedures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divisions of the code can be separated and developed separately within separate branches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Branches can allow for the separation of work between developers, or even for disposable experimentation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Branching is a precursor and a component of the merging process</a:t>
            </a:r>
          </a:p>
          <a:p>
            <a:pPr indent="-182880"/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 process of merging is directly related to the process of branching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Individual branches may be merged together, solving code conflicts, back into the default or master branch of the project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Merges are usually done automatically, unless a conflict is presented, in which case the user is presented with several options with which to handle the conflict</a:t>
            </a:r>
          </a:p>
          <a:p>
            <a:r>
              <a:rPr lang="en-US" dirty="0"/>
              <a:t>Will give an example shortly.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vs {CVS, SVN, </a:t>
            </a:r>
            <a:r>
              <a:rPr lang="mr-IN" dirty="0"/>
              <a:t>…</a:t>
            </a:r>
            <a:r>
              <a:rPr lang="en-US" dirty="0"/>
              <a:t>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Merging: content of the files is tracked rather than the file itself: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This allows for a greater element of tracking and a smarter and more automated process of merging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SVN is unable to accomplish this, and will throw a conflict if, e.g., a file name is changed and differs from the name in the central repository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/>
              <a:t>Git is able to solve this problem with its use of managing a local repository and tracking individual changes to the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 of a </a:t>
            </a:r>
            <a:r>
              <a:rPr lang="en-US" dirty="0" err="1"/>
              <a:t>git</a:t>
            </a:r>
            <a:r>
              <a:rPr lang="en-US" dirty="0"/>
              <a:t> repository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57200" y="2038937"/>
            <a:ext cx="6210886" cy="3615397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Lucida Console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7" y="2214337"/>
            <a:ext cx="60161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mkdir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C:\&gt; cd CoolProject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init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Initialized empty Git repository in C:/CoolProject/.git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notepad README.txt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add .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C:\CoolProject &gt; git commit -m 'my first commit'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[master (root-commit) 7106a52] my first commit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1 file changed, 1 insertion(+)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create mode 100644 README.txt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643" y="5829734"/>
            <a:ext cx="3567659" cy="7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popular request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Version control </a:t>
            </a:r>
            <a:r>
              <a:rPr lang="en-US" dirty="0"/>
              <a:t>primer!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Specifically, </a:t>
            </a:r>
            <a:r>
              <a:rPr lang="en-US" dirty="0" err="1"/>
              <a:t>git</a:t>
            </a:r>
            <a:r>
              <a:rPr lang="en-US" dirty="0"/>
              <a:t> via GitHub and </a:t>
            </a:r>
            <a:r>
              <a:rPr lang="en-US" dirty="0" err="1"/>
              <a:t>GitLab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Thanks: Mark Groves (Microsoft), </a:t>
            </a:r>
            <a:r>
              <a:rPr lang="en-US" dirty="0" err="1"/>
              <a:t>Ilan</a:t>
            </a:r>
            <a:r>
              <a:rPr lang="en-US" dirty="0"/>
              <a:t> </a:t>
            </a:r>
            <a:r>
              <a:rPr lang="en-US" dirty="0" err="1"/>
              <a:t>Biala</a:t>
            </a:r>
            <a:r>
              <a:rPr lang="en-US" dirty="0"/>
              <a:t> &amp; Aaron </a:t>
            </a:r>
            <a:r>
              <a:rPr lang="en-US" dirty="0" err="1"/>
              <a:t>Perley</a:t>
            </a:r>
            <a:r>
              <a:rPr lang="en-US" dirty="0"/>
              <a:t> (CMU), Sharif U., &amp; the HJCB Senior Design Team!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45A44-47F7-824F-B8C5-AFB80A2D5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160" y="3733800"/>
            <a:ext cx="9144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(or four) states of a </a:t>
            </a:r>
            <a:r>
              <a:rPr lang="en-US" dirty="0">
                <a:solidFill>
                  <a:schemeClr val="tx2"/>
                </a:solidFill>
              </a:rPr>
              <a:t>file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Modified:</a:t>
            </a:r>
          </a:p>
          <a:p>
            <a:pPr lvl="1"/>
            <a:r>
              <a:rPr lang="en-US" dirty="0"/>
              <a:t>File has changed but not committed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Staged:</a:t>
            </a:r>
          </a:p>
          <a:p>
            <a:pPr lvl="1"/>
            <a:r>
              <a:rPr lang="en-US" dirty="0"/>
              <a:t>Marked to go to next commit snapshot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Committed:</a:t>
            </a:r>
          </a:p>
          <a:p>
            <a:pPr lvl="1"/>
            <a:r>
              <a:rPr lang="en-US" dirty="0"/>
              <a:t>Safely stored in local database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Untracked!</a:t>
            </a:r>
          </a:p>
          <a:p>
            <a:pPr lvl="1"/>
            <a:r>
              <a:rPr lang="en-US" dirty="0"/>
              <a:t>Newly added or removed 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5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Working directory</a:t>
            </a:r>
          </a:p>
          <a:p>
            <a:pPr lvl="1"/>
            <a:r>
              <a:rPr lang="en-US" dirty="0"/>
              <a:t>Single checkout of one version of the project.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Staging area</a:t>
            </a:r>
          </a:p>
          <a:p>
            <a:pPr lvl="1"/>
            <a:r>
              <a:rPr lang="en-US" dirty="0"/>
              <a:t>Simple file storing information about what will go into your next commit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directory</a:t>
            </a:r>
          </a:p>
          <a:p>
            <a:pPr lvl="1"/>
            <a:r>
              <a:rPr lang="en-US" dirty="0"/>
              <a:t>What is copied when cloning a repository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Basics III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areas of a </a:t>
            </a:r>
            <a:r>
              <a:rPr lang="en-US" dirty="0" err="1"/>
              <a:t>git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project</a:t>
            </a:r>
            <a:r>
              <a:rPr lang="en-US" dirty="0"/>
              <a:t>:</a:t>
            </a:r>
          </a:p>
        </p:txBody>
      </p:sp>
      <p:pic>
        <p:nvPicPr>
          <p:cNvPr id="5122" name="Picture 2" descr="C:\Users\AlirezaF\Desktop\Git presentaion\18333fig0106-t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4419600" cy="4066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7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14478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5408387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–m ‘my first commit’</a:t>
            </a:r>
          </a:p>
        </p:txBody>
      </p:sp>
      <p:sp>
        <p:nvSpPr>
          <p:cNvPr id="22" name="5-Point Star 21"/>
          <p:cNvSpPr/>
          <p:nvPr/>
        </p:nvSpPr>
        <p:spPr>
          <a:xfrm>
            <a:off x="25520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212580" y="2323475"/>
            <a:ext cx="5047001" cy="923330"/>
            <a:chOff x="3203551" y="2323475"/>
            <a:chExt cx="4681275" cy="92333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3203551" y="2522663"/>
              <a:ext cx="629587" cy="164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777521" y="2323475"/>
              <a:ext cx="4107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(Default </a:t>
              </a:r>
              <a:r>
                <a:rPr lang="en-US" dirty="0"/>
                <a:t>branch is called “master”; your first commit will be on </a:t>
              </a:r>
              <a:r>
                <a:rPr lang="en-US"/>
                <a:t>this branch.)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567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0" name="Straight Arrow Connector 19"/>
          <p:cNvCxnSpPr>
            <a:stCxn id="21" idx="1"/>
            <a:endCxn id="19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4228444" y="281020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7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3137095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3" name="Line Callout 1 12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–b bug123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2" name="Straight Arrow Connector 21"/>
          <p:cNvCxnSpPr>
            <a:stCxn id="23" idx="1"/>
            <a:endCxn id="21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4241338" y="382686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76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commit (x2)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8" name="Straight Arrow Connector 27"/>
          <p:cNvCxnSpPr>
            <a:stCxn id="29" idx="1"/>
            <a:endCxn id="2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0" name="Line Callout 1 39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915395" y="4461205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7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3124201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36" name="Straight Arrow Connector 35"/>
          <p:cNvCxnSpPr>
            <a:stCxn id="37" idx="1"/>
            <a:endCxn id="35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4" name="Line Callout 1 43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4228444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63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5" name="Line Callout 1 14"/>
          <p:cNvSpPr/>
          <p:nvPr/>
        </p:nvSpPr>
        <p:spPr>
          <a:xfrm>
            <a:off x="4724401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bug123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4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bug123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27" name="Straight Arrow Connector 26"/>
          <p:cNvCxnSpPr>
            <a:stCxn id="28" idx="1"/>
            <a:endCxn id="24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5828644" y="280100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5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24" y="2473550"/>
            <a:ext cx="7631632" cy="245633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is version control?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69142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52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</a:p>
        </p:txBody>
      </p:sp>
      <p:sp>
        <p:nvSpPr>
          <p:cNvPr id="30" name="5-Point Star 29"/>
          <p:cNvSpPr/>
          <p:nvPr/>
        </p:nvSpPr>
        <p:spPr>
          <a:xfrm>
            <a:off x="5828644" y="2806263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9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Line Callout 1 32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9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5562601" y="2991776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branch -d bug456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572000" y="3658088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08452" y="3435839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>
            <a:off x="4564382" y="3658089"/>
            <a:ext cx="344070" cy="636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5-Point Star 28"/>
          <p:cNvSpPr/>
          <p:nvPr/>
        </p:nvSpPr>
        <p:spPr>
          <a:xfrm>
            <a:off x="6666844" y="2801934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62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15" name="Straight Arrow Connector 14"/>
          <p:cNvCxnSpPr>
            <a:endCxn id="21" idx="2"/>
          </p:cNvCxnSpPr>
          <p:nvPr/>
        </p:nvCxnSpPr>
        <p:spPr>
          <a:xfrm flipH="1" flipV="1">
            <a:off x="2657622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16814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737318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073770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4811152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5915395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04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4724401" y="299085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397501"/>
            <a:ext cx="8229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rebase master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311160" y="3873501"/>
            <a:ext cx="559192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70352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5390856" y="4302125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727308" y="4079875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39" name="Line Callout 1 38"/>
          <p:cNvSpPr/>
          <p:nvPr/>
        </p:nvSpPr>
        <p:spPr>
          <a:xfrm>
            <a:off x="6464690" y="4643438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7568933" y="4453596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45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Illustrated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366218" y="2984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138346"/>
              <a:gd name="adj4" fmla="val -3290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master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3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8" name="Straight Arrow Connector 17"/>
          <p:cNvCxnSpPr>
            <a:stCxn id="19" idx="1"/>
            <a:endCxn id="17" idx="3"/>
          </p:cNvCxnSpPr>
          <p:nvPr/>
        </p:nvCxnSpPr>
        <p:spPr>
          <a:xfrm flipH="1">
            <a:off x="12320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85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70296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406748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876844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13296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702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5076003"/>
            <a:ext cx="82296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checkout master</a:t>
            </a:r>
            <a:endParaRPr lang="en-US" sz="24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>
                <a:latin typeface="Consolas" pitchFamily="49" charset="0"/>
                <a:cs typeface="Consolas" pitchFamily="49" charset="0"/>
              </a:rPr>
              <a:t>&gt; git merge bug456                    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572000" y="3651250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08452" y="3429001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F’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410200" y="3638062"/>
            <a:ext cx="3364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746652" y="3415813"/>
            <a:ext cx="501748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G’</a:t>
            </a:r>
          </a:p>
        </p:txBody>
      </p:sp>
      <p:sp>
        <p:nvSpPr>
          <p:cNvPr id="24" name="Line Callout 1 23"/>
          <p:cNvSpPr/>
          <p:nvPr/>
        </p:nvSpPr>
        <p:spPr>
          <a:xfrm>
            <a:off x="6400800" y="4000500"/>
            <a:ext cx="1295400" cy="317500"/>
          </a:xfrm>
          <a:prstGeom prst="borderCallout1">
            <a:avLst>
              <a:gd name="adj1" fmla="val 44596"/>
              <a:gd name="adj2" fmla="val 355"/>
              <a:gd name="adj3" fmla="val -38885"/>
              <a:gd name="adj4" fmla="val -339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bug456</a:t>
            </a:r>
          </a:p>
        </p:txBody>
      </p:sp>
      <p:sp>
        <p:nvSpPr>
          <p:cNvPr id="27" name="5-Point Star 26"/>
          <p:cNvSpPr/>
          <p:nvPr/>
        </p:nvSpPr>
        <p:spPr>
          <a:xfrm>
            <a:off x="7470461" y="2794658"/>
            <a:ext cx="382314" cy="34859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46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branch?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rule of thumb: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Anything in the master branch is always deployable.</a:t>
            </a:r>
          </a:p>
          <a:p>
            <a:r>
              <a:rPr lang="en-US" dirty="0"/>
              <a:t>Local branching is very lightweight!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New feature? Branch!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Experiment that you won’t ever deploy? Branch!</a:t>
            </a:r>
          </a:p>
          <a:p>
            <a:r>
              <a:rPr lang="en-US" dirty="0"/>
              <a:t>Good habits: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Name your branch something descriptive (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add-like-button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refactor-jobs</a:t>
            </a:r>
            <a:r>
              <a:rPr lang="en-US" b="0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create-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ai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-singularity</a:t>
            </a:r>
            <a:r>
              <a:rPr lang="en-US" b="0" dirty="0"/>
              <a:t>)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Make your commit messages descriptive, too!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379" y="4212235"/>
            <a:ext cx="21878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87587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So you want somebody else to host this for you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872990" cy="4373563"/>
          </a:xfrm>
        </p:spPr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: general distributed version control system</a:t>
            </a:r>
          </a:p>
          <a:p>
            <a:r>
              <a:rPr lang="en-US" dirty="0"/>
              <a:t>GitHub / </a:t>
            </a:r>
            <a:r>
              <a:rPr lang="en-US" dirty="0" err="1"/>
              <a:t>BitBucket</a:t>
            </a:r>
            <a:r>
              <a:rPr lang="en-US" dirty="0"/>
              <a:t> / </a:t>
            </a:r>
            <a:r>
              <a:rPr lang="en-US" dirty="0" err="1"/>
              <a:t>GitLab</a:t>
            </a:r>
            <a:r>
              <a:rPr lang="en-US" dirty="0"/>
              <a:t> / </a:t>
            </a:r>
            <a:r>
              <a:rPr lang="mr-IN" dirty="0"/>
              <a:t>…</a:t>
            </a:r>
            <a:r>
              <a:rPr lang="en-US" dirty="0"/>
              <a:t>: </a:t>
            </a:r>
            <a:r>
              <a:rPr lang="en-US" dirty="0">
                <a:solidFill>
                  <a:schemeClr val="tx2"/>
                </a:solidFill>
              </a:rPr>
              <a:t>hosting</a:t>
            </a:r>
            <a:r>
              <a:rPr lang="en-US" dirty="0"/>
              <a:t> services for </a:t>
            </a:r>
            <a:r>
              <a:rPr lang="en-US" dirty="0" err="1"/>
              <a:t>git</a:t>
            </a:r>
            <a:r>
              <a:rPr lang="en-US" dirty="0"/>
              <a:t> repositories</a:t>
            </a:r>
          </a:p>
          <a:p>
            <a:r>
              <a:rPr lang="en-US" dirty="0"/>
              <a:t>In general, GitHub is the most popular: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big projects (e.g., Python, Bootstrap, Angular, D3, node, Django, Visual Studio)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ridiculous</a:t>
            </a: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ly awesome</a:t>
            </a:r>
            <a:r>
              <a:rPr lang="en-US" b="0" dirty="0"/>
              <a:t> projects (e.g., </a:t>
            </a:r>
            <a:r>
              <a:rPr lang="en-US" b="0" dirty="0">
                <a:hlinkClick r:id="rId2"/>
              </a:rPr>
              <a:t>https://github.com/maxbbraun/trump2cash</a:t>
            </a:r>
            <a:r>
              <a:rPr lang="en-US" b="0" dirty="0"/>
              <a:t>)</a:t>
            </a:r>
          </a:p>
          <a:p>
            <a:r>
              <a:rPr lang="en-US" dirty="0"/>
              <a:t>There are reasons to use the competitors (e.g., private repositories, access control)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695482" y="1021578"/>
            <a:ext cx="2493615" cy="5490013"/>
            <a:chOff x="6695482" y="1021578"/>
            <a:chExt cx="2493615" cy="54900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9104" y="1021578"/>
              <a:ext cx="2206372" cy="18340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5482" y="2611033"/>
              <a:ext cx="2493615" cy="24936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510" y="5044688"/>
              <a:ext cx="1587557" cy="1466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7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54278"/>
          </a:xfrm>
        </p:spPr>
        <p:txBody>
          <a:bodyPr/>
          <a:lstStyle/>
          <a:p>
            <a:r>
              <a:rPr lang="en-US" dirty="0"/>
              <a:t>“Social coding”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22" y="1191790"/>
            <a:ext cx="7899816" cy="54951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12039" y="1191790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81200" y="5584006"/>
            <a:ext cx="2938072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7385" y="5466838"/>
            <a:ext cx="1494020" cy="71196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81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working with a team, the need for a central repository is essential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Need a system to allow versioning, and a way to acquire the latest edition of the code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system to track and manage bugs was also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How to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Git commands for everyday usage are relatively simple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pull</a:t>
            </a:r>
          </a:p>
          <a:p>
            <a:pPr lvl="1"/>
            <a:r>
              <a:rPr lang="en-US" dirty="0"/>
              <a:t>Get the latest changes to the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.</a:t>
            </a:r>
          </a:p>
          <a:p>
            <a:pPr lvl="1"/>
            <a:r>
              <a:rPr lang="en-US" dirty="0"/>
              <a:t>Add any newly created files to the repository for tracking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add –u</a:t>
            </a:r>
          </a:p>
          <a:p>
            <a:pPr lvl="1"/>
            <a:r>
              <a:rPr lang="en-US" dirty="0"/>
              <a:t>Remove any deleted files from tracking and the repository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commit –m ‘Changes’</a:t>
            </a:r>
          </a:p>
          <a:p>
            <a:pPr lvl="1"/>
            <a:r>
              <a:rPr lang="en-US" dirty="0"/>
              <a:t>Make a version of changes you have made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git</a:t>
            </a:r>
            <a:r>
              <a:rPr lang="en-US" dirty="0"/>
              <a:t> push</a:t>
            </a:r>
          </a:p>
          <a:p>
            <a:pPr lvl="1"/>
            <a:r>
              <a:rPr lang="en-US" dirty="0"/>
              <a:t>Deploy the latest changes to the central repository</a:t>
            </a:r>
          </a:p>
          <a:p>
            <a:pPr indent="-228600"/>
            <a:r>
              <a:rPr lang="en-US" dirty="0"/>
              <a:t>Make a repo on GitHub and </a:t>
            </a:r>
            <a:r>
              <a:rPr lang="en-US" dirty="0">
                <a:solidFill>
                  <a:schemeClr val="tx2"/>
                </a:solidFill>
              </a:rPr>
              <a:t>clone</a:t>
            </a:r>
            <a:r>
              <a:rPr lang="en-US" dirty="0"/>
              <a:t> it to your machine:</a:t>
            </a:r>
          </a:p>
          <a:p>
            <a:pPr marL="11430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https://guides.github.com/activities/hello-world/</a:t>
            </a:r>
            <a:endParaRPr lang="en-US" b="0" dirty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to click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Git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2"/>
              </a:rPr>
              <a:t>http://git-scm.com/</a:t>
            </a:r>
            <a:endParaRPr lang="en-US" b="0" dirty="0"/>
          </a:p>
          <a:p>
            <a:pPr indent="-182880"/>
            <a:r>
              <a:rPr lang="en-US" dirty="0"/>
              <a:t>GitHub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3"/>
              </a:rPr>
              <a:t>https://github.com/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4"/>
              </a:rPr>
              <a:t>https://guides.github.com/activities/hello-world/</a:t>
            </a:r>
            <a:endParaRPr 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^-- Just do this one</a:t>
            </a:r>
            <a:r>
              <a:rPr lang="en-US" dirty="0">
                <a:sym typeface="Wingdings"/>
              </a:rPr>
              <a:t>.  You’ll need it for your tutorial .</a:t>
            </a:r>
            <a:endParaRPr lang="en-US" dirty="0"/>
          </a:p>
          <a:p>
            <a:r>
              <a:rPr lang="en-US" dirty="0" err="1"/>
              <a:t>GitLab</a:t>
            </a:r>
            <a:endParaRPr lang="en-US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hlinkClick r:id="rId5"/>
              </a:rPr>
              <a:t>http://gitlab.org/</a:t>
            </a:r>
            <a:endParaRPr lang="en-US" b="0" dirty="0"/>
          </a:p>
          <a:p>
            <a:r>
              <a:rPr lang="en-US" dirty="0" err="1"/>
              <a:t>Git</a:t>
            </a:r>
            <a:r>
              <a:rPr lang="en-US" dirty="0"/>
              <a:t> and SVN Comparison</a:t>
            </a:r>
          </a:p>
          <a:p>
            <a:pPr lvl="1"/>
            <a:r>
              <a:rPr lang="en-US" dirty="0">
                <a:hlinkClick r:id="rId6"/>
              </a:rPr>
              <a:t>https://git.wiki.kernel.org/index.php/GitSvnComparison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226420"/>
            <a:ext cx="7886160" cy="3262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spcAft>
                <a:spcPts val="900"/>
              </a:spcAft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62180" y="3704655"/>
            <a:ext cx="3810040" cy="2763983"/>
            <a:chOff x="2362180" y="2805247"/>
            <a:chExt cx="3810040" cy="2763983"/>
          </a:xfrm>
        </p:grpSpPr>
        <p:sp>
          <p:nvSpPr>
            <p:cNvPr id="5" name="Rectangle 4"/>
            <p:cNvSpPr/>
            <p:nvPr/>
          </p:nvSpPr>
          <p:spPr>
            <a:xfrm>
              <a:off x="2362180" y="5292231"/>
              <a:ext cx="38100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/>
                <a:t>atlassian.com</a:t>
              </a:r>
              <a:r>
                <a:rPr lang="en-US" sz="1200" dirty="0"/>
                <a:t>/</a:t>
              </a:r>
              <a:r>
                <a:rPr lang="en-US" sz="1200" dirty="0" err="1"/>
                <a:t>git</a:t>
              </a:r>
              <a:r>
                <a:rPr lang="en-US" sz="1200" dirty="0"/>
                <a:t>/tutorials/what-is-version-control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2180" y="2805247"/>
              <a:ext cx="3810040" cy="2527915"/>
            </a:xfrm>
            <a:prstGeom prst="rect">
              <a:avLst/>
            </a:prstGeom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Version Control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105295"/>
          </a:xfrm>
        </p:spPr>
        <p:txBody>
          <a:bodyPr/>
          <a:lstStyle/>
          <a:p>
            <a:r>
              <a:rPr lang="en-US" dirty="0"/>
              <a:t>Be able to search through revision history and retrieve previous versions of any file in a project</a:t>
            </a:r>
          </a:p>
          <a:p>
            <a:r>
              <a:rPr lang="en-US" dirty="0"/>
              <a:t>Be able to share changes with collaborators on a project</a:t>
            </a:r>
          </a:p>
          <a:p>
            <a:r>
              <a:rPr lang="en-US" dirty="0"/>
              <a:t>Be able to confidently make large changes to existing files</a:t>
            </a:r>
          </a:p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3660105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783767"/>
            <a:ext cx="4056131" cy="1240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1350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4684690" y="2783767"/>
            <a:ext cx="4056131" cy="1628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Named Folders Approach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hard to track</a:t>
            </a:r>
          </a:p>
          <a:p>
            <a:r>
              <a:rPr lang="en-US" dirty="0"/>
              <a:t>Memory-intensive</a:t>
            </a:r>
          </a:p>
          <a:p>
            <a:r>
              <a:rPr lang="en-US" dirty="0"/>
              <a:t>Can be slow</a:t>
            </a:r>
          </a:p>
          <a:p>
            <a:r>
              <a:rPr lang="en-US" dirty="0"/>
              <a:t>Hard to share</a:t>
            </a:r>
          </a:p>
          <a:p>
            <a:r>
              <a:rPr lang="en-US" dirty="0"/>
              <a:t>No record of authorship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14338" name="Picture 2" descr="oc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931" y="1583947"/>
            <a:ext cx="3041525" cy="505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54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3509415"/>
            <a:ext cx="7886160" cy="1979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26" name="Picture 2" descr="http://rypress.com/tutorials/git/media/0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2661" y="1416308"/>
            <a:ext cx="4677958" cy="21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Database of Versions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9355"/>
            <a:ext cx="7620000" cy="2526808"/>
          </a:xfrm>
        </p:spPr>
        <p:txBody>
          <a:bodyPr/>
          <a:lstStyle/>
          <a:p>
            <a:r>
              <a:rPr lang="en-US" dirty="0"/>
              <a:t>Provides an abstraction over finding the right versions of files and replacing them in the project</a:t>
            </a:r>
          </a:p>
          <a:p>
            <a:r>
              <a:rPr lang="en-US" dirty="0"/>
              <a:t>Records who changes what, but hard to parse that</a:t>
            </a:r>
          </a:p>
          <a:p>
            <a:r>
              <a:rPr lang="en-US" dirty="0">
                <a:solidFill>
                  <a:schemeClr val="tx2"/>
                </a:solidFill>
              </a:rPr>
              <a:t>Can’t share with collaborators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0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28560" y="1131030"/>
            <a:ext cx="7886160" cy="99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90000"/>
              </a:lnSpc>
            </a:pPr>
            <a:endParaRPr lang="en-US" sz="3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 Light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628560" y="2124630"/>
            <a:ext cx="4238799" cy="3497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71450" indent="-17091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endParaRPr lang="en-US" sz="21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074" name="Picture 2" descr="https://i.stack.imgur.com/eqmG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394" y="2348297"/>
            <a:ext cx="4129088" cy="24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Centralized Version Control Systems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15194" cy="4373563"/>
          </a:xfrm>
        </p:spPr>
        <p:txBody>
          <a:bodyPr/>
          <a:lstStyle/>
          <a:p>
            <a:r>
              <a:rPr lang="en-US" dirty="0"/>
              <a:t>A central, trusted repository determines the order of commits (“versions” of the project)</a:t>
            </a:r>
          </a:p>
          <a:p>
            <a:r>
              <a:rPr lang="en-US" dirty="0"/>
              <a:t>Collaborators “push” changes (commits) to this repository.</a:t>
            </a:r>
          </a:p>
          <a:p>
            <a:r>
              <a:rPr lang="en-US" dirty="0"/>
              <a:t>Any new commits must be compatible with the most recent commit. If it isn’t, somebody must “merge” it in.</a:t>
            </a:r>
          </a:p>
          <a:p>
            <a:endParaRPr lang="en-US" dirty="0"/>
          </a:p>
          <a:p>
            <a:r>
              <a:rPr lang="en-US" dirty="0"/>
              <a:t>Examples: SVN, CVS, Perforce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15596</TotalTime>
  <Words>2982</Words>
  <Application>Microsoft Macintosh PowerPoint</Application>
  <PresentationFormat>On-screen Show (4:3)</PresentationFormat>
  <Paragraphs>501</Paragraphs>
  <Slides>51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Consolas</vt:lpstr>
      <vt:lpstr>Courier</vt:lpstr>
      <vt:lpstr>Lucida Console</vt:lpstr>
      <vt:lpstr>Essential</vt:lpstr>
      <vt:lpstr>Introduction to  Data Science</vt:lpstr>
      <vt:lpstr>Today’s Lecture</vt:lpstr>
      <vt:lpstr>Today’s Lecture</vt:lpstr>
      <vt:lpstr>What is version control?</vt:lpstr>
      <vt:lpstr>Development Tool</vt:lpstr>
      <vt:lpstr>Goals of Version Control</vt:lpstr>
      <vt:lpstr>Named Folders Approach</vt:lpstr>
      <vt:lpstr>Local Database of Versions Approach</vt:lpstr>
      <vt:lpstr>Centralized Version Control Systems</vt:lpstr>
      <vt:lpstr>Distributed Version Control Systems (DVCS)</vt:lpstr>
      <vt:lpstr>What is Git</vt:lpstr>
      <vt:lpstr>A short history of Git</vt:lpstr>
      <vt:lpstr>A short history of Git</vt:lpstr>
      <vt:lpstr>A short history of Git</vt:lpstr>
      <vt:lpstr>Git in Industry</vt:lpstr>
      <vt:lpstr>Git Basics</vt:lpstr>
      <vt:lpstr>Why Git is Better</vt:lpstr>
      <vt:lpstr>What about SVN?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Git vs {CVS, SVN, …}</vt:lpstr>
      <vt:lpstr>Initialization of a git repository</vt:lpstr>
      <vt:lpstr>Git Basics I</vt:lpstr>
      <vt:lpstr>Git Basics II</vt:lpstr>
      <vt:lpstr>Git Basics III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Branches Illustrated</vt:lpstr>
      <vt:lpstr>When to branch?</vt:lpstr>
      <vt:lpstr>So you want somebody else to host this for you …</vt:lpstr>
      <vt:lpstr>“Social coding”</vt:lpstr>
      <vt:lpstr>Review: How to Use</vt:lpstr>
      <vt:lpstr>Stuff to click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1989</cp:revision>
  <cp:lastPrinted>2019-09-11T18:15:05Z</cp:lastPrinted>
  <dcterms:created xsi:type="dcterms:W3CDTF">2013-03-05T15:39:19Z</dcterms:created>
  <dcterms:modified xsi:type="dcterms:W3CDTF">2019-09-11T18:24:42Z</dcterms:modified>
</cp:coreProperties>
</file>