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42" r:id="rId2"/>
    <p:sldMasterId id="2147483744" r:id="rId3"/>
    <p:sldMasterId id="2147483746" r:id="rId4"/>
    <p:sldMasterId id="2147483748" r:id="rId5"/>
  </p:sldMasterIdLst>
  <p:notesMasterIdLst>
    <p:notesMasterId r:id="rId91"/>
  </p:notesMasterIdLst>
  <p:handoutMasterIdLst>
    <p:handoutMasterId r:id="rId92"/>
  </p:handoutMasterIdLst>
  <p:sldIdLst>
    <p:sldId id="534" r:id="rId6"/>
    <p:sldId id="535" r:id="rId7"/>
    <p:sldId id="574" r:id="rId8"/>
    <p:sldId id="536" r:id="rId9"/>
    <p:sldId id="537" r:id="rId10"/>
    <p:sldId id="502" r:id="rId11"/>
    <p:sldId id="538" r:id="rId12"/>
    <p:sldId id="539" r:id="rId13"/>
    <p:sldId id="568" r:id="rId14"/>
    <p:sldId id="540" r:id="rId15"/>
    <p:sldId id="541" r:id="rId16"/>
    <p:sldId id="551" r:id="rId17"/>
    <p:sldId id="542" r:id="rId18"/>
    <p:sldId id="543" r:id="rId19"/>
    <p:sldId id="545" r:id="rId20"/>
    <p:sldId id="546" r:id="rId21"/>
    <p:sldId id="576" r:id="rId22"/>
    <p:sldId id="547" r:id="rId23"/>
    <p:sldId id="548" r:id="rId24"/>
    <p:sldId id="549" r:id="rId25"/>
    <p:sldId id="550" r:id="rId26"/>
    <p:sldId id="578" r:id="rId27"/>
    <p:sldId id="579" r:id="rId28"/>
    <p:sldId id="580" r:id="rId29"/>
    <p:sldId id="581" r:id="rId30"/>
    <p:sldId id="552" r:id="rId31"/>
    <p:sldId id="567" r:id="rId32"/>
    <p:sldId id="569" r:id="rId33"/>
    <p:sldId id="570" r:id="rId34"/>
    <p:sldId id="571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553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54" r:id="rId56"/>
    <p:sldId id="503" r:id="rId57"/>
    <p:sldId id="504" r:id="rId58"/>
    <p:sldId id="505" r:id="rId59"/>
    <p:sldId id="425" r:id="rId60"/>
    <p:sldId id="507" r:id="rId61"/>
    <p:sldId id="427" r:id="rId62"/>
    <p:sldId id="428" r:id="rId63"/>
    <p:sldId id="508" r:id="rId64"/>
    <p:sldId id="509" r:id="rId65"/>
    <p:sldId id="510" r:id="rId66"/>
    <p:sldId id="512" r:id="rId67"/>
    <p:sldId id="513" r:id="rId68"/>
    <p:sldId id="514" r:id="rId69"/>
    <p:sldId id="515" r:id="rId70"/>
    <p:sldId id="516" r:id="rId71"/>
    <p:sldId id="517" r:id="rId72"/>
    <p:sldId id="518" r:id="rId73"/>
    <p:sldId id="519" r:id="rId74"/>
    <p:sldId id="521" r:id="rId75"/>
    <p:sldId id="522" r:id="rId76"/>
    <p:sldId id="523" r:id="rId77"/>
    <p:sldId id="524" r:id="rId78"/>
    <p:sldId id="525" r:id="rId79"/>
    <p:sldId id="526" r:id="rId80"/>
    <p:sldId id="527" r:id="rId81"/>
    <p:sldId id="528" r:id="rId82"/>
    <p:sldId id="529" r:id="rId83"/>
    <p:sldId id="530" r:id="rId84"/>
    <p:sldId id="531" r:id="rId85"/>
    <p:sldId id="532" r:id="rId86"/>
    <p:sldId id="533" r:id="rId87"/>
    <p:sldId id="451" r:id="rId88"/>
    <p:sldId id="520" r:id="rId89"/>
    <p:sldId id="422" r:id="rId90"/>
  </p:sldIdLst>
  <p:sldSz cx="9144000" cy="6858000" type="screen4x3"/>
  <p:notesSz cx="6858000" cy="9144000"/>
  <p:custDataLst>
    <p:tags r:id="rId9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534"/>
            <p14:sldId id="535"/>
            <p14:sldId id="574"/>
            <p14:sldId id="536"/>
            <p14:sldId id="537"/>
            <p14:sldId id="502"/>
            <p14:sldId id="538"/>
            <p14:sldId id="539"/>
            <p14:sldId id="568"/>
            <p14:sldId id="540"/>
            <p14:sldId id="541"/>
            <p14:sldId id="551"/>
            <p14:sldId id="542"/>
            <p14:sldId id="543"/>
            <p14:sldId id="545"/>
            <p14:sldId id="546"/>
            <p14:sldId id="576"/>
            <p14:sldId id="547"/>
            <p14:sldId id="548"/>
            <p14:sldId id="549"/>
            <p14:sldId id="550"/>
            <p14:sldId id="578"/>
            <p14:sldId id="579"/>
            <p14:sldId id="580"/>
            <p14:sldId id="581"/>
            <p14:sldId id="552"/>
            <p14:sldId id="567"/>
            <p14:sldId id="569"/>
            <p14:sldId id="570"/>
            <p14:sldId id="571"/>
            <p14:sldId id="415"/>
            <p14:sldId id="416"/>
            <p14:sldId id="417"/>
            <p14:sldId id="418"/>
            <p14:sldId id="419"/>
            <p14:sldId id="420"/>
            <p14:sldId id="421"/>
            <p14:sldId id="553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54"/>
            <p14:sldId id="503"/>
            <p14:sldId id="504"/>
            <p14:sldId id="505"/>
            <p14:sldId id="425"/>
            <p14:sldId id="507"/>
            <p14:sldId id="427"/>
            <p14:sldId id="428"/>
            <p14:sldId id="508"/>
            <p14:sldId id="509"/>
            <p14:sldId id="510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1"/>
            <p14:sldId id="522"/>
            <p14:sldId id="523"/>
            <p14:sldId id="524"/>
            <p14:sldId id="525"/>
            <p14:sldId id="526"/>
            <p14:sldId id="527"/>
            <p14:sldId id="528"/>
            <p14:sldId id="529"/>
            <p14:sldId id="530"/>
            <p14:sldId id="531"/>
            <p14:sldId id="532"/>
            <p14:sldId id="533"/>
            <p14:sldId id="451"/>
            <p14:sldId id="520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4" autoAdjust="0"/>
    <p:restoredTop sz="91176" autoAdjust="0"/>
  </p:normalViewPr>
  <p:slideViewPr>
    <p:cSldViewPr snapToGrid="0" snapToObjects="1">
      <p:cViewPr varScale="1">
        <p:scale>
          <a:sx n="95" d="100"/>
          <a:sy n="95" d="100"/>
        </p:scale>
        <p:origin x="12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92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5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16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2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8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7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9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37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58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(foo,3) (foo,4) (</a:t>
            </a:r>
            <a:r>
              <a:rPr lang="en-US" dirty="0" err="1"/>
              <a:t>baz</a:t>
            </a:r>
            <a:r>
              <a:rPr lang="en-US" dirty="0"/>
              <a:t>, 2) (</a:t>
            </a:r>
            <a:r>
              <a:rPr lang="en-US" dirty="0" err="1"/>
              <a:t>baz</a:t>
            </a:r>
            <a:r>
              <a:rPr lang="en-US" dirty="0"/>
              <a:t>, 3) (bar, 1) (bar, 2)    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1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– joins on ID = 2 and 4, no match for the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44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Union of IDs --- 1, 2, 4, 5, 6, 7   ---&gt;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2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839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63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26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7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11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24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1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99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13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82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60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31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40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had </a:t>
            </a:r>
            <a:r>
              <a:rPr lang="en-US" dirty="0" err="1"/>
              <a:t>treatmeants</a:t>
            </a:r>
            <a:r>
              <a:rPr lang="en-US" dirty="0"/>
              <a:t> C, D, E,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37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3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0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2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5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70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90BB-7CF2-4842-8D30-D7664C05CC4C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9D37E-32C4-9F43-BA05-A6B11B0AC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760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90BB-7CF2-4842-8D30-D7664C05CC4C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9D37E-32C4-9F43-BA05-A6B11B0AC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338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90BB-7CF2-4842-8D30-D7664C05CC4C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9D37E-32C4-9F43-BA05-A6B11B0AC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754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E90BB-7CF2-4842-8D30-D7664C05CC4C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9D37E-32C4-9F43-BA05-A6B11B0AC1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1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9F38-BAAF-E24E-8FFF-4F0388C8D2E0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256786-8D57-8246-AA93-4446B24F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52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9F38-BAAF-E24E-8FFF-4F0388C8D2E0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256786-8D57-8246-AA93-4446B24F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11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9F38-BAAF-E24E-8FFF-4F0388C8D2E0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256786-8D57-8246-AA93-4446B24F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2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9F38-BAAF-E24E-8FFF-4F0388C8D2E0}" type="datetimeFigureOut">
              <a:rPr lang="en-US" altLang="en-US"/>
              <a:pPr>
                <a:defRPr/>
              </a:pPr>
              <a:t>9/12/19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256786-8D57-8246-AA93-4446B24F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11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sc320/fall2019/tree/master/project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#5 – 9/10/2019</a:t>
            </a:r>
          </a:p>
          <a:p>
            <a:r>
              <a:rPr lang="en-US" sz="1600" b="1" dirty="0"/>
              <a:t>Lecture #6 – 9/12/2019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and Thursdays </a:t>
            </a:r>
          </a:p>
          <a:p>
            <a:r>
              <a:rPr lang="en-US" sz="1600" b="1" dirty="0"/>
              <a:t>5pm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Select/slicing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7620000" cy="750757"/>
          </a:xfrm>
        </p:spPr>
        <p:txBody>
          <a:bodyPr/>
          <a:lstStyle/>
          <a:p>
            <a:r>
              <a:rPr lang="en-US" dirty="0"/>
              <a:t>Select only some of the rows, or some of the columns, or </a:t>
            </a:r>
            <a:r>
              <a:rPr lang="en-US"/>
              <a:t>a combination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8292"/>
              </p:ext>
            </p:extLst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80780"/>
              </p:ext>
            </p:extLst>
          </p:nvPr>
        </p:nvGraphicFramePr>
        <p:xfrm>
          <a:off x="6800194" y="1939861"/>
          <a:ext cx="1990610" cy="19315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5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1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columns</a:t>
            </a:r>
          </a:p>
          <a:p>
            <a:r>
              <a:rPr lang="en-US" dirty="0"/>
              <a:t>ID and 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0357" y="4530110"/>
            <a:ext cx="162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rows with </a:t>
            </a:r>
            <a:r>
              <a:rPr lang="en-US" dirty="0" err="1"/>
              <a:t>wgt</a:t>
            </a:r>
            <a:r>
              <a:rPr lang="en-US" dirty="0"/>
              <a:t> &gt; 41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27580" y="4370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Both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077583"/>
              </p:ext>
            </p:extLst>
          </p:nvPr>
        </p:nvGraphicFramePr>
        <p:xfrm>
          <a:off x="41707" y="5385278"/>
          <a:ext cx="4143088" cy="14727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18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70691"/>
              </p:ext>
            </p:extLst>
          </p:nvPr>
        </p:nvGraphicFramePr>
        <p:xfrm>
          <a:off x="6511359" y="5025369"/>
          <a:ext cx="2071544" cy="170055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113251" y="4519956"/>
            <a:ext cx="0" cy="666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67201" y="2713220"/>
            <a:ext cx="2508393" cy="56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2. Aggregate/Reduce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/>
              <a:t>Combine values across a column into a single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4268"/>
              </p:ext>
            </p:extLst>
          </p:nvPr>
        </p:nvGraphicFramePr>
        <p:xfrm>
          <a:off x="41707" y="2468668"/>
          <a:ext cx="4156492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65916" y="23327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27246" y="4131743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SUM(wgt_kg^2 - </a:t>
            </a:r>
            <a:r>
              <a:rPr lang="en-US" dirty="0" err="1"/>
              <a:t>hgt_cm</a:t>
            </a:r>
            <a:r>
              <a:rPr lang="en-US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198199" y="4366528"/>
            <a:ext cx="2313160" cy="809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198199" y="2468668"/>
            <a:ext cx="2007729" cy="51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6004"/>
              </p:ext>
            </p:extLst>
          </p:nvPr>
        </p:nvGraphicFramePr>
        <p:xfrm>
          <a:off x="5950431" y="2021128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73.9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232.6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640.0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65916" y="3136472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198199" y="3540571"/>
            <a:ext cx="2007729" cy="818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563693"/>
              </p:ext>
            </p:extLst>
          </p:nvPr>
        </p:nvGraphicFramePr>
        <p:xfrm>
          <a:off x="6026631" y="3192737"/>
          <a:ext cx="3117369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35.1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185.8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77121"/>
              </p:ext>
            </p:extLst>
          </p:nvPr>
        </p:nvGraphicFramePr>
        <p:xfrm>
          <a:off x="6511359" y="5176441"/>
          <a:ext cx="1298516" cy="3795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9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14167.66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800" y="5258915"/>
            <a:ext cx="5262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about ID/Index column?</a:t>
            </a:r>
          </a:p>
          <a:p>
            <a:r>
              <a:rPr lang="en-US" dirty="0"/>
              <a:t>	Usually not meaningful to aggregate across it</a:t>
            </a:r>
          </a:p>
          <a:p>
            <a:r>
              <a:rPr lang="en-US" dirty="0"/>
              <a:t>	May need to explicitly add an ID column</a:t>
            </a:r>
          </a:p>
        </p:txBody>
      </p:sp>
    </p:spTree>
    <p:extLst>
      <p:ext uri="{BB962C8B-B14F-4D97-AF65-F5344CB8AC3E}">
        <p14:creationId xmlns:p14="http://schemas.microsoft.com/office/powerpoint/2010/main" val="3632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1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3.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00" y="1703016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Apply a function to every row, possibly creating more or fewer 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291073"/>
              </p:ext>
            </p:extLst>
          </p:nvPr>
        </p:nvGraphicFramePr>
        <p:xfrm>
          <a:off x="91800" y="3052198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8025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Variations that allow one row to generate multiple rows in the output (sometimes called “</a:t>
            </a:r>
            <a:r>
              <a:rPr lang="en-US" sz="2000" b="1" dirty="0" err="1"/>
              <a:t>flatmap</a:t>
            </a:r>
            <a:r>
              <a:rPr lang="en-US" sz="2000" b="1" dirty="0"/>
              <a:t>”)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526875"/>
              </p:ext>
            </p:extLst>
          </p:nvPr>
        </p:nvGraphicFramePr>
        <p:xfrm>
          <a:off x="4856046" y="3052198"/>
          <a:ext cx="3883220" cy="203930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0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4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Zipcode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061763" y="4022188"/>
            <a:ext cx="530155" cy="49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6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816732"/>
              </p:ext>
            </p:extLst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735539"/>
              </p:ext>
            </p:extLst>
          </p:nvPr>
        </p:nvGraphicFramePr>
        <p:xfrm>
          <a:off x="5657154" y="1524318"/>
          <a:ext cx="1936995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703255"/>
              </p:ext>
            </p:extLst>
          </p:nvPr>
        </p:nvGraphicFramePr>
        <p:xfrm>
          <a:off x="5689652" y="4651055"/>
          <a:ext cx="1936995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986" y="974361"/>
            <a:ext cx="90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9684" y="4101098"/>
            <a:ext cx="92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5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5277"/>
              </p:ext>
            </p:extLst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614322" y="3731766"/>
            <a:ext cx="112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‘B’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597860"/>
              </p:ext>
            </p:extLst>
          </p:nvPr>
        </p:nvGraphicFramePr>
        <p:xfrm>
          <a:off x="5407821" y="760594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53554" y="2719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317323"/>
              </p:ext>
            </p:extLst>
          </p:nvPr>
        </p:nvGraphicFramePr>
        <p:xfrm>
          <a:off x="5374385" y="1985320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33343"/>
              </p:ext>
            </p:extLst>
          </p:nvPr>
        </p:nvGraphicFramePr>
        <p:xfrm>
          <a:off x="5441888" y="5719284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77983"/>
              </p:ext>
            </p:extLst>
          </p:nvPr>
        </p:nvGraphicFramePr>
        <p:xfrm>
          <a:off x="5407821" y="3731766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880733" y="3274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3921" y="155300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88863" y="525061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</p:spTree>
    <p:extLst>
      <p:ext uri="{BB962C8B-B14F-4D97-AF65-F5344CB8AC3E}">
        <p14:creationId xmlns:p14="http://schemas.microsoft.com/office/powerpoint/2010/main" val="337430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4. Group 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4483"/>
            <a:ext cx="5179102" cy="750757"/>
          </a:xfrm>
        </p:spPr>
        <p:txBody>
          <a:bodyPr/>
          <a:lstStyle/>
          <a:p>
            <a:r>
              <a:rPr lang="en-US" dirty="0"/>
              <a:t>Group tuples together by column/dimension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5277"/>
              </p:ext>
            </p:extLst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368970" y="3617703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By ‘A’, ‘B</a:t>
            </a:r>
            <a:r>
              <a:rPr lang="en-US" dirty="0"/>
              <a:t>’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947563" y="4101098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8574"/>
              </p:ext>
            </p:extLst>
          </p:nvPr>
        </p:nvGraphicFramePr>
        <p:xfrm>
          <a:off x="5327548" y="522050"/>
          <a:ext cx="133738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35809" y="87324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bar, B = 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317323"/>
              </p:ext>
            </p:extLst>
          </p:nvPr>
        </p:nvGraphicFramePr>
        <p:xfrm>
          <a:off x="5374385" y="1985320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33343"/>
              </p:ext>
            </p:extLst>
          </p:nvPr>
        </p:nvGraphicFramePr>
        <p:xfrm>
          <a:off x="5441888" y="5719284"/>
          <a:ext cx="1337389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77983"/>
              </p:ext>
            </p:extLst>
          </p:nvPr>
        </p:nvGraphicFramePr>
        <p:xfrm>
          <a:off x="5407821" y="3731766"/>
          <a:ext cx="1337389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04935" y="333067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/>
              <a:t>= foo, B </a:t>
            </a:r>
            <a:r>
              <a:rPr lang="en-US" dirty="0"/>
              <a:t>=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2469" y="1611408"/>
            <a:ext cx="15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bar, B = 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1772" y="5299722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foo, B = 4</a:t>
            </a:r>
          </a:p>
        </p:txBody>
      </p:sp>
    </p:spTree>
    <p:extLst>
      <p:ext uri="{BB962C8B-B14F-4D97-AF65-F5344CB8AC3E}">
        <p14:creationId xmlns:p14="http://schemas.microsoft.com/office/powerpoint/2010/main" val="150117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Compute one aggregate</a:t>
            </a:r>
          </a:p>
          <a:p>
            <a:r>
              <a:rPr lang="en-US" dirty="0"/>
              <a:t>Per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5277"/>
              </p:ext>
            </p:extLst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063202"/>
              </p:ext>
            </p:extLst>
          </p:nvPr>
        </p:nvGraphicFramePr>
        <p:xfrm>
          <a:off x="4300231" y="641322"/>
          <a:ext cx="2056917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745964" y="15271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660006"/>
              </p:ext>
            </p:extLst>
          </p:nvPr>
        </p:nvGraphicFramePr>
        <p:xfrm>
          <a:off x="4266795" y="1866048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7028"/>
              </p:ext>
            </p:extLst>
          </p:nvPr>
        </p:nvGraphicFramePr>
        <p:xfrm>
          <a:off x="4334298" y="5600012"/>
          <a:ext cx="2056917" cy="113871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191025"/>
              </p:ext>
            </p:extLst>
          </p:nvPr>
        </p:nvGraphicFramePr>
        <p:xfrm>
          <a:off x="4300231" y="3612494"/>
          <a:ext cx="2056917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73143" y="315558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6331" y="14337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81273" y="513134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453699"/>
              </p:ext>
            </p:extLst>
          </p:nvPr>
        </p:nvGraphicFramePr>
        <p:xfrm>
          <a:off x="7517381" y="59943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639741" y="9637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69781" y="3342469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393" y="1739790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847871" y="478598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091829"/>
              </p:ext>
            </p:extLst>
          </p:nvPr>
        </p:nvGraphicFramePr>
        <p:xfrm>
          <a:off x="7639741" y="3776923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4874"/>
              </p:ext>
            </p:extLst>
          </p:nvPr>
        </p:nvGraphicFramePr>
        <p:xfrm>
          <a:off x="7639741" y="2149883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909486"/>
              </p:ext>
            </p:extLst>
          </p:nvPr>
        </p:nvGraphicFramePr>
        <p:xfrm>
          <a:off x="7639741" y="5220440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6473890" y="1014688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54933" y="2529455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612561" y="4176742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493907" y="5600012"/>
            <a:ext cx="960242" cy="464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32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6513226" cy="1371600"/>
          </a:xfrm>
        </p:spPr>
        <p:txBody>
          <a:bodyPr>
            <a:normAutofit/>
          </a:bodyPr>
          <a:lstStyle/>
          <a:p>
            <a:r>
              <a:rPr lang="en-US" dirty="0"/>
              <a:t>5. Group By Aggregate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Final result usually seen</a:t>
            </a:r>
          </a:p>
          <a:p>
            <a:r>
              <a:rPr lang="en-US" dirty="0"/>
              <a:t>As a 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19202"/>
              </p:ext>
            </p:extLst>
          </p:nvPr>
        </p:nvGraphicFramePr>
        <p:xfrm>
          <a:off x="41707" y="2468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838461" y="3777932"/>
            <a:ext cx="1793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‘B’</a:t>
            </a:r>
          </a:p>
          <a:p>
            <a:r>
              <a:rPr lang="en-US" dirty="0"/>
              <a:t>Sum on C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7759" y="4101099"/>
            <a:ext cx="1549487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069255" y="5968872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180824"/>
              </p:ext>
            </p:extLst>
          </p:nvPr>
        </p:nvGraphicFramePr>
        <p:xfrm>
          <a:off x="4245890" y="76407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368250" y="26101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8290" y="350711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9902" y="19044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/>
              <a:t>=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576380" y="495062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= 4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618285"/>
              </p:ext>
            </p:extLst>
          </p:nvPr>
        </p:nvGraphicFramePr>
        <p:xfrm>
          <a:off x="4368250" y="3941565"/>
          <a:ext cx="1129445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294465"/>
              </p:ext>
            </p:extLst>
          </p:nvPr>
        </p:nvGraphicFramePr>
        <p:xfrm>
          <a:off x="4368250" y="2314525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00280"/>
              </p:ext>
            </p:extLst>
          </p:nvPr>
        </p:nvGraphicFramePr>
        <p:xfrm>
          <a:off x="4368250" y="5385082"/>
          <a:ext cx="1202599" cy="7591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Sum </a:t>
                      </a:r>
                      <a:r>
                        <a:rPr lang="de-DE" dirty="0"/>
                        <a:t>(C)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258222"/>
              </p:ext>
            </p:extLst>
          </p:nvPr>
        </p:nvGraphicFramePr>
        <p:xfrm>
          <a:off x="6828634" y="2637959"/>
          <a:ext cx="2055946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</a:t>
                      </a:r>
                      <a:r>
                        <a:rPr lang="de-DE" baseline="0" dirty="0"/>
                        <a:t>(C 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5780189" y="3476399"/>
            <a:ext cx="774744" cy="307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859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6. Union/Intersection/Difference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7" y="1501082"/>
            <a:ext cx="5179102" cy="750757"/>
          </a:xfrm>
        </p:spPr>
        <p:txBody>
          <a:bodyPr>
            <a:normAutofit/>
          </a:bodyPr>
          <a:lstStyle/>
          <a:p>
            <a:r>
              <a:rPr lang="en-US" dirty="0"/>
              <a:t>Set operations </a:t>
            </a:r>
            <a:r>
              <a:rPr lang="mr-IN" dirty="0"/>
              <a:t>–</a:t>
            </a:r>
            <a:r>
              <a:rPr lang="en-US" dirty="0"/>
              <a:t> only if the two tables have identical attributes/columns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727452"/>
              </p:ext>
            </p:extLst>
          </p:nvPr>
        </p:nvGraphicFramePr>
        <p:xfrm>
          <a:off x="41707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264179"/>
              </p:ext>
            </p:extLst>
          </p:nvPr>
        </p:nvGraphicFramePr>
        <p:xfrm>
          <a:off x="3222502" y="2468668"/>
          <a:ext cx="2656523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4411" y="3061098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</a:t>
            </a:r>
            <a:endParaRPr lang="en-US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731850"/>
              </p:ext>
            </p:extLst>
          </p:nvPr>
        </p:nvGraphicFramePr>
        <p:xfrm>
          <a:off x="6487477" y="1876460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5974263" y="3376703"/>
            <a:ext cx="422853" cy="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 txBox="1">
            <a:spLocks/>
          </p:cNvSpPr>
          <p:nvPr/>
        </p:nvSpPr>
        <p:spPr>
          <a:xfrm>
            <a:off x="41706" y="4796852"/>
            <a:ext cx="6209191" cy="1929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Similarly Intersection and Set Difference manipulate tables as Sets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IDs may be treated in different ways, resulting in somewhat different behaviors</a:t>
            </a:r>
          </a:p>
        </p:txBody>
      </p:sp>
    </p:spTree>
    <p:extLst>
      <p:ext uri="{BB962C8B-B14F-4D97-AF65-F5344CB8AC3E}">
        <p14:creationId xmlns:p14="http://schemas.microsoft.com/office/powerpoint/2010/main" val="7928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7288483" cy="750757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70787"/>
              </p:ext>
            </p:extLst>
          </p:nvPr>
        </p:nvGraphicFramePr>
        <p:xfrm>
          <a:off x="41707" y="2468668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159409"/>
              </p:ext>
            </p:extLst>
          </p:nvPr>
        </p:nvGraphicFramePr>
        <p:xfrm>
          <a:off x="2859722" y="2468668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453576"/>
              </p:ext>
            </p:extLst>
          </p:nvPr>
        </p:nvGraphicFramePr>
        <p:xfrm>
          <a:off x="5737969" y="2650894"/>
          <a:ext cx="2656523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332023" y="3582650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6269" y="317791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1706" y="4718122"/>
            <a:ext cx="7288483" cy="177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about IDs not present in both tables?</a:t>
            </a:r>
          </a:p>
          <a:p>
            <a:r>
              <a:rPr lang="en-US" dirty="0"/>
              <a:t>	Often need to keep them around</a:t>
            </a:r>
          </a:p>
          <a:p>
            <a:r>
              <a:rPr lang="en-US" dirty="0"/>
              <a:t>	Can “pad” with </a:t>
            </a:r>
            <a:r>
              <a:rPr lang="en-US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1 is posted!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Current due date is September 25</a:t>
            </a:r>
            <a:r>
              <a:rPr lang="en-US" b="0" baseline="30000" dirty="0"/>
              <a:t>th</a:t>
            </a:r>
            <a:r>
              <a:rPr lang="en-US" b="0" dirty="0"/>
              <a:t> (a bit over two weeks)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https://github.com/cmsc320/fall2019/tree/master/project1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 people have run into an </a:t>
            </a:r>
            <a:r>
              <a:rPr lang="en-US" b="0" dirty="0" err="1"/>
              <a:t>lxml</a:t>
            </a:r>
            <a:r>
              <a:rPr lang="en-US" b="0" dirty="0"/>
              <a:t> problem – I’ve posted one solution on Piazza; please add to that/ask questions there.</a:t>
            </a:r>
          </a:p>
          <a:p>
            <a:endParaRPr lang="en-US" dirty="0"/>
          </a:p>
          <a:p>
            <a:r>
              <a:rPr lang="en-US" dirty="0"/>
              <a:t>Quiz 3 is due next Thursday at noon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Same old, same old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dirty="0"/>
              <a:t>A guest lecture next Tuesday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Candice Schumann will be covering version control systems and then giving a brief tutorial on best practices using git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" y="-13271"/>
            <a:ext cx="8817480" cy="1371600"/>
          </a:xfrm>
        </p:spPr>
        <p:txBody>
          <a:bodyPr>
            <a:normAutofit/>
          </a:bodyPr>
          <a:lstStyle/>
          <a:p>
            <a:r>
              <a:rPr lang="en-US" dirty="0"/>
              <a:t>7. Merge or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6" y="1501082"/>
            <a:ext cx="8817481" cy="1901685"/>
          </a:xfrm>
        </p:spPr>
        <p:txBody>
          <a:bodyPr>
            <a:normAutofit/>
          </a:bodyPr>
          <a:lstStyle/>
          <a:p>
            <a:r>
              <a:rPr lang="en-US" dirty="0"/>
              <a:t>Combine rows/tuples across two tables if they have the same key</a:t>
            </a:r>
          </a:p>
          <a:p>
            <a:r>
              <a:rPr lang="en-US" dirty="0"/>
              <a:t>Outer joins can be used to ”pad” IDs that don’t appear in both tables</a:t>
            </a:r>
          </a:p>
          <a:p>
            <a:r>
              <a:rPr lang="en-US" dirty="0"/>
              <a:t>	Three variants: LEFT, RIGHT, FULL</a:t>
            </a:r>
          </a:p>
          <a:p>
            <a:r>
              <a:rPr lang="en-US" dirty="0"/>
              <a:t>	SQL Terminology -- Pandas has these operations as well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227377" y="5885497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5850"/>
              </p:ext>
            </p:extLst>
          </p:nvPr>
        </p:nvGraphicFramePr>
        <p:xfrm>
          <a:off x="305665" y="4069450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Slide Number Placeholder 4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4126152" y="-5158134"/>
            <a:ext cx="845706" cy="62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73649"/>
              </p:ext>
            </p:extLst>
          </p:nvPr>
        </p:nvGraphicFramePr>
        <p:xfrm>
          <a:off x="3123680" y="4069450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95851"/>
              </p:ext>
            </p:extLst>
          </p:nvPr>
        </p:nvGraphicFramePr>
        <p:xfrm>
          <a:off x="5945231" y="3932368"/>
          <a:ext cx="2656523" cy="22774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NaN</a:t>
                      </a:r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4595981" y="5183432"/>
            <a:ext cx="121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0227" y="4778697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</p:spTree>
    <p:extLst>
      <p:ext uri="{BB962C8B-B14F-4D97-AF65-F5344CB8AC3E}">
        <p14:creationId xmlns:p14="http://schemas.microsoft.com/office/powerpoint/2010/main" val="1746619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Tables: A simple, common 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Subsumes a set of “strings” </a:t>
            </a:r>
            <a:r>
              <a:rPr lang="mr-IN" dirty="0"/>
              <a:t>–</a:t>
            </a:r>
            <a:r>
              <a:rPr lang="en-US" dirty="0"/>
              <a:t> a common input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Select, Map, Aggregate, Reduce, Join/Merge, Union/</a:t>
            </a:r>
            <a:r>
              <a:rPr lang="en-US" dirty="0" err="1"/>
              <a:t>Concat</a:t>
            </a:r>
            <a:r>
              <a:rPr lang="en-US" dirty="0"/>
              <a:t>, Group By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In a given system/language, the operations may be named differently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E.g., SQL uses “join”, whereas Pandas uses “merge”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Subtle variations in the definitions, especially for more complex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13314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5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pic>
        <p:nvPicPr>
          <p:cNvPr id="3" name="TPChart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94" y="4302176"/>
            <a:ext cx="3129405" cy="24415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93420"/>
              </p:ext>
            </p:extLst>
          </p:nvPr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Group By ‘A’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8" y="4542020"/>
            <a:ext cx="2739661" cy="220168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  <a:ea typeface="MS PGothic" charset="-128"/>
              </a:rPr>
              <a:t>How many groups in the answer?</a:t>
            </a: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3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1020"/>
              </p:ext>
            </p:extLst>
          </p:nvPr>
        </p:nvGraphicFramePr>
        <p:xfrm>
          <a:off x="457200" y="229668"/>
          <a:ext cx="2656523" cy="34161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39650" y="1360151"/>
            <a:ext cx="179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By ‘A’, ‘B’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39650" y="1937742"/>
            <a:ext cx="19842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2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184292"/>
              </p:ext>
            </p:extLst>
          </p:nvPr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83786"/>
              </p:ext>
            </p:extLst>
          </p:nvPr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75557" y="869430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PChart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0" y="3925548"/>
            <a:ext cx="2930577" cy="753256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ea typeface="MS PGothic" charset="-128"/>
              </a:rPr>
              <a:t>How many tuples in the answer?</a:t>
            </a:r>
            <a:endParaRPr lang="en-US" altLang="en-US" sz="2800" dirty="0">
              <a:solidFill>
                <a:srgbClr val="FF0000"/>
              </a:solidFill>
              <a:ea typeface="MS PGothic" charset="-128"/>
            </a:endParaRPr>
          </a:p>
        </p:txBody>
      </p:sp>
      <p:sp>
        <p:nvSpPr>
          <p:cNvPr id="8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1599" y="4794171"/>
            <a:ext cx="4114800" cy="206382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1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4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6</a:t>
            </a:r>
          </a:p>
          <a:p>
            <a:pPr marL="514350" indent="-514350">
              <a:buFont typeface="Arial" charset="0"/>
              <a:buAutoNum type="alphaUcPeriod"/>
            </a:pPr>
            <a:r>
              <a:rPr lang="en-US" altLang="en-US" dirty="0">
                <a:ea typeface="MS PGothic" charset="-128"/>
              </a:rPr>
              <a:t>8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931477"/>
              </p:ext>
            </p:extLst>
          </p:nvPr>
        </p:nvGraphicFramePr>
        <p:xfrm>
          <a:off x="180995" y="160183"/>
          <a:ext cx="1922004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279457"/>
              </p:ext>
            </p:extLst>
          </p:nvPr>
        </p:nvGraphicFramePr>
        <p:xfrm>
          <a:off x="2999010" y="160183"/>
          <a:ext cx="1337389" cy="1897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71047" y="816725"/>
            <a:ext cx="663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⟗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771" y="2985796"/>
            <a:ext cx="3530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OUTER JOIN</a:t>
            </a:r>
          </a:p>
          <a:p>
            <a:r>
              <a:rPr lang="en-US" dirty="0"/>
              <a:t>     </a:t>
            </a:r>
          </a:p>
          <a:p>
            <a:r>
              <a:rPr lang="en-US" dirty="0"/>
              <a:t>All IDs will be present in the answer</a:t>
            </a:r>
          </a:p>
          <a:p>
            <a:r>
              <a:rPr lang="en-US" dirty="0"/>
              <a:t>With </a:t>
            </a:r>
            <a:r>
              <a:rPr lang="en-US" dirty="0" err="1"/>
              <a:t>NaNs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14000" y="2976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60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Written by: Wes McKinney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Started in 2008 to get a high-performance, flexible tool to perform quantitative analysis on financial data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Highly optimized for performance, with critical code paths written in </a:t>
            </a:r>
            <a:r>
              <a:rPr lang="en-US" dirty="0" err="1"/>
              <a:t>Cython</a:t>
            </a:r>
            <a:r>
              <a:rPr lang="en-US" dirty="0"/>
              <a:t> or C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Key constructs: 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Series (like a </a:t>
            </a:r>
            <a:r>
              <a:rPr lang="en-US" dirty="0" err="1"/>
              <a:t>NumPy</a:t>
            </a:r>
            <a:r>
              <a:rPr lang="en-US" dirty="0"/>
              <a:t> Array)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 err="1"/>
              <a:t>DataFrame</a:t>
            </a:r>
            <a:r>
              <a:rPr lang="en-US" dirty="0"/>
              <a:t> (like a Table or Relation, or R </a:t>
            </a:r>
            <a:r>
              <a:rPr lang="en-US" dirty="0" err="1"/>
              <a:t>data.frame</a:t>
            </a:r>
            <a:r>
              <a:rPr lang="en-US" dirty="0"/>
              <a:t>)</a:t>
            </a: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endParaRPr lang="en-US" dirty="0"/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/>
              <a:t>Foundation for Data Wrangling and Analysis in Python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6" cy="1371600"/>
          </a:xfrm>
        </p:spPr>
        <p:txBody>
          <a:bodyPr/>
          <a:lstStyle/>
          <a:p>
            <a:r>
              <a:rPr lang="en-US" dirty="0"/>
              <a:t>Review of Last </a:t>
            </a:r>
            <a:r>
              <a:rPr lang="en-US" dirty="0" err="1"/>
              <a:t>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Shift thinking from:</a:t>
            </a:r>
          </a:p>
          <a:p>
            <a:r>
              <a:rPr lang="en-US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endParaRPr lang="en-US" i="1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Two key questions:</a:t>
            </a:r>
          </a:p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Hierarchical Indexes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more intuitive organization of the data</a:t>
            </a:r>
          </a:p>
          <a:p>
            <a:r>
              <a:rPr lang="en-US" dirty="0"/>
              <a:t>Makes it easier to understand and analyze higher-dimensional data</a:t>
            </a:r>
          </a:p>
          <a:p>
            <a:r>
              <a:rPr lang="en-US" dirty="0"/>
              <a:t>	</a:t>
            </a:r>
            <a:r>
              <a:rPr lang="en-US" b="0" dirty="0"/>
              <a:t>e.g., instead of 3-D array, may only need a 2-D array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3752"/>
            <a:ext cx="5250563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7" y="4128683"/>
            <a:ext cx="3060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Reindexing</a:t>
            </a:r>
            <a:r>
              <a:rPr lang="en-US" dirty="0"/>
              <a:t> to change the index associated with a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b="0" dirty="0"/>
              <a:t>Common usage to interpolate, fill in missing values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" y="3127876"/>
            <a:ext cx="8704126" cy="2775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1830" y="6488668"/>
            <a:ext cx="502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22328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Essential Functionality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“drop” to delete entire rows or columns</a:t>
            </a:r>
            <a:endParaRPr lang="en-US" b="0" dirty="0"/>
          </a:p>
          <a:p>
            <a:r>
              <a:rPr lang="en-US" dirty="0"/>
              <a:t>Indexing, Selection, Filtering: very similar to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Arithmetic Operations</a:t>
            </a:r>
          </a:p>
          <a:p>
            <a:pPr lvl="1"/>
            <a:r>
              <a:rPr lang="en-US" b="0" dirty="0"/>
              <a:t>Result index union of the two input indexes</a:t>
            </a:r>
          </a:p>
          <a:p>
            <a:pPr lvl="1"/>
            <a:r>
              <a:rPr lang="en-US" b="0" dirty="0"/>
              <a:t>Options to do “fill” while doing these operations	</a:t>
            </a:r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3" y="4501385"/>
            <a:ext cx="4223510" cy="1613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692" y="5817442"/>
            <a:ext cx="4135520" cy="791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37" y="4525059"/>
            <a:ext cx="3110666" cy="23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Function application and Mapping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052"/>
            <a:ext cx="8480523" cy="232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7" y="4555166"/>
            <a:ext cx="6631607" cy="1752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37717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Sorting and Ranking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1524317"/>
            <a:ext cx="7016755" cy="1924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8" y="4085906"/>
            <a:ext cx="7508814" cy="26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>
            <a:normAutofit/>
          </a:bodyPr>
          <a:lstStyle/>
          <a:p>
            <a:r>
              <a:rPr lang="en-US" dirty="0"/>
              <a:t>Descriptive and Summary Statistics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6200000">
            <a:off x="8189113" y="6049806"/>
            <a:ext cx="1315721" cy="365125"/>
          </a:xfrm>
        </p:spPr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6" y="1307575"/>
            <a:ext cx="6973971" cy="55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8211" cy="1371600"/>
          </a:xfrm>
        </p:spPr>
        <p:txBody>
          <a:bodyPr>
            <a:normAutofit/>
          </a:bodyPr>
          <a:lstStyle/>
          <a:p>
            <a:r>
              <a:rPr lang="en-US" dirty="0"/>
              <a:t>Creating </a:t>
            </a:r>
            <a:r>
              <a:rPr lang="en-US" dirty="0" err="1"/>
              <a:t>Dataframes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Directly from </a:t>
            </a:r>
            <a:r>
              <a:rPr lang="en-US" dirty="0" err="1"/>
              <a:t>Dict</a:t>
            </a:r>
            <a:r>
              <a:rPr lang="en-US" dirty="0"/>
              <a:t> or Series</a:t>
            </a:r>
          </a:p>
          <a:p>
            <a:r>
              <a:rPr lang="en-US" dirty="0"/>
              <a:t>From a Comma-Separated File </a:t>
            </a:r>
            <a:r>
              <a:rPr lang="mr-IN" dirty="0"/>
              <a:t>–</a:t>
            </a:r>
            <a:r>
              <a:rPr lang="en-US" dirty="0"/>
              <a:t> CSV file</a:t>
            </a:r>
          </a:p>
          <a:p>
            <a:pPr lvl="1"/>
            <a:r>
              <a:rPr lang="en-US" b="0" dirty="0" err="1"/>
              <a:t>pandas.read_csv</a:t>
            </a:r>
            <a:r>
              <a:rPr lang="en-US" b="0" dirty="0"/>
              <a:t>()</a:t>
            </a:r>
          </a:p>
          <a:p>
            <a:pPr lvl="1"/>
            <a:r>
              <a:rPr lang="en-US" b="0" dirty="0"/>
              <a:t>Can infer headers/column names if present, otherwise may want to </a:t>
            </a:r>
            <a:r>
              <a:rPr lang="en-US" b="0" dirty="0" err="1"/>
              <a:t>reindex</a:t>
            </a:r>
            <a:endParaRPr lang="en-US" b="0" dirty="0"/>
          </a:p>
          <a:p>
            <a:r>
              <a:rPr lang="en-US" dirty="0"/>
              <a:t>From an Excel File</a:t>
            </a:r>
          </a:p>
          <a:p>
            <a:pPr lvl="1"/>
            <a:r>
              <a:rPr lang="en-US" b="0" dirty="0" err="1"/>
              <a:t>pandas.read_excel</a:t>
            </a:r>
            <a:r>
              <a:rPr lang="en-US" b="0" dirty="0"/>
              <a:t>()</a:t>
            </a:r>
          </a:p>
          <a:p>
            <a:r>
              <a:rPr lang="en-US" dirty="0"/>
              <a:t>From a Database using SQL (see the reading for an example)</a:t>
            </a:r>
          </a:p>
          <a:p>
            <a:r>
              <a:rPr lang="en-US" dirty="0"/>
              <a:t>From Clipboard, URL, Google Analytics,</a:t>
            </a:r>
            <a:r>
              <a:rPr lang="en-US" b="0" dirty="0"/>
              <a:t>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6151" y="6550223"/>
            <a:ext cx="394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From: Python for Data Analysis; Wes McKinney</a:t>
            </a:r>
          </a:p>
        </p:txBody>
      </p:sp>
    </p:spTree>
    <p:extLst>
      <p:ext uri="{BB962C8B-B14F-4D97-AF65-F5344CB8AC3E}">
        <p14:creationId xmlns:p14="http://schemas.microsoft.com/office/powerpoint/2010/main" val="1645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values, Value counts</a:t>
            </a:r>
          </a:p>
          <a:p>
            <a:r>
              <a:rPr lang="en-US" dirty="0"/>
              <a:t>Correlation and Covariance</a:t>
            </a:r>
          </a:p>
          <a:p>
            <a:r>
              <a:rPr lang="en-US" dirty="0"/>
              <a:t>Functions for handling missing data </a:t>
            </a:r>
            <a:r>
              <a:rPr lang="mr-IN" dirty="0"/>
              <a:t>–</a:t>
            </a:r>
            <a:r>
              <a:rPr lang="en-US" dirty="0"/>
              <a:t> in a few classes</a:t>
            </a:r>
          </a:p>
          <a:p>
            <a:pPr lvl="1"/>
            <a:r>
              <a:rPr lang="en-US" b="0" dirty="0" err="1"/>
              <a:t>dropna</a:t>
            </a:r>
            <a:r>
              <a:rPr lang="en-US" b="0" dirty="0"/>
              <a:t>(), </a:t>
            </a:r>
            <a:r>
              <a:rPr lang="en-US" b="0" dirty="0" err="1"/>
              <a:t>fillna</a:t>
            </a:r>
            <a:r>
              <a:rPr lang="en-US" b="0" dirty="0"/>
              <a:t>()</a:t>
            </a:r>
          </a:p>
          <a:p>
            <a:r>
              <a:rPr lang="en-US" dirty="0"/>
              <a:t>Broadcasting</a:t>
            </a:r>
          </a:p>
          <a:p>
            <a:r>
              <a:rPr lang="en-US" dirty="0"/>
              <a:t>Pivoting</a:t>
            </a:r>
          </a:p>
          <a:p>
            <a:endParaRPr lang="en-US" dirty="0"/>
          </a:p>
          <a:p>
            <a:r>
              <a:rPr lang="en-US" dirty="0"/>
              <a:t>We will see some of these as we discuss data wrangling, cleaning,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 and Relational Databases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5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96852"/>
            <a:ext cx="7620000" cy="13293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 also: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Names of files/</a:t>
            </a:r>
            <a:r>
              <a:rPr lang="en-US" dirty="0" err="1"/>
              <a:t>DataFrames</a:t>
            </a:r>
            <a:r>
              <a:rPr lang="en-US" dirty="0"/>
              <a:t> = description of </a:t>
            </a:r>
            <a:r>
              <a:rPr lang="en-US" dirty="0">
                <a:solidFill>
                  <a:schemeClr val="tx2"/>
                </a:solidFill>
              </a:rPr>
              <a:t>one </a:t>
            </a:r>
            <a:r>
              <a:rPr lang="en-US" dirty="0"/>
              <a:t>dataset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Enforce one data type per dataset (</a:t>
            </a:r>
            <a:r>
              <a:rPr lang="en-US" dirty="0" err="1"/>
              <a:t>ish</a:t>
            </a:r>
            <a:r>
              <a:rPr lang="en-US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687578" y="2396311"/>
          <a:ext cx="3015522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5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39252" y="2396311"/>
            <a:ext cx="2263514" cy="369332"/>
            <a:chOff x="239843" y="2581221"/>
            <a:chExt cx="2263514" cy="36933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84026" y="2743200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9843" y="2581221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Labels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4557" y="2970083"/>
            <a:ext cx="2728209" cy="1246682"/>
            <a:chOff x="-224852" y="3154993"/>
            <a:chExt cx="2728209" cy="124668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484026" y="3154993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224852" y="3459400"/>
              <a:ext cx="1603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chemeClr val="accent3"/>
                  </a:solidFill>
                </a:rPr>
                <a:t>Observations</a:t>
              </a:r>
              <a:endParaRPr lang="en-US" dirty="0">
                <a:solidFill>
                  <a:schemeClr val="accent3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484026" y="3570554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484026" y="398611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484026" y="440167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62333" y="1524318"/>
            <a:ext cx="2133599" cy="784783"/>
            <a:chOff x="3162924" y="1709228"/>
            <a:chExt cx="2133599" cy="78478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162924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4026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28475" y="2122165"/>
              <a:ext cx="24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3851" y="1709228"/>
              <a:ext cx="1139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6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Review of last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indent="-457200"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NumPy</a:t>
            </a:r>
            <a:r>
              <a:rPr lang="en-US" dirty="0">
                <a:solidFill>
                  <a:schemeClr val="tx2"/>
                </a:solidFill>
              </a:rPr>
              <a:t>: Python Library for Manipulating </a:t>
            </a:r>
            <a:r>
              <a:rPr lang="en-US" dirty="0" err="1">
                <a:solidFill>
                  <a:schemeClr val="tx2"/>
                </a:solidFill>
              </a:rPr>
              <a:t>nD</a:t>
            </a:r>
            <a:r>
              <a:rPr lang="en-US" dirty="0">
                <a:solidFill>
                  <a:schemeClr val="tx2"/>
                </a:solidFill>
              </a:rPr>
              <a:t> Arrays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powerful </a:t>
            </a:r>
            <a:r>
              <a:rPr lang="en-US" b="0" i="1" dirty="0"/>
              <a:t>n</a:t>
            </a:r>
            <a:r>
              <a:rPr lang="en-US" b="0" dirty="0"/>
              <a:t>-dimensional array object.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Homogeneous arrays of fixed size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Operations like: indexing, slicing, map, applying filters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Also: Linear Algebra, Vector operations, etc.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other libraries build on top of </a:t>
            </a:r>
            <a:r>
              <a:rPr lang="en-US" b="0" dirty="0" err="1"/>
              <a:t>NumPy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684489"/>
          </a:xfrm>
        </p:spPr>
        <p:txBody>
          <a:bodyPr/>
          <a:lstStyle/>
          <a:p>
            <a:r>
              <a:rPr lang="en-US" dirty="0"/>
              <a:t>Variable: measure or attribute: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age, weight, height, sex</a:t>
            </a:r>
          </a:p>
          <a:p>
            <a:r>
              <a:rPr lang="en-US" dirty="0"/>
              <a:t>Value: measurement of attribute</a:t>
            </a:r>
            <a:r>
              <a:rPr lang="en-US" dirty="0">
                <a:sym typeface="Wingdings"/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12.2, 42.3kg, 145.1cm, M/F</a:t>
            </a:r>
          </a:p>
          <a:p>
            <a:r>
              <a:rPr lang="en-US" dirty="0">
                <a:sym typeface="Wingdings"/>
              </a:rPr>
              <a:t>Observation: all measurements for an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A specific person is [12.2, 42.3, 145.1, F]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69167" y="1802250"/>
          <a:ext cx="6096000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984" y="3378876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5008" y="3937044"/>
          <a:ext cx="8535285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7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C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Treatment</a:t>
                      </a:r>
                      <a:r>
                        <a:rPr lang="en-US" baseline="0" dirty="0">
                          <a:effectLst/>
                        </a:rPr>
                        <a:t> D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John Smith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Jane Doe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Mary Johnson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72984" y="5650093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7974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Tidying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629248"/>
          <a:ext cx="6096000" cy="4820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John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Jane 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Mary Johnson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546361" y="838518"/>
            <a:ext cx="2218545" cy="2669180"/>
            <a:chOff x="5546361" y="838518"/>
            <a:chExt cx="2218545" cy="2669180"/>
          </a:xfrm>
        </p:grpSpPr>
        <p:sp>
          <p:nvSpPr>
            <p:cNvPr id="8" name="Oval 7"/>
            <p:cNvSpPr/>
            <p:nvPr/>
          </p:nvSpPr>
          <p:spPr>
            <a:xfrm>
              <a:off x="5546361" y="2773180"/>
              <a:ext cx="359764" cy="73451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8" idx="7"/>
            </p:cNvCxnSpPr>
            <p:nvPr/>
          </p:nvCxnSpPr>
          <p:spPr>
            <a:xfrm flipV="1">
              <a:off x="5853439" y="1019331"/>
              <a:ext cx="547361" cy="1861417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40840" y="838518"/>
              <a:ext cx="1424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In a </a:t>
              </a:r>
              <a:r>
                <a:rPr lang="en-US">
                  <a:solidFill>
                    <a:schemeClr val="tx2"/>
                  </a:solidFill>
                </a:rPr>
                <a:t>few lectures …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9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1702"/>
          </a:xfrm>
        </p:spPr>
        <p:txBody>
          <a:bodyPr/>
          <a:lstStyle/>
          <a:p>
            <a:r>
              <a:rPr lang="en-US" dirty="0"/>
              <a:t>Melting Data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9862" y="917318"/>
          <a:ext cx="8492813" cy="544494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1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3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302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Buddhist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Catholic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effectLst/>
                        </a:rPr>
                        <a:t>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Dont know/refused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15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Evangelical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982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881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1486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Hindu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7241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Historically Black Prot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7878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Jehovahs Witness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028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Jewish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 dirty="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5554" y="6395158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113991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698"/>
            <a:ext cx="5791200" cy="701721"/>
          </a:xfrm>
        </p:spPr>
        <p:txBody>
          <a:bodyPr/>
          <a:lstStyle/>
          <a:p>
            <a:r>
              <a:rPr lang="en-US" dirty="0"/>
              <a:t>Melting Data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894731"/>
            <a:ext cx="7997252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["religion"],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="income",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freq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(by=["religion"])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f_df.head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16570" y="3038324"/>
          <a:ext cx="6096000" cy="341122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111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religion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income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freq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&lt;$10k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$50-75k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137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Agnostic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$40-50k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$20-30k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$10-20k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>
                          <a:effectLst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111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Atheist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$30-40k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 dirty="0">
                          <a:effectLst/>
                        </a:rPr>
                        <a:t>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19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688"/>
            <a:ext cx="8042223" cy="686731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3213"/>
            <a:ext cx="7620000" cy="1710128"/>
          </a:xfrm>
        </p:spPr>
        <p:txBody>
          <a:bodyPr/>
          <a:lstStyle/>
          <a:p>
            <a:r>
              <a:rPr lang="en-US" dirty="0"/>
              <a:t>Billboard Top 100 data for songs, covering their position on the Top 100 for 75 weeks, with two “messy” bits: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Column headers for each of the 75 weeks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a song didn’t last 75 weeks, those columns have are null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jeannicholashould.com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/tidy-data-in-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python.html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8660" y="2677241"/>
          <a:ext cx="8679300" cy="3200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9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date.entered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date.peaked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x1st.week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x2nd.week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Destiny's Child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Independent Women Part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2000-11-18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 dirty="0">
                          <a:effectLst/>
                        </a:rPr>
                        <a:t>63.0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Santana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Maria, Maria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Savage Garden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I Knew I Loved 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1999-10-23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48.0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Madonna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Music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23.0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Aguilera, Christina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Come On Over Baby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3:38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2000-10-14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</a:rPr>
                        <a:t>47.0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Janet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Doesn't Really Matter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4:17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2000-06-17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2000-08-26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52.0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6071016" y="5651293"/>
            <a:ext cx="2631659" cy="77821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Messy columns!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390" y="1277450"/>
            <a:ext cx="1030315" cy="92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9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949843"/>
            <a:ext cx="7620000" cy="715964"/>
          </a:xfrm>
        </p:spPr>
        <p:txBody>
          <a:bodyPr/>
          <a:lstStyle/>
          <a:p>
            <a:r>
              <a:rPr lang="en-US" dirty="0"/>
              <a:t>Creates one row per week, per record, with its 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0"/>
            <a:ext cx="7997252" cy="41569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identifier variables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date.peaked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Melt the rest into week and rank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pd.melt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(frame=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id_vars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var_name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value_name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="rank")</a:t>
            </a:r>
          </a:p>
        </p:txBody>
      </p:sp>
    </p:spTree>
    <p:extLst>
      <p:ext uri="{BB962C8B-B14F-4D97-AF65-F5344CB8AC3E}">
        <p14:creationId xmlns:p14="http://schemas.microsoft.com/office/powerpoint/2010/main" val="158909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1524318"/>
            <a:ext cx="7997252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Formatting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["week"]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str.extract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('(\d+)’,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          expand=False).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["rank"].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astype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687127"/>
            <a:ext cx="7997252" cy="251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Cleaning out unnecessary rows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"date"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['date']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pd.to_datetime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date.entered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']) +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pd.to_timedelta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['week'], unit='w')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pd.DateOffset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(weeks=1) 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304300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“x2nd.week”, 63.0] 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 [</a:t>
            </a:r>
            <a:r>
              <a:rPr lang="mr-IN" dirty="0">
                <a:latin typeface="Courier" charset="0"/>
                <a:ea typeface="Courier" charset="0"/>
                <a:cs typeface="Courier" charset="0"/>
                <a:sym typeface="Wingdings"/>
              </a:rPr>
              <a:t>…</a:t>
            </a:r>
            <a:r>
              <a:rPr lang="en-US" dirty="0">
                <a:latin typeface="Courier" charset="0"/>
                <a:ea typeface="Courier" charset="0"/>
                <a:cs typeface="Courier" charset="0"/>
                <a:sym typeface="Wingdings"/>
              </a:rPr>
              <a:t>, 2, 63]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24318"/>
            <a:ext cx="7997252" cy="52016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Ignore now-redundant, messy columns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[["year",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artist.inverted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"track",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"time",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"genre",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"week",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"rank",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"date"]]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df.sort_values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(ascending=True,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by=["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year","artist.inverted","track","week","rank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"])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Keep tidy dataset for future usage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billboard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df.head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4523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7252" cy="1371600"/>
          </a:xfrm>
        </p:spPr>
        <p:txBody>
          <a:bodyPr/>
          <a:lstStyle/>
          <a:p>
            <a:r>
              <a:rPr lang="en-US" dirty="0"/>
              <a:t>More complicated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48521" y="1643380"/>
          <a:ext cx="8214610" cy="4424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4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7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artist.inverted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genre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week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effectLst/>
                        </a:rPr>
                        <a:t>2 </a:t>
                      </a:r>
                      <a:r>
                        <a:rPr lang="de-DE" sz="1200" dirty="0" err="1">
                          <a:effectLst/>
                        </a:rPr>
                        <a:t>Pac</a:t>
                      </a:r>
                      <a:endParaRPr lang="de-DE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2000-02-26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2000-03-18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2000-03-25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effectLst/>
                        </a:rPr>
                        <a:t>2 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Baby Don't Cry (Keep Ya Head Up 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4:22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Rap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2000-04-08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sz="120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>
                          <a:effectLst/>
                        </a:rPr>
                        <a:t>2000-09-09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2Ge+her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The Hardest Part Of Breaking Up (Is Getting Ba...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3:15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200">
                          <a:effectLst/>
                        </a:rPr>
                        <a:t>R&amp;B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200">
                          <a:effectLst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200" dirty="0">
                          <a:effectLst/>
                        </a:rPr>
                        <a:t>2000-09-16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4403" y="6187122"/>
            <a:ext cx="328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21052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dirty="0" err="1"/>
              <a:t>NumPy</a:t>
            </a:r>
            <a:r>
              <a:rPr lang="en-US" dirty="0"/>
              <a:t>: Python Library for Manipulating </a:t>
            </a:r>
            <a:r>
              <a:rPr lang="en-US" dirty="0" err="1"/>
              <a:t>nD</a:t>
            </a:r>
            <a:r>
              <a:rPr lang="en-US" dirty="0"/>
              <a:t> Arrays</a:t>
            </a:r>
          </a:p>
          <a:p>
            <a:pPr lvl="1" indent="0">
              <a:buNone/>
            </a:pPr>
            <a:r>
              <a:rPr lang="en-US" b="0" dirty="0"/>
              <a:t>Multidimensional Arrays, and a variety of operations including Linear Algebra</a:t>
            </a:r>
          </a:p>
          <a:p>
            <a:pPr lvl="1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Pandas: Python Library for Manipulating Tabular Data 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Series, Tables (also called </a:t>
            </a:r>
            <a:r>
              <a:rPr lang="en-US" b="1" dirty="0" err="1">
                <a:solidFill>
                  <a:schemeClr val="tx2"/>
                </a:solidFill>
              </a:rPr>
              <a:t>DataFrames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Many operations to manipulate and combine tables/series</a:t>
            </a:r>
          </a:p>
          <a:p>
            <a:pPr lvl="1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Relational Databases</a:t>
            </a:r>
          </a:p>
          <a:p>
            <a:pPr lvl="1" indent="0">
              <a:buNone/>
            </a:pPr>
            <a:r>
              <a:rPr lang="en-US" dirty="0">
                <a:solidFill>
                  <a:schemeClr val="tx2"/>
                </a:solidFill>
              </a:rPr>
              <a:t>Tables/Relations, and SQL (similar to Pandas operations)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4.    Apache Spark</a:t>
            </a:r>
          </a:p>
          <a:p>
            <a:pPr marL="274320" lvl="1" indent="0">
              <a:buNone/>
            </a:pPr>
            <a:r>
              <a:rPr lang="en-US" dirty="0"/>
              <a:t>   Sets of objects or key-value pairs </a:t>
            </a:r>
          </a:p>
          <a:p>
            <a:pPr marL="274320" lvl="1" indent="0">
              <a:buNone/>
            </a:pPr>
            <a:r>
              <a:rPr lang="en-US" dirty="0"/>
              <a:t>   MapReduce and SQL-like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23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931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Column headers are values, not variable names?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variables are stored in one column?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Maybe (depends on if genre text in raw data was multiple)</a:t>
            </a:r>
          </a:p>
          <a:p>
            <a:r>
              <a:rPr lang="en-US" dirty="0"/>
              <a:t>Variables are stored in both rows and columns?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</a:t>
            </a:r>
          </a:p>
          <a:p>
            <a:r>
              <a:rPr lang="en-US" dirty="0"/>
              <a:t>Multiple types of observational units in the same table?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 to go!  One row per song’s week on the Top 100.</a:t>
            </a:r>
          </a:p>
          <a:p>
            <a:r>
              <a:rPr lang="en-US" dirty="0"/>
              <a:t>A single observational unit is stored in multiple tables?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Don’t do this!</a:t>
            </a:r>
          </a:p>
          <a:p>
            <a:r>
              <a:rPr lang="en-US" dirty="0"/>
              <a:t>Repetition of data?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Lots!  Artist and song title’s text names.  Which leads us to </a:t>
            </a:r>
            <a:r>
              <a:rPr lang="mr-IN" b="0" dirty="0"/>
              <a:t>…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SQL and Relational Databases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9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Relational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a relation, and how do they interact?</a:t>
            </a:r>
          </a:p>
          <a:p>
            <a:r>
              <a:rPr lang="en-US" dirty="0"/>
              <a:t>Querying databases: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SQLite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does this relate to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b="0" dirty="0"/>
              <a:t>?</a:t>
            </a:r>
          </a:p>
          <a:p>
            <a:r>
              <a:rPr lang="en-US" dirty="0"/>
              <a:t>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38269" y="6534436"/>
            <a:ext cx="6019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for some structure for this lecture!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29" y="3342805"/>
            <a:ext cx="1972539" cy="22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/>
              <a:t>Simplest relation: a table aka tabular data full of </a:t>
            </a:r>
            <a:r>
              <a:rPr lang="en-US">
                <a:solidFill>
                  <a:schemeClr val="tx2"/>
                </a:solidFill>
              </a:rPr>
              <a:t>unique</a:t>
            </a:r>
            <a:r>
              <a:rPr lang="en-US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2552"/>
              </p:ext>
            </p:extLst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52572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90593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6436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>
                <a:solidFill>
                  <a:schemeClr val="accent3"/>
                </a:solidFill>
              </a:rPr>
              <a:t>(called tuples)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50929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(called attributes)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tuple has exactly one primary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916216"/>
              </p:ext>
            </p:extLst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22237"/>
              </p:ext>
            </p:extLst>
          </p:nvPr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9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66314" cy="1371600"/>
          </a:xfrm>
        </p:spPr>
        <p:txBody>
          <a:bodyPr/>
          <a:lstStyle/>
          <a:p>
            <a:r>
              <a:rPr lang="en-US" dirty="0"/>
              <a:t>Aren’t these called “indexes”?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1843"/>
            <a:ext cx="7620000" cy="4898571"/>
          </a:xfrm>
        </p:spPr>
        <p:txBody>
          <a:bodyPr>
            <a:normAutofit/>
          </a:bodyPr>
          <a:lstStyle/>
          <a:p>
            <a:r>
              <a:rPr lang="en-US" dirty="0"/>
              <a:t>Yes, in Pandas; but not in the database world</a:t>
            </a:r>
          </a:p>
          <a:p>
            <a:endParaRPr lang="en-US" dirty="0"/>
          </a:p>
          <a:p>
            <a:r>
              <a:rPr lang="en-US" dirty="0"/>
              <a:t>For most databases, an “index” is a data structure used to speed up retrieval of specific tuples</a:t>
            </a:r>
          </a:p>
          <a:p>
            <a:endParaRPr lang="en-US" dirty="0"/>
          </a:p>
          <a:p>
            <a:r>
              <a:rPr lang="en-US" dirty="0"/>
              <a:t>For example, to find all tuples with </a:t>
            </a:r>
            <a:r>
              <a:rPr lang="en-US" dirty="0" err="1"/>
              <a:t>nat_id</a:t>
            </a:r>
            <a:r>
              <a:rPr lang="en-US" dirty="0"/>
              <a:t> = 2:</a:t>
            </a:r>
          </a:p>
          <a:p>
            <a:pPr lvl="1"/>
            <a:r>
              <a:rPr lang="en-US" dirty="0"/>
              <a:t>We can either scan the table </a:t>
            </a:r>
            <a:r>
              <a:rPr lang="mr-IN" dirty="0"/>
              <a:t>–</a:t>
            </a:r>
            <a:r>
              <a:rPr lang="en-US" dirty="0"/>
              <a:t> O(N)</a:t>
            </a:r>
          </a:p>
          <a:p>
            <a:pPr lvl="1"/>
            <a:r>
              <a:rPr lang="en-US" dirty="0"/>
              <a:t>Or use an “index” (e.g., binary tree) </a:t>
            </a:r>
            <a:r>
              <a:rPr lang="mr-IN" dirty="0"/>
              <a:t>–</a:t>
            </a:r>
            <a:r>
              <a:rPr lang="en-US" dirty="0"/>
              <a:t> O(log 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1173"/>
              </p:ext>
            </p:extLst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8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Schema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r>
              <a:rPr lang="en-US" dirty="0"/>
              <a:t>A list of all the attribute names, and their </a:t>
            </a:r>
            <a:r>
              <a:rPr lang="en-US" i="1" dirty="0"/>
              <a:t>domains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221381"/>
            <a:ext cx="6172200" cy="2636619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create table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instructor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(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	ID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(5),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name 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not null,</a:t>
            </a:r>
            <a:br>
              <a:rPr kumimoji="1" lang="en-US" sz="2000" b="1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</a:t>
            </a:r>
            <a:r>
              <a:rPr kumimoji="1" lang="en-US" sz="2000" b="1" kern="0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varchar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(20),</a:t>
            </a:r>
            <a:b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i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salary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</a:t>
            </a: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numeric</a:t>
            </a: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(8,2),</a:t>
            </a: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b="1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    </a:t>
            </a:r>
            <a:r>
              <a:rPr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primary key 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ID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),</a:t>
            </a:r>
            <a:b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</a:b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foreign key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(</a:t>
            </a:r>
            <a:r>
              <a:rPr kumimoji="1" lang="en-US" sz="2000" i="1" baseline="0" dirty="0" err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dept_name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r>
              <a:rPr kumimoji="1" lang="en-US" sz="200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 </a:t>
            </a:r>
            <a:r>
              <a:rPr kumimoji="1" lang="en-US" sz="2000" b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references </a:t>
            </a:r>
            <a:r>
              <a:rPr kumimoji="1" lang="en-US" sz="2000" i="1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department</a:t>
            </a:r>
            <a:endParaRPr kumimoji="1" lang="en-US" sz="2000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marL="342900" lvl="0" indent="-342900" algn="l">
              <a:lnSpc>
                <a:spcPct val="90000"/>
              </a:lnSpc>
              <a:spcBef>
                <a:spcPct val="35000"/>
              </a:spcBef>
              <a:buClr>
                <a:srgbClr val="CC3300"/>
              </a:buClr>
              <a:buSzPct val="90000"/>
              <a:tabLst>
                <a:tab pos="1489075" algn="l"/>
                <a:tab pos="1949450" algn="l"/>
                <a:tab pos="3036888" algn="l"/>
              </a:tabLst>
            </a:pPr>
            <a:r>
              <a:rPr kumimoji="1" lang="en-US" sz="2000" kern="0" baseline="0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)</a:t>
            </a:r>
            <a:endParaRPr kumimoji="1" lang="en-US" kern="0" baseline="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079850"/>
            <a:ext cx="5638800" cy="1938992"/>
          </a:xfrm>
          <a:prstGeom prst="rect">
            <a:avLst/>
          </a:prstGeom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000" b="1" baseline="0" dirty="0">
                <a:latin typeface="Helvetica"/>
                <a:cs typeface="Helvetica"/>
              </a:rPr>
              <a:t>create table </a:t>
            </a:r>
            <a:r>
              <a:rPr lang="en-US" sz="2000" baseline="0" dirty="0">
                <a:latin typeface="Helvetica"/>
                <a:cs typeface="Helvetica"/>
              </a:rPr>
              <a:t>department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(</a:t>
            </a:r>
            <a:r>
              <a:rPr lang="en-US" sz="2000" baseline="0" dirty="0" err="1">
                <a:latin typeface="Helvetica"/>
                <a:cs typeface="Helvetica"/>
              </a:rPr>
              <a:t>dept_name</a:t>
            </a:r>
            <a:r>
              <a:rPr lang="en-US" sz="2000" baseline="0" dirty="0">
                <a:latin typeface="Helvetica"/>
                <a:cs typeface="Helvetica"/>
              </a:rPr>
              <a:t>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(20),</a:t>
            </a:r>
          </a:p>
          <a:p>
            <a:pPr algn="l"/>
            <a:r>
              <a:rPr lang="en-US" sz="2000" baseline="0" dirty="0">
                <a:latin typeface="Helvetica"/>
                <a:cs typeface="Helvetica"/>
              </a:rPr>
              <a:t>     building </a:t>
            </a:r>
            <a:r>
              <a:rPr lang="en-US" sz="2000" b="1" baseline="0" dirty="0" err="1">
                <a:latin typeface="Helvetica"/>
                <a:cs typeface="Helvetica"/>
              </a:rPr>
              <a:t>varchar</a:t>
            </a:r>
            <a:r>
              <a:rPr lang="en-US" sz="2000" baseline="0" dirty="0">
                <a:latin typeface="Helvetica"/>
                <a:cs typeface="Helvetica"/>
              </a:rPr>
              <a:t>(15),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budget </a:t>
            </a:r>
            <a:r>
              <a:rPr lang="da-DK" sz="2000" b="1" baseline="0" dirty="0" err="1">
                <a:latin typeface="Helvetica"/>
                <a:cs typeface="Helvetica"/>
              </a:rPr>
              <a:t>numeric</a:t>
            </a:r>
            <a:r>
              <a:rPr lang="da-DK" sz="2000" baseline="0" dirty="0">
                <a:latin typeface="Helvetica"/>
                <a:cs typeface="Helvetica"/>
              </a:rPr>
              <a:t>(12,2) check (budget &gt; 0),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 </a:t>
            </a:r>
            <a:r>
              <a:rPr lang="da-DK" sz="2000" b="1" baseline="0" dirty="0" err="1">
                <a:latin typeface="Helvetica"/>
                <a:cs typeface="Helvetica"/>
              </a:rPr>
              <a:t>primary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="1" baseline="0" dirty="0" err="1">
                <a:latin typeface="Helvetica"/>
                <a:cs typeface="Helvetica"/>
              </a:rPr>
              <a:t>key</a:t>
            </a:r>
            <a:r>
              <a:rPr lang="da-DK" sz="2000" b="1" baseline="0" dirty="0">
                <a:latin typeface="Helvetica"/>
                <a:cs typeface="Helvetica"/>
              </a:rPr>
              <a:t> </a:t>
            </a:r>
            <a:r>
              <a:rPr lang="da-DK" sz="2000" baseline="0" dirty="0">
                <a:latin typeface="Helvetica"/>
                <a:cs typeface="Helvetica"/>
              </a:rPr>
              <a:t>(</a:t>
            </a:r>
            <a:r>
              <a:rPr lang="da-DK" sz="2000" baseline="0" dirty="0" err="1">
                <a:latin typeface="Helvetica"/>
                <a:cs typeface="Helvetica"/>
              </a:rPr>
              <a:t>dept_name</a:t>
            </a:r>
            <a:r>
              <a:rPr lang="da-DK" sz="2000" baseline="0" dirty="0">
                <a:latin typeface="Helvetica"/>
                <a:cs typeface="Helvetica"/>
              </a:rPr>
              <a:t>)</a:t>
            </a:r>
          </a:p>
          <a:p>
            <a:pPr algn="l"/>
            <a:r>
              <a:rPr lang="da-DK" sz="2000" baseline="0" dirty="0">
                <a:latin typeface="Helvetica"/>
                <a:cs typeface="Helvetica"/>
              </a:rPr>
              <a:t>    );</a:t>
            </a:r>
            <a:endParaRPr lang="da-DK" sz="2400" baseline="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9645" y="2079850"/>
            <a:ext cx="19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SQL Statements </a:t>
            </a:r>
          </a:p>
          <a:p>
            <a:r>
              <a:rPr lang="en-US" i="1" dirty="0">
                <a:solidFill>
                  <a:schemeClr val="tx2"/>
                </a:solidFill>
              </a:rPr>
              <a:t>To create Tables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6120085" y="2403016"/>
            <a:ext cx="649560" cy="24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6498771" y="2403016"/>
            <a:ext cx="270874" cy="1818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8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0" grpId="0" animBg="1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97"/>
            <a:ext cx="5791200" cy="871175"/>
          </a:xfrm>
        </p:spPr>
        <p:txBody>
          <a:bodyPr/>
          <a:lstStyle/>
          <a:p>
            <a:r>
              <a:rPr lang="en-US" dirty="0"/>
              <a:t>Schema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12" name="Picture 3" descr="allFig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14" y="1240970"/>
            <a:ext cx="91509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07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for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all people with nationality Canada (</a:t>
            </a:r>
            <a:r>
              <a:rPr lang="en-US" dirty="0" err="1"/>
              <a:t>nat_id</a:t>
            </a:r>
            <a:r>
              <a:rPr lang="en-US" dirty="0"/>
              <a:t> = 2):</a:t>
            </a:r>
          </a:p>
          <a:p>
            <a:pPr algn="ctr"/>
            <a:r>
              <a:rPr lang="en-US" dirty="0"/>
              <a:t>???????????????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7709"/>
              </p:ext>
            </p:extLst>
          </p:nvPr>
        </p:nvGraphicFramePr>
        <p:xfrm>
          <a:off x="2151088" y="286432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697573" y="5961423"/>
            <a:ext cx="1903751" cy="764498"/>
            <a:chOff x="3697573" y="5961423"/>
            <a:chExt cx="1903751" cy="764498"/>
          </a:xfrm>
        </p:grpSpPr>
        <p:sp>
          <p:nvSpPr>
            <p:cNvPr id="6" name="TextBox 5"/>
            <p:cNvSpPr txBox="1"/>
            <p:nvPr/>
          </p:nvSpPr>
          <p:spPr>
            <a:xfrm>
              <a:off x="3697573" y="6078236"/>
              <a:ext cx="1139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O(n)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6826" y="5961423"/>
              <a:ext cx="764498" cy="764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4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a hidden sorted map of references to a specific attribute (column) in a table; allows O(log n) lookup instead of O(n)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35505"/>
              </p:ext>
            </p:extLst>
          </p:nvPr>
        </p:nvGraphicFramePr>
        <p:xfrm>
          <a:off x="316887" y="2684439"/>
          <a:ext cx="6071826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loc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39413"/>
              </p:ext>
            </p:extLst>
          </p:nvPr>
        </p:nvGraphicFramePr>
        <p:xfrm>
          <a:off x="6691675" y="2684439"/>
          <a:ext cx="2193562" cy="1752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9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locs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0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0, 384,</a:t>
                      </a:r>
                      <a:r>
                        <a:rPr lang="en-US" baseline="0" dirty="0"/>
                        <a:t> 640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128,</a:t>
                      </a:r>
                      <a:r>
                        <a:rPr lang="en-US" baseline="0" dirty="0"/>
                        <a:t> 256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Actually implemented with data structures like B-trees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(Take courses like CMSC424 or CMSC420)</a:t>
            </a:r>
          </a:p>
          <a:p>
            <a:r>
              <a:rPr lang="en-US" dirty="0"/>
              <a:t>But: indexes are not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memory to store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build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Takes time to update (add/delete a row, update the column)</a:t>
            </a:r>
          </a:p>
          <a:p>
            <a:r>
              <a:rPr lang="en-US" dirty="0"/>
              <a:t>But, but: one index is (mostly) free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Index will be built automatically on the </a:t>
            </a:r>
            <a:r>
              <a:rPr lang="en-US" b="0" dirty="0">
                <a:solidFill>
                  <a:schemeClr val="tx2"/>
                </a:solidFill>
              </a:rPr>
              <a:t>primary key</a:t>
            </a:r>
          </a:p>
          <a:p>
            <a:r>
              <a:rPr lang="en-US" dirty="0">
                <a:solidFill>
                  <a:schemeClr val="tx2"/>
                </a:solidFill>
              </a:rPr>
              <a:t>Think before you build/maintain an index on other attributes!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76" y="5649025"/>
            <a:ext cx="2618724" cy="120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keys and foreign keys define interactions between different tables aka entities.  Four types: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One-to-one-or-none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One-to-many and many-to-one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Many-to-many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Connects (one, many) of the rows in one table to (one, many) of the rows in another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535" y="2390929"/>
            <a:ext cx="2758190" cy="20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One-to-many &amp; Many-to-one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 can have </a:t>
            </a:r>
            <a:r>
              <a:rPr lang="en-US" dirty="0">
                <a:solidFill>
                  <a:schemeClr val="tx2"/>
                </a:solidFill>
              </a:rPr>
              <a:t>one</a:t>
            </a:r>
            <a:r>
              <a:rPr lang="en-US" dirty="0"/>
              <a:t> nationality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this example</a:t>
            </a:r>
            <a:r>
              <a:rPr lang="en-US" dirty="0"/>
              <a:t>, but one nationality can include </a:t>
            </a:r>
            <a:r>
              <a:rPr lang="en-US" dirty="0">
                <a:solidFill>
                  <a:schemeClr val="tx2"/>
                </a:solidFill>
              </a:rPr>
              <a:t>many</a:t>
            </a:r>
            <a:r>
              <a:rPr lang="en-US" dirty="0"/>
              <a:t>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91" y="5012803"/>
            <a:ext cx="3192905" cy="184519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18549"/>
              </p:ext>
            </p:extLst>
          </p:nvPr>
        </p:nvGraphicFramePr>
        <p:xfrm>
          <a:off x="343082" y="3296538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59529"/>
              </p:ext>
            </p:extLst>
          </p:nvPr>
        </p:nvGraphicFramePr>
        <p:xfrm>
          <a:off x="5687074" y="3296538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753849" y="2533337"/>
            <a:ext cx="5455170" cy="524656"/>
            <a:chOff x="1753849" y="2533337"/>
            <a:chExt cx="5455170" cy="524656"/>
          </a:xfrm>
        </p:grpSpPr>
        <p:sp>
          <p:nvSpPr>
            <p:cNvPr id="8" name="Rounded Rectangle 7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Nationality</a:t>
              </a:r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4005277" y="269073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7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92321" cy="4373563"/>
          </a:xfrm>
        </p:spPr>
        <p:txBody>
          <a:bodyPr/>
          <a:lstStyle/>
          <a:p>
            <a:r>
              <a:rPr lang="en-US" dirty="0"/>
              <a:t>Two tables have a one-to-one relationship if every tuple in the first tables corresponds to </a:t>
            </a:r>
            <a:r>
              <a:rPr lang="en-US" dirty="0">
                <a:solidFill>
                  <a:schemeClr val="tx2"/>
                </a:solidFill>
              </a:rPr>
              <a:t>exactly one</a:t>
            </a:r>
            <a:r>
              <a:rPr lang="en-US" dirty="0"/>
              <a:t> entry in the other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general, you won’t be using these (why not just merge the rows into one table?) unless: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Split a big row between SSD and HDD or distributed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Restrict access to part of a row (some DBMSs allow column-level access control, but not all)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Caching, partitioning, &amp; serious stuff: take CMSC424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53849" y="2653257"/>
            <a:ext cx="5455170" cy="524656"/>
            <a:chOff x="1753849" y="2533337"/>
            <a:chExt cx="5455170" cy="524656"/>
          </a:xfrm>
        </p:grpSpPr>
        <p:sp>
          <p:nvSpPr>
            <p:cNvPr id="6" name="Rounded Rectangle 5"/>
            <p:cNvSpPr/>
            <p:nvPr/>
          </p:nvSpPr>
          <p:spPr>
            <a:xfrm>
              <a:off x="1753849" y="253333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915524" y="253333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SSN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047344" y="279566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2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One-to-One-Or-None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 want to keep track of people’s cats: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People with IDs 2 and 3 do not own cats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, and are not in the table.  </a:t>
            </a:r>
            <a:r>
              <a:rPr lang="en-US" dirty="0">
                <a:solidFill>
                  <a:schemeClr val="tx2"/>
                </a:solidFill>
              </a:rPr>
              <a:t>Each person has at most one entry in the table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this data </a:t>
            </a:r>
            <a:r>
              <a:rPr lang="en-US" dirty="0">
                <a:solidFill>
                  <a:schemeClr val="tx2"/>
                </a:solidFill>
              </a:rPr>
              <a:t>tidy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13677"/>
              </p:ext>
            </p:extLst>
          </p:nvPr>
        </p:nvGraphicFramePr>
        <p:xfrm>
          <a:off x="1239187" y="2307236"/>
          <a:ext cx="605602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7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Person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840043" y="4885543"/>
            <a:ext cx="5455170" cy="524656"/>
            <a:chOff x="1840043" y="4885543"/>
            <a:chExt cx="5455170" cy="524656"/>
          </a:xfrm>
        </p:grpSpPr>
        <p:sp>
          <p:nvSpPr>
            <p:cNvPr id="7" name="Rounded Rectangle 6"/>
            <p:cNvSpPr/>
            <p:nvPr/>
          </p:nvSpPr>
          <p:spPr>
            <a:xfrm>
              <a:off x="1840043" y="4885544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Person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1718" y="4885543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4133538" y="5147870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7200" y="4885543"/>
              <a:ext cx="0" cy="52465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643202" y="5035443"/>
              <a:ext cx="224853" cy="22485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12040" y="6505731"/>
            <a:ext cx="403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*nor do they have hearts, apparently.</a:t>
            </a:r>
          </a:p>
        </p:txBody>
      </p:sp>
    </p:spTree>
    <p:extLst>
      <p:ext uri="{BB962C8B-B14F-4D97-AF65-F5344CB8AC3E}">
        <p14:creationId xmlns:p14="http://schemas.microsoft.com/office/powerpoint/2010/main" val="5875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688" y="4916774"/>
            <a:ext cx="1798489" cy="1941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Many-to-Many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63189"/>
          </a:xfrm>
        </p:spPr>
        <p:txBody>
          <a:bodyPr>
            <a:normAutofit/>
          </a:bodyPr>
          <a:lstStyle/>
          <a:p>
            <a:r>
              <a:rPr lang="en-US" dirty="0"/>
              <a:t>Say we want to keep track of people’s cats’ colorings: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column per color, too many columns, too many nulls</a:t>
            </a:r>
          </a:p>
          <a:p>
            <a:r>
              <a:rPr lang="en-US" dirty="0"/>
              <a:t>Each cat can have many colors, and each color many 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81487"/>
              </p:ext>
            </p:extLst>
          </p:nvPr>
        </p:nvGraphicFramePr>
        <p:xfrm>
          <a:off x="594610" y="2371878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66203"/>
              </p:ext>
            </p:extLst>
          </p:nvPr>
        </p:nvGraphicFramePr>
        <p:xfrm>
          <a:off x="5094158" y="2371878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30509" y="5988757"/>
            <a:ext cx="5455170" cy="524656"/>
            <a:chOff x="1130509" y="5988757"/>
            <a:chExt cx="5455170" cy="524656"/>
          </a:xfrm>
        </p:grpSpPr>
        <p:sp>
          <p:nvSpPr>
            <p:cNvPr id="9" name="Rounded Rectangle 8"/>
            <p:cNvSpPr/>
            <p:nvPr/>
          </p:nvSpPr>
          <p:spPr>
            <a:xfrm>
              <a:off x="1130509" y="5988758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Cat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2184" y="5988757"/>
              <a:ext cx="2293495" cy="52465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Color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3424004" y="6251084"/>
              <a:ext cx="868180" cy="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iangle 11"/>
            <p:cNvSpPr/>
            <p:nvPr/>
          </p:nvSpPr>
          <p:spPr>
            <a:xfrm rot="5400000">
              <a:off x="3381937" y="6146153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riangle 12"/>
            <p:cNvSpPr/>
            <p:nvPr/>
          </p:nvSpPr>
          <p:spPr>
            <a:xfrm rot="16200000" flipH="1">
              <a:off x="4020192" y="6146154"/>
              <a:ext cx="313982" cy="209863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0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9"/>
            <a:ext cx="7620000" cy="1978701"/>
          </a:xfrm>
        </p:spPr>
        <p:txBody>
          <a:bodyPr>
            <a:normAutofit/>
          </a:bodyPr>
          <a:lstStyle/>
          <a:p>
            <a:r>
              <a:rPr lang="en-US" dirty="0"/>
              <a:t>Primary key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[Cat ID, Color ID] (+ [Color ID, Cat ID], case-dependent)</a:t>
            </a:r>
          </a:p>
          <a:p>
            <a:r>
              <a:rPr lang="en-US" dirty="0"/>
              <a:t>Foreign key(s)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Cat ID and Color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964972"/>
              </p:ext>
            </p:extLst>
          </p:nvPr>
        </p:nvGraphicFramePr>
        <p:xfrm>
          <a:off x="3265358" y="1772271"/>
          <a:ext cx="298304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61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Cat</a:t>
                      </a:r>
                      <a:r>
                        <a:rPr lang="en-US" sz="1600" baseline="0" dirty="0"/>
                        <a:t> 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Color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73237"/>
              </p:ext>
            </p:extLst>
          </p:nvPr>
        </p:nvGraphicFramePr>
        <p:xfrm>
          <a:off x="594611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Meowly</a:t>
                      </a:r>
                      <a:r>
                        <a:rPr lang="en-US" sz="1100" baseline="0" dirty="0"/>
                        <a:t> Cyrus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Fuzz</a:t>
                      </a:r>
                      <a:r>
                        <a:rPr lang="en-US" sz="1100" baseline="0" dirty="0"/>
                        <a:t> Aldrin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Chair</a:t>
                      </a:r>
                      <a:r>
                        <a:rPr lang="en-US" sz="1100" baseline="0" dirty="0"/>
                        <a:t>man Meow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Anderson</a:t>
                      </a:r>
                      <a:r>
                        <a:rPr lang="en-US" sz="1100" baseline="0" dirty="0"/>
                        <a:t> Pooper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143660"/>
              </p:ext>
            </p:extLst>
          </p:nvPr>
        </p:nvGraphicFramePr>
        <p:xfrm>
          <a:off x="6571756" y="1982133"/>
          <a:ext cx="2313481" cy="1900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7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Brown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White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Neon</a:t>
                      </a:r>
                      <a:r>
                        <a:rPr lang="en-US" sz="1100" baseline="0" dirty="0"/>
                        <a:t> Green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474">
                <a:tc>
                  <a:txBody>
                    <a:bodyPr/>
                    <a:lstStyle/>
                    <a:p>
                      <a:r>
                        <a:rPr lang="en-US" sz="11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Invisible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4611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71755" y="1587605"/>
            <a:ext cx="231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Colors</a:t>
            </a:r>
          </a:p>
        </p:txBody>
      </p:sp>
    </p:spTree>
    <p:extLst>
      <p:ext uri="{BB962C8B-B14F-4D97-AF65-F5344CB8AC3E}">
        <p14:creationId xmlns:p14="http://schemas.microsoft.com/office/powerpoint/2010/main" val="4677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57410" cy="4373563"/>
          </a:xfrm>
        </p:spPr>
        <p:txBody>
          <a:bodyPr>
            <a:normAutofit/>
          </a:bodyPr>
          <a:lstStyle/>
          <a:p>
            <a:r>
              <a:rPr lang="en-US" dirty="0"/>
              <a:t>So, this </a:t>
            </a:r>
            <a:r>
              <a:rPr lang="en-US" dirty="0" err="1"/>
              <a:t>kinda</a:t>
            </a:r>
            <a:r>
              <a:rPr lang="en-US" dirty="0"/>
              <a:t> feels like pandas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And pandas </a:t>
            </a:r>
            <a:r>
              <a:rPr lang="en-US" b="0" dirty="0" err="1"/>
              <a:t>kinda</a:t>
            </a:r>
            <a:r>
              <a:rPr lang="en-US" b="0" dirty="0"/>
              <a:t> feels like a relational data system </a:t>
            </a:r>
            <a:r>
              <a:rPr lang="mr-IN" b="0" dirty="0"/>
              <a:t>…</a:t>
            </a:r>
            <a:endParaRPr lang="en-US" b="0" dirty="0"/>
          </a:p>
          <a:p>
            <a:r>
              <a:rPr lang="en-US" dirty="0"/>
              <a:t>Pandas is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strictly a relational data system: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notion of primary / foreign keys</a:t>
            </a:r>
          </a:p>
          <a:p>
            <a:r>
              <a:rPr lang="en-US" dirty="0"/>
              <a:t>It does have indexes (and multi-column indexes):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pandas.Index</a:t>
            </a:r>
            <a:r>
              <a:rPr lang="en-US" b="0" dirty="0"/>
              <a:t>: ordered, sliceable set storing axis labels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pandas.MultiIndex</a:t>
            </a:r>
            <a:r>
              <a:rPr lang="en-US" b="0" dirty="0"/>
              <a:t>: hierarchical index</a:t>
            </a:r>
          </a:p>
          <a:p>
            <a:r>
              <a:rPr lang="en-US" dirty="0">
                <a:solidFill>
                  <a:schemeClr val="tx2"/>
                </a:solidFill>
              </a:rPr>
              <a:t>Rule of thumb: do heavy, rough lifting at the relational DB level, then fine-grained slicing and dicing and </a:t>
            </a:r>
            <a:r>
              <a:rPr lang="en-US" dirty="0" err="1">
                <a:solidFill>
                  <a:schemeClr val="tx2"/>
                </a:solidFill>
              </a:rPr>
              <a:t>viz</a:t>
            </a:r>
            <a:r>
              <a:rPr lang="en-US" dirty="0">
                <a:solidFill>
                  <a:schemeClr val="tx2"/>
                </a:solidFill>
              </a:rPr>
              <a:t> with pandas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On-disk</a:t>
            </a:r>
            <a:r>
              <a:rPr lang="en-US" dirty="0"/>
              <a:t> relational database management system (RDMS)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Applications connect directly to a </a:t>
            </a:r>
            <a:r>
              <a:rPr lang="en-US" b="0" dirty="0">
                <a:solidFill>
                  <a:schemeClr val="tx2"/>
                </a:solidFill>
              </a:rPr>
              <a:t>file</a:t>
            </a:r>
          </a:p>
          <a:p>
            <a:r>
              <a:rPr lang="en-US" dirty="0"/>
              <a:t>Most RDMSs have applications connect to a </a:t>
            </a:r>
            <a:r>
              <a:rPr lang="en-US" dirty="0">
                <a:solidFill>
                  <a:schemeClr val="tx2"/>
                </a:solidFill>
              </a:rPr>
              <a:t>server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Advantages include greater concurrency, less restrictive locking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Disadvantages include, for this class, setup time </a:t>
            </a:r>
            <a:r>
              <a:rPr lang="en-US" b="0" dirty="0">
                <a:sym typeface="Wingdings"/>
              </a:rPr>
              <a:t></a:t>
            </a:r>
          </a:p>
          <a:p>
            <a:r>
              <a:rPr lang="en-US" dirty="0">
                <a:ea typeface="Courier" charset="0"/>
                <a:cs typeface="Courier" charset="0"/>
              </a:rPr>
              <a:t>Installation: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sqlite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(Should come preinstalled, I think?)</a:t>
            </a:r>
          </a:p>
          <a:p>
            <a:r>
              <a:rPr lang="en-US" dirty="0">
                <a:ea typeface="Courier" charset="0"/>
                <a:cs typeface="Courier" charset="0"/>
              </a:rPr>
              <a:t>All interactions use Structured Query Language (SQL)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Today/Next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817371" cy="5105400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Tables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Abstraction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/>
              <a:t>Operations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Pandas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Tidy Data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SQL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6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82261" cy="1371600"/>
          </a:xfrm>
        </p:spPr>
        <p:txBody>
          <a:bodyPr>
            <a:normAutofit/>
          </a:bodyPr>
          <a:lstStyle/>
          <a:p>
            <a:r>
              <a:rPr lang="en-US" dirty="0"/>
              <a:t>How a </a:t>
            </a:r>
            <a:r>
              <a:rPr lang="en-US"/>
              <a:t>relational DB fits </a:t>
            </a:r>
            <a:r>
              <a:rPr lang="en-US" dirty="0"/>
              <a:t>into your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36103" y="4470497"/>
            <a:ext cx="2503358" cy="12142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CLI &amp; GUI Frontend</a:t>
            </a:r>
          </a:p>
        </p:txBody>
      </p:sp>
      <p:sp>
        <p:nvSpPr>
          <p:cNvPr id="6" name="Magnetic Disk 5"/>
          <p:cNvSpPr/>
          <p:nvPr/>
        </p:nvSpPr>
        <p:spPr>
          <a:xfrm>
            <a:off x="6115986" y="2503356"/>
            <a:ext cx="2143593" cy="115424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SQLite File</a:t>
            </a:r>
          </a:p>
        </p:txBody>
      </p:sp>
      <p:sp>
        <p:nvSpPr>
          <p:cNvPr id="7" name="Multidocument 6"/>
          <p:cNvSpPr/>
          <p:nvPr/>
        </p:nvSpPr>
        <p:spPr>
          <a:xfrm>
            <a:off x="3087973" y="2398426"/>
            <a:ext cx="2233534" cy="136410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Python</a:t>
            </a:r>
          </a:p>
        </p:txBody>
      </p:sp>
      <p:sp>
        <p:nvSpPr>
          <p:cNvPr id="8" name="Freeform 7"/>
          <p:cNvSpPr/>
          <p:nvPr/>
        </p:nvSpPr>
        <p:spPr>
          <a:xfrm rot="20521337">
            <a:off x="437000" y="1611443"/>
            <a:ext cx="2061148" cy="1573967"/>
          </a:xfrm>
          <a:custGeom>
            <a:avLst/>
            <a:gdLst>
              <a:gd name="connsiteX0" fmla="*/ 314793 w 1723869"/>
              <a:gd name="connsiteY0" fmla="*/ 539646 h 1214204"/>
              <a:gd name="connsiteX1" fmla="*/ 344773 w 1723869"/>
              <a:gd name="connsiteY1" fmla="*/ 674558 h 1214204"/>
              <a:gd name="connsiteX2" fmla="*/ 359764 w 1723869"/>
              <a:gd name="connsiteY2" fmla="*/ 749508 h 1214204"/>
              <a:gd name="connsiteX3" fmla="*/ 374754 w 1723869"/>
              <a:gd name="connsiteY3" fmla="*/ 794479 h 1214204"/>
              <a:gd name="connsiteX4" fmla="*/ 404734 w 1723869"/>
              <a:gd name="connsiteY4" fmla="*/ 914400 h 1214204"/>
              <a:gd name="connsiteX5" fmla="*/ 419724 w 1723869"/>
              <a:gd name="connsiteY5" fmla="*/ 959371 h 1214204"/>
              <a:gd name="connsiteX6" fmla="*/ 539646 w 1723869"/>
              <a:gd name="connsiteY6" fmla="*/ 1064302 h 1214204"/>
              <a:gd name="connsiteX7" fmla="*/ 569626 w 1723869"/>
              <a:gd name="connsiteY7" fmla="*/ 1109272 h 1214204"/>
              <a:gd name="connsiteX8" fmla="*/ 644577 w 1723869"/>
              <a:gd name="connsiteY8" fmla="*/ 1124263 h 1214204"/>
              <a:gd name="connsiteX9" fmla="*/ 704537 w 1723869"/>
              <a:gd name="connsiteY9" fmla="*/ 1139253 h 1214204"/>
              <a:gd name="connsiteX10" fmla="*/ 824459 w 1723869"/>
              <a:gd name="connsiteY10" fmla="*/ 1184223 h 1214204"/>
              <a:gd name="connsiteX11" fmla="*/ 869429 w 1723869"/>
              <a:gd name="connsiteY11" fmla="*/ 1214204 h 1214204"/>
              <a:gd name="connsiteX12" fmla="*/ 974360 w 1723869"/>
              <a:gd name="connsiteY12" fmla="*/ 1184223 h 1214204"/>
              <a:gd name="connsiteX13" fmla="*/ 1064301 w 1723869"/>
              <a:gd name="connsiteY13" fmla="*/ 1124263 h 1214204"/>
              <a:gd name="connsiteX14" fmla="*/ 1588957 w 1723869"/>
              <a:gd name="connsiteY14" fmla="*/ 1124263 h 1214204"/>
              <a:gd name="connsiteX15" fmla="*/ 1648918 w 1723869"/>
              <a:gd name="connsiteY15" fmla="*/ 1109272 h 1214204"/>
              <a:gd name="connsiteX16" fmla="*/ 1708878 w 1723869"/>
              <a:gd name="connsiteY16" fmla="*/ 974361 h 1214204"/>
              <a:gd name="connsiteX17" fmla="*/ 1723869 w 1723869"/>
              <a:gd name="connsiteY17" fmla="*/ 929390 h 1214204"/>
              <a:gd name="connsiteX18" fmla="*/ 1708878 w 1723869"/>
              <a:gd name="connsiteY18" fmla="*/ 884420 h 1214204"/>
              <a:gd name="connsiteX19" fmla="*/ 1663908 w 1723869"/>
              <a:gd name="connsiteY19" fmla="*/ 854440 h 1214204"/>
              <a:gd name="connsiteX20" fmla="*/ 1499016 w 1723869"/>
              <a:gd name="connsiteY20" fmla="*/ 809469 h 1214204"/>
              <a:gd name="connsiteX21" fmla="*/ 1454046 w 1723869"/>
              <a:gd name="connsiteY21" fmla="*/ 764499 h 1214204"/>
              <a:gd name="connsiteX22" fmla="*/ 1454046 w 1723869"/>
              <a:gd name="connsiteY22" fmla="*/ 674558 h 1214204"/>
              <a:gd name="connsiteX23" fmla="*/ 1484026 w 1723869"/>
              <a:gd name="connsiteY23" fmla="*/ 644577 h 1214204"/>
              <a:gd name="connsiteX24" fmla="*/ 1514006 w 1723869"/>
              <a:gd name="connsiteY24" fmla="*/ 584617 h 1214204"/>
              <a:gd name="connsiteX25" fmla="*/ 1543987 w 1723869"/>
              <a:gd name="connsiteY25" fmla="*/ 479685 h 1214204"/>
              <a:gd name="connsiteX26" fmla="*/ 1558977 w 1723869"/>
              <a:gd name="connsiteY26" fmla="*/ 434715 h 1214204"/>
              <a:gd name="connsiteX27" fmla="*/ 1543987 w 1723869"/>
              <a:gd name="connsiteY27" fmla="*/ 314794 h 1214204"/>
              <a:gd name="connsiteX28" fmla="*/ 1514006 w 1723869"/>
              <a:gd name="connsiteY28" fmla="*/ 284813 h 1214204"/>
              <a:gd name="connsiteX29" fmla="*/ 1259173 w 1723869"/>
              <a:gd name="connsiteY29" fmla="*/ 299804 h 1214204"/>
              <a:gd name="connsiteX30" fmla="*/ 1229193 w 1723869"/>
              <a:gd name="connsiteY30" fmla="*/ 344774 h 1214204"/>
              <a:gd name="connsiteX31" fmla="*/ 1154242 w 1723869"/>
              <a:gd name="connsiteY31" fmla="*/ 419725 h 1214204"/>
              <a:gd name="connsiteX32" fmla="*/ 1019331 w 1723869"/>
              <a:gd name="connsiteY32" fmla="*/ 344774 h 1214204"/>
              <a:gd name="connsiteX33" fmla="*/ 974360 w 1723869"/>
              <a:gd name="connsiteY33" fmla="*/ 314794 h 1214204"/>
              <a:gd name="connsiteX34" fmla="*/ 944380 w 1723869"/>
              <a:gd name="connsiteY34" fmla="*/ 284813 h 1214204"/>
              <a:gd name="connsiteX35" fmla="*/ 899410 w 1723869"/>
              <a:gd name="connsiteY35" fmla="*/ 254833 h 1214204"/>
              <a:gd name="connsiteX36" fmla="*/ 839449 w 1723869"/>
              <a:gd name="connsiteY36" fmla="*/ 194872 h 1214204"/>
              <a:gd name="connsiteX37" fmla="*/ 794478 w 1723869"/>
              <a:gd name="connsiteY37" fmla="*/ 164892 h 1214204"/>
              <a:gd name="connsiteX38" fmla="*/ 629587 w 1723869"/>
              <a:gd name="connsiteY38" fmla="*/ 29981 h 1214204"/>
              <a:gd name="connsiteX39" fmla="*/ 524655 w 1723869"/>
              <a:gd name="connsiteY39" fmla="*/ 0 h 1214204"/>
              <a:gd name="connsiteX40" fmla="*/ 224852 w 1723869"/>
              <a:gd name="connsiteY40" fmla="*/ 29981 h 1214204"/>
              <a:gd name="connsiteX41" fmla="*/ 134911 w 1723869"/>
              <a:gd name="connsiteY41" fmla="*/ 59961 h 1214204"/>
              <a:gd name="connsiteX42" fmla="*/ 89941 w 1723869"/>
              <a:gd name="connsiteY42" fmla="*/ 74951 h 1214204"/>
              <a:gd name="connsiteX43" fmla="*/ 44970 w 1723869"/>
              <a:gd name="connsiteY43" fmla="*/ 149902 h 1214204"/>
              <a:gd name="connsiteX44" fmla="*/ 0 w 1723869"/>
              <a:gd name="connsiteY44" fmla="*/ 254833 h 1214204"/>
              <a:gd name="connsiteX45" fmla="*/ 14990 w 1723869"/>
              <a:gd name="connsiteY45" fmla="*/ 464695 h 1214204"/>
              <a:gd name="connsiteX46" fmla="*/ 59960 w 1723869"/>
              <a:gd name="connsiteY46" fmla="*/ 479685 h 1214204"/>
              <a:gd name="connsiteX47" fmla="*/ 89941 w 1723869"/>
              <a:gd name="connsiteY47" fmla="*/ 509666 h 1214204"/>
              <a:gd name="connsiteX48" fmla="*/ 269823 w 1723869"/>
              <a:gd name="connsiteY48" fmla="*/ 524656 h 1214204"/>
              <a:gd name="connsiteX49" fmla="*/ 314793 w 1723869"/>
              <a:gd name="connsiteY49" fmla="*/ 539646 h 12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23869" h="1214204">
                <a:moveTo>
                  <a:pt x="314793" y="539646"/>
                </a:moveTo>
                <a:cubicBezTo>
                  <a:pt x="327285" y="564629"/>
                  <a:pt x="302450" y="484109"/>
                  <a:pt x="344773" y="674558"/>
                </a:cubicBezTo>
                <a:cubicBezTo>
                  <a:pt x="350300" y="699429"/>
                  <a:pt x="353584" y="724791"/>
                  <a:pt x="359764" y="749508"/>
                </a:cubicBezTo>
                <a:cubicBezTo>
                  <a:pt x="363596" y="764837"/>
                  <a:pt x="370596" y="779235"/>
                  <a:pt x="374754" y="794479"/>
                </a:cubicBezTo>
                <a:cubicBezTo>
                  <a:pt x="385595" y="834231"/>
                  <a:pt x="391704" y="875310"/>
                  <a:pt x="404734" y="914400"/>
                </a:cubicBezTo>
                <a:cubicBezTo>
                  <a:pt x="409731" y="929390"/>
                  <a:pt x="410243" y="946730"/>
                  <a:pt x="419724" y="959371"/>
                </a:cubicBezTo>
                <a:cubicBezTo>
                  <a:pt x="463570" y="1017832"/>
                  <a:pt x="487633" y="1029628"/>
                  <a:pt x="539646" y="1064302"/>
                </a:cubicBezTo>
                <a:cubicBezTo>
                  <a:pt x="549639" y="1079292"/>
                  <a:pt x="553984" y="1100334"/>
                  <a:pt x="569626" y="1109272"/>
                </a:cubicBezTo>
                <a:cubicBezTo>
                  <a:pt x="591747" y="1121913"/>
                  <a:pt x="619705" y="1118736"/>
                  <a:pt x="644577" y="1124263"/>
                </a:cubicBezTo>
                <a:cubicBezTo>
                  <a:pt x="664688" y="1128732"/>
                  <a:pt x="684550" y="1134256"/>
                  <a:pt x="704537" y="1139253"/>
                </a:cubicBezTo>
                <a:cubicBezTo>
                  <a:pt x="810006" y="1209564"/>
                  <a:pt x="676265" y="1128650"/>
                  <a:pt x="824459" y="1184223"/>
                </a:cubicBezTo>
                <a:cubicBezTo>
                  <a:pt x="841328" y="1190549"/>
                  <a:pt x="854439" y="1204210"/>
                  <a:pt x="869429" y="1214204"/>
                </a:cubicBezTo>
                <a:cubicBezTo>
                  <a:pt x="883539" y="1210676"/>
                  <a:pt x="956767" y="1193997"/>
                  <a:pt x="974360" y="1184223"/>
                </a:cubicBezTo>
                <a:cubicBezTo>
                  <a:pt x="1005857" y="1166725"/>
                  <a:pt x="1064301" y="1124263"/>
                  <a:pt x="1064301" y="1124263"/>
                </a:cubicBezTo>
                <a:cubicBezTo>
                  <a:pt x="1330702" y="1136372"/>
                  <a:pt x="1360424" y="1151150"/>
                  <a:pt x="1588957" y="1124263"/>
                </a:cubicBezTo>
                <a:cubicBezTo>
                  <a:pt x="1609418" y="1121856"/>
                  <a:pt x="1628931" y="1114269"/>
                  <a:pt x="1648918" y="1109272"/>
                </a:cubicBezTo>
                <a:cubicBezTo>
                  <a:pt x="1696428" y="1038006"/>
                  <a:pt x="1673200" y="1081395"/>
                  <a:pt x="1708878" y="974361"/>
                </a:cubicBezTo>
                <a:lnTo>
                  <a:pt x="1723869" y="929390"/>
                </a:lnTo>
                <a:cubicBezTo>
                  <a:pt x="1718872" y="914400"/>
                  <a:pt x="1718749" y="896758"/>
                  <a:pt x="1708878" y="884420"/>
                </a:cubicBezTo>
                <a:cubicBezTo>
                  <a:pt x="1697624" y="870352"/>
                  <a:pt x="1680371" y="861757"/>
                  <a:pt x="1663908" y="854440"/>
                </a:cubicBezTo>
                <a:cubicBezTo>
                  <a:pt x="1601662" y="826775"/>
                  <a:pt x="1563140" y="822294"/>
                  <a:pt x="1499016" y="809469"/>
                </a:cubicBezTo>
                <a:cubicBezTo>
                  <a:pt x="1484026" y="794479"/>
                  <a:pt x="1465805" y="782138"/>
                  <a:pt x="1454046" y="764499"/>
                </a:cubicBezTo>
                <a:cubicBezTo>
                  <a:pt x="1433006" y="732939"/>
                  <a:pt x="1435110" y="706118"/>
                  <a:pt x="1454046" y="674558"/>
                </a:cubicBezTo>
                <a:cubicBezTo>
                  <a:pt x="1461317" y="662439"/>
                  <a:pt x="1476187" y="656336"/>
                  <a:pt x="1484026" y="644577"/>
                </a:cubicBezTo>
                <a:cubicBezTo>
                  <a:pt x="1496421" y="625984"/>
                  <a:pt x="1505204" y="605156"/>
                  <a:pt x="1514006" y="584617"/>
                </a:cubicBezTo>
                <a:cubicBezTo>
                  <a:pt x="1529407" y="548681"/>
                  <a:pt x="1533122" y="517711"/>
                  <a:pt x="1543987" y="479685"/>
                </a:cubicBezTo>
                <a:cubicBezTo>
                  <a:pt x="1548328" y="464492"/>
                  <a:pt x="1553980" y="449705"/>
                  <a:pt x="1558977" y="434715"/>
                </a:cubicBezTo>
                <a:cubicBezTo>
                  <a:pt x="1553980" y="394741"/>
                  <a:pt x="1555563" y="353380"/>
                  <a:pt x="1543987" y="314794"/>
                </a:cubicBezTo>
                <a:cubicBezTo>
                  <a:pt x="1539926" y="301257"/>
                  <a:pt x="1528120" y="285556"/>
                  <a:pt x="1514006" y="284813"/>
                </a:cubicBezTo>
                <a:lnTo>
                  <a:pt x="1259173" y="299804"/>
                </a:lnTo>
                <a:cubicBezTo>
                  <a:pt x="1249180" y="314794"/>
                  <a:pt x="1241056" y="331216"/>
                  <a:pt x="1229193" y="344774"/>
                </a:cubicBezTo>
                <a:cubicBezTo>
                  <a:pt x="1205927" y="371364"/>
                  <a:pt x="1154242" y="419725"/>
                  <a:pt x="1154242" y="419725"/>
                </a:cubicBezTo>
                <a:cubicBezTo>
                  <a:pt x="1075088" y="393340"/>
                  <a:pt x="1122421" y="413500"/>
                  <a:pt x="1019331" y="344774"/>
                </a:cubicBezTo>
                <a:cubicBezTo>
                  <a:pt x="1004341" y="334781"/>
                  <a:pt x="987099" y="327533"/>
                  <a:pt x="974360" y="314794"/>
                </a:cubicBezTo>
                <a:cubicBezTo>
                  <a:pt x="964367" y="304800"/>
                  <a:pt x="955416" y="293642"/>
                  <a:pt x="944380" y="284813"/>
                </a:cubicBezTo>
                <a:cubicBezTo>
                  <a:pt x="930312" y="273559"/>
                  <a:pt x="913089" y="266557"/>
                  <a:pt x="899410" y="254833"/>
                </a:cubicBezTo>
                <a:cubicBezTo>
                  <a:pt x="877949" y="236438"/>
                  <a:pt x="862968" y="210551"/>
                  <a:pt x="839449" y="194872"/>
                </a:cubicBezTo>
                <a:cubicBezTo>
                  <a:pt x="824459" y="184879"/>
                  <a:pt x="808036" y="176756"/>
                  <a:pt x="794478" y="164892"/>
                </a:cubicBezTo>
                <a:cubicBezTo>
                  <a:pt x="742882" y="119745"/>
                  <a:pt x="699127" y="53162"/>
                  <a:pt x="629587" y="29981"/>
                </a:cubicBezTo>
                <a:cubicBezTo>
                  <a:pt x="565071" y="8475"/>
                  <a:pt x="599945" y="18822"/>
                  <a:pt x="524655" y="0"/>
                </a:cubicBezTo>
                <a:cubicBezTo>
                  <a:pt x="428998" y="6377"/>
                  <a:pt x="321017" y="3754"/>
                  <a:pt x="224852" y="29981"/>
                </a:cubicBezTo>
                <a:cubicBezTo>
                  <a:pt x="194364" y="38296"/>
                  <a:pt x="164891" y="49968"/>
                  <a:pt x="134911" y="59961"/>
                </a:cubicBezTo>
                <a:lnTo>
                  <a:pt x="89941" y="74951"/>
                </a:lnTo>
                <a:cubicBezTo>
                  <a:pt x="55145" y="179343"/>
                  <a:pt x="99842" y="67594"/>
                  <a:pt x="44970" y="149902"/>
                </a:cubicBezTo>
                <a:cubicBezTo>
                  <a:pt x="20273" y="186947"/>
                  <a:pt x="13324" y="214861"/>
                  <a:pt x="0" y="254833"/>
                </a:cubicBezTo>
                <a:cubicBezTo>
                  <a:pt x="4997" y="324787"/>
                  <a:pt x="-3080" y="396931"/>
                  <a:pt x="14990" y="464695"/>
                </a:cubicBezTo>
                <a:cubicBezTo>
                  <a:pt x="19061" y="479962"/>
                  <a:pt x="46411" y="471555"/>
                  <a:pt x="59960" y="479685"/>
                </a:cubicBezTo>
                <a:cubicBezTo>
                  <a:pt x="72079" y="486957"/>
                  <a:pt x="76122" y="506705"/>
                  <a:pt x="89941" y="509666"/>
                </a:cubicBezTo>
                <a:cubicBezTo>
                  <a:pt x="148774" y="522273"/>
                  <a:pt x="209862" y="519659"/>
                  <a:pt x="269823" y="524656"/>
                </a:cubicBezTo>
                <a:cubicBezTo>
                  <a:pt x="325393" y="543179"/>
                  <a:pt x="302301" y="514663"/>
                  <a:pt x="314793" y="539646"/>
                </a:cubicBez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Input</a:t>
            </a:r>
          </a:p>
        </p:txBody>
      </p:sp>
      <p:cxnSp>
        <p:nvCxnSpPr>
          <p:cNvPr id="10" name="Straight Arrow Connector 9"/>
          <p:cNvCxnSpPr>
            <a:stCxn id="8" idx="15"/>
            <a:endCxn id="7" idx="1"/>
          </p:cNvCxnSpPr>
          <p:nvPr/>
        </p:nvCxnSpPr>
        <p:spPr>
          <a:xfrm>
            <a:off x="2563509" y="2727181"/>
            <a:ext cx="524464" cy="353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2"/>
          </p:cNvCxnSpPr>
          <p:nvPr/>
        </p:nvCxnSpPr>
        <p:spPr>
          <a:xfrm flipV="1">
            <a:off x="5321507" y="3080478"/>
            <a:ext cx="794479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  <a:endCxn id="6" idx="3"/>
          </p:cNvCxnSpPr>
          <p:nvPr/>
        </p:nvCxnSpPr>
        <p:spPr>
          <a:xfrm flipV="1">
            <a:off x="7187782" y="3657599"/>
            <a:ext cx="1" cy="81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Magnetic Disk 17"/>
          <p:cNvSpPr/>
          <p:nvPr/>
        </p:nvSpPr>
        <p:spPr>
          <a:xfrm>
            <a:off x="1798914" y="4339179"/>
            <a:ext cx="2578117" cy="238674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Structured output (trained classifiers, JSON for D3</a:t>
            </a:r>
            <a:r>
              <a:rPr lang="en-US"/>
              <a:t>, visualizations)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7" idx="2"/>
            <a:endCxn id="18" idx="1"/>
          </p:cNvCxnSpPr>
          <p:nvPr/>
        </p:nvCxnSpPr>
        <p:spPr>
          <a:xfrm flipH="1">
            <a:off x="3087973" y="3710872"/>
            <a:ext cx="961454" cy="628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6439" y="2740096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673331" y="3824730"/>
            <a:ext cx="6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SQL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8126" y="1362047"/>
            <a:ext cx="8039311" cy="4322654"/>
            <a:chOff x="348126" y="1362047"/>
            <a:chExt cx="8039311" cy="4322654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7412636" y="1666805"/>
              <a:ext cx="307299" cy="68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44932" y="136204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023130" y="5345625"/>
              <a:ext cx="667501" cy="339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48126" y="5040867"/>
              <a:ext cx="1342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Persists!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8" grpId="0" animBg="1"/>
      <p:bldP spid="23" grpId="0"/>
      <p:bldP spid="24" grpId="0"/>
      <p:bldP spid="24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12037"/>
            <a:ext cx="7620000" cy="18239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Cursor</a:t>
            </a:r>
            <a:r>
              <a:rPr lang="en-US" dirty="0"/>
              <a:t>: temporary work area in system memory for manipulating SQL statements and return values</a:t>
            </a:r>
          </a:p>
          <a:p>
            <a:r>
              <a:rPr lang="en-US" dirty="0"/>
              <a:t>If you do not close the connection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/>
              <a:t>), any outstanding transaction is rolled back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(More on this in a bit.)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79151"/>
            <a:ext cx="7997252" cy="25230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import sqlite3</a:t>
            </a:r>
          </a:p>
          <a:p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Create a database and connect to it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conn = sqlite3.connect(“cmsc320.db”)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cursor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conn.cursor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BBB59"/>
                </a:solidFill>
                <a:latin typeface="Courier" charset="0"/>
                <a:ea typeface="Courier" charset="0"/>
                <a:cs typeface="Courier" charset="0"/>
              </a:rPr>
              <a:t># do cool stuff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conn.close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7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5274410"/>
            <a:ext cx="7620000" cy="1451511"/>
          </a:xfrm>
        </p:spPr>
        <p:txBody>
          <a:bodyPr/>
          <a:lstStyle/>
          <a:p>
            <a:r>
              <a:rPr lang="en-US" dirty="0"/>
              <a:t>Capitalization doesn’t matter for SQL reserved words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SELECT = select = </a:t>
            </a:r>
            <a:r>
              <a:rPr lang="en-US" dirty="0" err="1"/>
              <a:t>SeLeCt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Rule of thumb: capitalize keywords for readability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21482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Make a table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CREATE TABLE cats (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id INTEGER PRIMARY KEY,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name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)”””)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0701" y="3882454"/>
            <a:ext cx="350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?????????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734704"/>
              </p:ext>
            </p:extLst>
          </p:nvPr>
        </p:nvGraphicFramePr>
        <p:xfrm>
          <a:off x="1446550" y="4469151"/>
          <a:ext cx="6096000" cy="365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2675" y="4803720"/>
            <a:ext cx="190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2570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animBg="1"/>
      <p:bldP spid="6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1"/>
            <a:ext cx="7997252" cy="132381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Insert into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(1, ’Megabyte’)”)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(2, ‘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Meowly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Cyrus’)”)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(“INSERT INTO cats VALUE (3, ‘Fuzz Aldrin’)”)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5056"/>
              </p:ext>
            </p:extLst>
          </p:nvPr>
        </p:nvGraphicFramePr>
        <p:xfrm>
          <a:off x="2488037" y="3072987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4535568"/>
            <a:ext cx="7997252" cy="8746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Delete row(s) from the table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(“DELETE FROM cats WHERE id == 2”);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conn.commit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17640"/>
              </p:ext>
            </p:extLst>
          </p:nvPr>
        </p:nvGraphicFramePr>
        <p:xfrm>
          <a:off x="2488036" y="549465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344" y="4700117"/>
            <a:ext cx="1965169" cy="19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043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Crash Course in SQL (in python)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61941"/>
            <a:ext cx="7620000" cy="1464222"/>
          </a:xfrm>
        </p:spPr>
        <p:txBody>
          <a:bodyPr/>
          <a:lstStyle/>
          <a:p>
            <a:r>
              <a:rPr lang="en-US" dirty="0" err="1"/>
              <a:t>index_col</a:t>
            </a:r>
            <a:r>
              <a:rPr lang="en-US" dirty="0"/>
              <a:t>=“id”: treat column with label “id” as an index</a:t>
            </a:r>
          </a:p>
          <a:p>
            <a:r>
              <a:rPr lang="en-US" dirty="0" err="1"/>
              <a:t>index_col</a:t>
            </a:r>
            <a:r>
              <a:rPr lang="en-US" dirty="0"/>
              <a:t>=1: treat column #1 (i.e., “name”) as an index</a:t>
            </a:r>
          </a:p>
          <a:p>
            <a:r>
              <a:rPr lang="en-US" dirty="0"/>
              <a:t>(Can also do multi-indexing.)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629252"/>
            <a:ext cx="7997252" cy="9790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from a table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for row in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(”SELECT * FROM cats”):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print(row)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713224"/>
            <a:ext cx="7997252" cy="67455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Read all rows into pandas </a:t>
            </a:r>
            <a:r>
              <a:rPr lang="en-US" sz="1600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sz="1600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index_col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=”id”)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35857"/>
              </p:ext>
            </p:extLst>
          </p:nvPr>
        </p:nvGraphicFramePr>
        <p:xfrm>
          <a:off x="2488037" y="3521363"/>
          <a:ext cx="3558325" cy="1006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1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join</a:t>
            </a:r>
            <a:r>
              <a:rPr lang="en-US" dirty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Outer</a:t>
            </a:r>
          </a:p>
          <a:p>
            <a:endParaRPr lang="en-US" dirty="0"/>
          </a:p>
          <a:p>
            <a:r>
              <a:rPr lang="en-US" dirty="0"/>
              <a:t>Join operations are done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dirty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/>
              <a:t>Inner join returns merged rows that share the </a:t>
            </a:r>
            <a:r>
              <a:rPr lang="en-US" dirty="0">
                <a:solidFill>
                  <a:schemeClr val="tx2"/>
                </a:solidFill>
              </a:rPr>
              <a:t>same</a:t>
            </a:r>
            <a:r>
              <a:rPr lang="en-US" dirty="0"/>
              <a:t> value in the column they are being joined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4184"/>
              </p:ext>
            </p:extLst>
          </p:nvPr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01095"/>
              </p:ext>
            </p:extLst>
          </p:nvPr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955793"/>
              </p:ext>
            </p:extLst>
          </p:nvPr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29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2777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joins are the most common type of joins (get results that appear in </a:t>
            </a:r>
            <a:r>
              <a:rPr lang="en-US" dirty="0">
                <a:solidFill>
                  <a:schemeClr val="tx2"/>
                </a:solidFill>
              </a:rPr>
              <a:t>both</a:t>
            </a:r>
            <a:r>
              <a:rPr lang="en-US" dirty="0"/>
              <a:t> tables)</a:t>
            </a:r>
          </a:p>
          <a:p>
            <a:r>
              <a:rPr lang="en-US" dirty="0"/>
              <a:t>Left joins: all the results from the left table, only </a:t>
            </a:r>
            <a:r>
              <a:rPr lang="en-US" dirty="0">
                <a:solidFill>
                  <a:schemeClr val="tx2"/>
                </a:solidFill>
              </a:rPr>
              <a:t>some</a:t>
            </a:r>
            <a:r>
              <a:rPr lang="en-US" dirty="0"/>
              <a:t> matching results from the right table</a:t>
            </a:r>
          </a:p>
          <a:p>
            <a:r>
              <a:rPr lang="en-US" dirty="0"/>
              <a:t>Left join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81146"/>
              </p:ext>
            </p:extLst>
          </p:nvPr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9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  <a:r>
              <a:rPr lang="en-US" dirty="0"/>
              <a:t> join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70764"/>
              </p:ext>
            </p:extLst>
          </p:nvPr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96518"/>
              </p:ext>
            </p:extLst>
          </p:nvPr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328204"/>
              </p:ext>
            </p:extLst>
          </p:nvPr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5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559"/>
              </p:ext>
            </p:extLst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457199" y="4064365"/>
            <a:ext cx="3192100" cy="1216701"/>
            <a:chOff x="457199" y="4064365"/>
            <a:chExt cx="3192100" cy="121670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629968" y="406436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7199" y="4173900"/>
              <a:ext cx="1790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3"/>
                  </a:solidFill>
                </a:rPr>
                <a:t>Observations,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Rows, or </a:t>
              </a:r>
            </a:p>
            <a:p>
              <a:pPr algn="r"/>
              <a:r>
                <a:rPr lang="en-US" dirty="0">
                  <a:solidFill>
                    <a:schemeClr val="accent3"/>
                  </a:solidFill>
                </a:rPr>
                <a:t>Tuples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629968" y="4449945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629968" y="486550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29968" y="5281066"/>
              <a:ext cx="1019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61743" y="1871011"/>
            <a:ext cx="3115455" cy="1487402"/>
            <a:chOff x="4961743" y="1871011"/>
            <a:chExt cx="3115455" cy="148740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484044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381465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61743" y="1871011"/>
              <a:ext cx="3115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Variables</a:t>
              </a:r>
            </a:p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(also called Attributes, or Columns, or Labels)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7586622" y="2986567"/>
              <a:ext cx="3097" cy="37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199214" y="1871011"/>
            <a:ext cx="3762530" cy="1509592"/>
            <a:chOff x="1199214" y="1871011"/>
            <a:chExt cx="3762530" cy="150959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3649299" y="2794341"/>
              <a:ext cx="446361" cy="58626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99214" y="1871011"/>
              <a:ext cx="3762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Special Column, called “Index”, or “ID”, or “Key”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Usually, no duplicates Allowed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13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Left/Right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SQL / SQLite via Python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Outer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/>
              <a:t>Combines the left and the right join        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18914"/>
              </p:ext>
            </p:extLst>
          </p:nvPr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8955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2820170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2168" cy="1371600"/>
          </a:xfrm>
        </p:spPr>
        <p:txBody>
          <a:bodyPr/>
          <a:lstStyle/>
          <a:p>
            <a:r>
              <a:rPr lang="en-US" dirty="0"/>
              <a:t>Group by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4485" y="324841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" y="2016851"/>
            <a:ext cx="556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AVG(age)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average_age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persons GROUP BY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018338" y="3778647"/>
          <a:ext cx="2515006" cy="191549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7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average_age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0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SQL in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Info: </a:t>
            </a:r>
            <a:r>
              <a:rPr lang="en-US" sz="1600" b="0" dirty="0"/>
              <a:t>http://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LIMIT 10;”””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Tables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124516"/>
              </p:ext>
            </p:extLst>
          </p:nvPr>
        </p:nvGraphicFramePr>
        <p:xfrm>
          <a:off x="457199" y="1991575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108"/>
              </p:ext>
            </p:extLst>
          </p:nvPr>
        </p:nvGraphicFramePr>
        <p:xfrm>
          <a:off x="4996839" y="627114"/>
          <a:ext cx="3705836" cy="1518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32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College Park, MD, 20742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Washington</a:t>
                      </a:r>
                      <a:r>
                        <a:rPr lang="en-US" baseline="0" dirty="0"/>
                        <a:t>, DC, 20001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7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Silver Spring, MD 20901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16512"/>
              </p:ext>
            </p:extLst>
          </p:nvPr>
        </p:nvGraphicFramePr>
        <p:xfrm>
          <a:off x="759057" y="4675893"/>
          <a:ext cx="768246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199.72.81.55 - - [01/Jul/1995:00:00:01 -0400] "GET /history/</a:t>
                      </a:r>
                      <a:r>
                        <a:rPr lang="en-US" sz="1600" kern="1200" dirty="0" err="1">
                          <a:effectLst/>
                        </a:rPr>
                        <a:t>apollo</a:t>
                      </a:r>
                      <a:r>
                        <a:rPr lang="en-US" sz="1600" kern="1200" dirty="0">
                          <a:effectLst/>
                        </a:rPr>
                        <a:t>/ HTTP/1.0" 200 6245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unicomp6.unicomp.net - - [01/Jul/1995:00:00:06 -0400] "GET /shuttle/countdown/ HTTP/1.0" 200 3985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</a:rPr>
                        <a:t>199.120.110.21 - - [01/Jul/1995:00:00:09 -0400] "GET /shuttle/missions/sts-73/mission-sts-73.html HTTP/1.0" 200 4085</a:t>
                      </a:r>
                      <a:endParaRPr lang="en-US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19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7"/>
  <p:tag name="TPFULLVERSION" val="8.2.1.14"/>
  <p:tag name="PPTVERSION" val="15"/>
  <p:tag name="TPOS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B5FAEE8A59D4346BF1F23EA854CB450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7022F673EE494EE68426F8B4FD37F1F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CB5FAEE8A59D4346BF1F23EA854CB450&lt;/guid&gt;&lt;repollguid&gt;CC420BF2D9D846C4A002943A79280D66&lt;/repollguid&gt;&lt;sourceid&gt;8F708D5ABCAD4265A70C18CA518BFE0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2A3B25BA6DD74FADB50FA2407901CF96&lt;/guid&gt;&lt;answertext&gt;1&lt;/answertext&gt;&lt;valuetype&gt;0&lt;/valuetype&gt;&lt;/answer&gt;&lt;answer&gt;&lt;guid&gt;D4A83CE6DDB7438293B0D2832D1667F4&lt;/guid&gt;&lt;answertext&gt;4&lt;/answertext&gt;&lt;valuetype&gt;0&lt;/valuetype&gt;&lt;/answer&gt;&lt;answer&gt;&lt;guid&gt;BC17A36BE80B46F68F17B2659D33A3D8&lt;/guid&gt;&lt;answertext&gt;6&lt;/answertext&gt;&lt;valuetype&gt;0&lt;/valuetype&gt;&lt;/answer&gt;&lt;answer&gt;&lt;guid&gt;84FAD89B07474E3CA730CF8DBC8D4A02&lt;/guid&gt;&lt;answertext&gt;8&lt;/answertext&gt;&lt;valuetype&gt;0&lt;/valuetype&gt;&lt;/answer&gt;&lt;/answers&gt;&lt;/multichoice&gt;&lt;/questions&gt;&lt;/questionlist&gt;"/>
  <p:tag name="LIVECHARTING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630A6B6112F47089B5AF93C89E28F29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17CC709CD34F11B12CE3056C5D9F55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4630A6B6112F47089B5AF93C89E28F29&lt;/guid&gt;&lt;repollguid&gt;3C153C781AF74C2FBA96F1CD91C6EB65&lt;/repollguid&gt;&lt;sourceid&gt;3B64466063244CB1A4B3A6AE7604E8F3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D2B237A25FCD4A27BFB3ADF1DA930C37&lt;/guid&gt;&lt;answertext&gt;1&lt;/answertext&gt;&lt;valuetype&gt;0&lt;/valuetype&gt;&lt;/answer&gt;&lt;answer&gt;&lt;guid&gt;B6555DA2F6EF49529FB600C6D6688119&lt;/guid&gt;&lt;answertext&gt;3&lt;/answertext&gt;&lt;valuetype&gt;0&lt;/valuetype&gt;&lt;/answer&gt;&lt;answer&gt;&lt;guid&gt;EFF2AB6B818B40ECA89BCC724E3BC3A6&lt;/guid&gt;&lt;answertext&gt;5&lt;/answertext&gt;&lt;valuetype&gt;0&lt;/valuetype&gt;&lt;/answer&gt;&lt;answer&gt;&lt;guid&gt;8654CC709A6F4F4DACE340F66E64408B&lt;/guid&gt;&lt;answertext&gt;8&lt;/answertext&gt;&lt;valuetype&gt;0&lt;/valuetype&gt;&lt;/answer&gt;&lt;/answers&gt;&lt;/multichoice&gt;&lt;/questions&gt;&lt;/questionlist&gt;"/>
  <p:tag name="LIVECHARTING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74B0FA59294424EB2B83C330803BF86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4FF9567EDA314AEE9DF6C4161097C04D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774B0FA59294424EB2B83C330803BF86&lt;/guid&gt;&lt;repollguid&gt;43EB6B2E7D1C4C78B55EE1AC753A60D5&lt;/repollguid&gt;&lt;sourceid&gt;FD2101D86B1A4DD082C071F020D96DAD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A4DCE564FF564398B964F855EE8C9F01&lt;/guid&gt;&lt;answertext&gt;1&lt;/answertext&gt;&lt;valuetype&gt;0&lt;/valuetype&gt;&lt;/answer&gt;&lt;answer&gt;&lt;guid&gt;CA2260C693094781990709E338DE34EF&lt;/guid&gt;&lt;answertext&gt;3&lt;/answertext&gt;&lt;valuetype&gt;0&lt;/valuetype&gt;&lt;/answer&gt;&lt;answer&gt;&lt;guid&gt;F44370C0CBF04C488CC441A264488319&lt;/guid&gt;&lt;answertext&gt;4&lt;/answertext&gt;&lt;valuetype&gt;0&lt;/valuetype&gt;&lt;/answer&gt;&lt;answer&gt;&lt;guid&gt;698AAD95627743679CD1D5C9CEC4D75D&lt;/guid&gt;&lt;answertext&gt;6&lt;/answertext&gt;&lt;valuetype&gt;0&lt;/valuetype&gt;&lt;/answer&gt;&lt;/answers&gt;&lt;/multichoice&gt;&lt;/questions&gt;&lt;/questionlist&gt;"/>
  <p:tag name="LIVECHARTING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7D50B9BA8DE4DEBA76458ACD154501A"/>
  <p:tag name="AUTOOPENPOLL" val="False"/>
  <p:tag name="TYPE" val="MultiChoiceSlide"/>
  <p:tag name="TPSLIDEBULLETSTYLE" val="2"/>
  <p:tag name="HASRESULTS" val="False"/>
  <p:tag name="CHARTTYPE" val="0"/>
  <p:tag name="CHARTDEFINEDCOLORS" val="3,6,10,45,32,50,13,4,9,55,1"/>
  <p:tag name="TPQUESTIONXML" val="&lt;?xml version=&quot;1.0&quot; encoding=&quot;UTF-8&quot; standalone=&quot;yes&quot;?&gt;&lt;questionlist&gt;&lt;properties&gt;&lt;guid&gt;0DDCF38A074B414BB648E9C596B8E333&lt;/guid&gt;&lt;date&gt;9/11/2017 02:46:18 P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A7D50B9BA8DE4DEBA76458ACD154501A&lt;/guid&gt;&lt;repollguid&gt;2853B0440511446B973ABA41024A56E2&lt;/repollguid&gt;&lt;sourceid&gt;C6100A28CB4E4A0E9C7053BDE319DEBB&lt;/sourceid&gt;&lt;questiontext&gt;How many tuples in the answ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2&lt;/bulletstyle&gt;&lt;answers&gt;&lt;answer&gt;&lt;guid&gt;4E830EEE826F4B8BA84055F97DD13744&lt;/guid&gt;&lt;answertext&gt;1&lt;/answertext&gt;&lt;valuetype&gt;0&lt;/valuetype&gt;&lt;/answer&gt;&lt;answer&gt;&lt;guid&gt;E603A75E2BB2408490847EADC55763F7&lt;/guid&gt;&lt;answertext&gt;2&lt;/answertext&gt;&lt;valuetype&gt;0&lt;/valuetype&gt;&lt;/answer&gt;&lt;answer&gt;&lt;guid&gt;38808892C2AB4BCEA0F06A0E619157AF&lt;/guid&gt;&lt;answertext&gt;4&lt;/answertext&gt;&lt;valuetype&gt;0&lt;/valuetype&gt;&lt;/answer&gt;&lt;answer&gt;&lt;guid&gt;452DC13F770F44D7B466B5F719F45E35&lt;/guid&gt;&lt;answertext&gt;6&lt;/answertext&gt;&lt;valuetype&gt;0&lt;/valuetype&gt;&lt;/answer&gt;&lt;/answers&gt;&lt;/multichoice&gt;&lt;/questions&gt;&lt;/questionlist&gt;"/>
  <p:tag name="LIVECHARTING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NUMBERFORMAT" val="0"/>
  <p:tag name="LABELFORMAT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C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D0D585-C4EC-EA4B-835C-782976849514}" vid="{8BBB69E0-F12D-4E4F-8A8A-1D22C8CD6263}"/>
    </a:ext>
  </a:extLst>
</a:theme>
</file>

<file path=ppt/theme/theme3.xml><?xml version="1.0" encoding="utf-8"?>
<a:theme xmlns:a="http://schemas.openxmlformats.org/drawingml/2006/main" name="1_MC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D0D585-C4EC-EA4B-835C-782976849514}" vid="{8BBB69E0-F12D-4E4F-8A8A-1D22C8CD6263}"/>
    </a:ext>
  </a:extLst>
</a:theme>
</file>

<file path=ppt/theme/theme4.xml><?xml version="1.0" encoding="utf-8"?>
<a:theme xmlns:a="http://schemas.openxmlformats.org/drawingml/2006/main" name="2_MC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D0D585-C4EC-EA4B-835C-782976849514}" vid="{8BBB69E0-F12D-4E4F-8A8A-1D22C8CD6263}"/>
    </a:ext>
  </a:extLst>
</a:theme>
</file>

<file path=ppt/theme/theme5.xml><?xml version="1.0" encoding="utf-8"?>
<a:theme xmlns:a="http://schemas.openxmlformats.org/drawingml/2006/main" name="3_MCQ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D0D585-C4EC-EA4B-835C-782976849514}" vid="{8BBB69E0-F12D-4E4F-8A8A-1D22C8CD626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21175</TotalTime>
  <Words>5935</Words>
  <Application>Microsoft Macintosh PowerPoint</Application>
  <PresentationFormat>On-screen Show (4:3)</PresentationFormat>
  <Paragraphs>2428</Paragraphs>
  <Slides>85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Arial</vt:lpstr>
      <vt:lpstr>Arial Black</vt:lpstr>
      <vt:lpstr>Calibri</vt:lpstr>
      <vt:lpstr>Courier</vt:lpstr>
      <vt:lpstr>Helvetica</vt:lpstr>
      <vt:lpstr>Wingdings</vt:lpstr>
      <vt:lpstr>Essential</vt:lpstr>
      <vt:lpstr>MCQ</vt:lpstr>
      <vt:lpstr>1_MCQ</vt:lpstr>
      <vt:lpstr>2_MCQ</vt:lpstr>
      <vt:lpstr>3_MCQ</vt:lpstr>
      <vt:lpstr>Introduction to  Data Science</vt:lpstr>
      <vt:lpstr>Announcements</vt:lpstr>
      <vt:lpstr>Review of Last LEctures</vt:lpstr>
      <vt:lpstr>Review of last class</vt:lpstr>
      <vt:lpstr>Today/Next Class</vt:lpstr>
      <vt:lpstr>Today’s Lecture</vt:lpstr>
      <vt:lpstr>Today/Next Class</vt:lpstr>
      <vt:lpstr>Tables </vt:lpstr>
      <vt:lpstr>Tables </vt:lpstr>
      <vt:lpstr>1. Select/slicing</vt:lpstr>
      <vt:lpstr>2. Aggregate/Reduce</vt:lpstr>
      <vt:lpstr>3. Map</vt:lpstr>
      <vt:lpstr>4. Group By</vt:lpstr>
      <vt:lpstr>4. Group By</vt:lpstr>
      <vt:lpstr>4. Group By</vt:lpstr>
      <vt:lpstr>5. Group By Aggregate</vt:lpstr>
      <vt:lpstr>5. Group By Aggregate</vt:lpstr>
      <vt:lpstr>6. Union/Intersection/Difference</vt:lpstr>
      <vt:lpstr>7. Merge or Join</vt:lpstr>
      <vt:lpstr>7. Merge or Join</vt:lpstr>
      <vt:lpstr>Summary</vt:lpstr>
      <vt:lpstr>How many tuples in the answer?</vt:lpstr>
      <vt:lpstr>How many groups in the answer?</vt:lpstr>
      <vt:lpstr>How many tuples in the answer?</vt:lpstr>
      <vt:lpstr>How many tuples in the answer?</vt:lpstr>
      <vt:lpstr>Today/Next Class</vt:lpstr>
      <vt:lpstr>Pandas: History</vt:lpstr>
      <vt:lpstr>Pandas: series</vt:lpstr>
      <vt:lpstr>Pandas: DataFrame</vt:lpstr>
      <vt:lpstr>Hierarchical Indexes</vt:lpstr>
      <vt:lpstr>Essential Functionality</vt:lpstr>
      <vt:lpstr>Essential Functionality</vt:lpstr>
      <vt:lpstr>Function application and Mapping</vt:lpstr>
      <vt:lpstr>Sorting and Ranking</vt:lpstr>
      <vt:lpstr>Descriptive and Summary Statistics</vt:lpstr>
      <vt:lpstr>Creating Dataframes</vt:lpstr>
      <vt:lpstr>More…</vt:lpstr>
      <vt:lpstr>Today/Next Class</vt:lpstr>
      <vt:lpstr>Tidy Data</vt:lpstr>
      <vt:lpstr>Example</vt:lpstr>
      <vt:lpstr>Tidying Data I</vt:lpstr>
      <vt:lpstr>Tidying Data II</vt:lpstr>
      <vt:lpstr>Melting Data I</vt:lpstr>
      <vt:lpstr>Melting Data II</vt:lpstr>
      <vt:lpstr>More complicated example</vt:lpstr>
      <vt:lpstr>More complicated example</vt:lpstr>
      <vt:lpstr>More complicated example</vt:lpstr>
      <vt:lpstr>More complicated example</vt:lpstr>
      <vt:lpstr>More complicated example</vt:lpstr>
      <vt:lpstr>More to do?</vt:lpstr>
      <vt:lpstr>Today/Next Class</vt:lpstr>
      <vt:lpstr>Today’s Lecture</vt:lpstr>
      <vt:lpstr>Relation</vt:lpstr>
      <vt:lpstr>Primary keys</vt:lpstr>
      <vt:lpstr>Aren’t these called “indexes”?</vt:lpstr>
      <vt:lpstr>Foreign keys</vt:lpstr>
      <vt:lpstr>Relation Schema</vt:lpstr>
      <vt:lpstr>Schema Diagrams</vt:lpstr>
      <vt:lpstr>Searching for elements</vt:lpstr>
      <vt:lpstr>Indexes</vt:lpstr>
      <vt:lpstr>INdexes</vt:lpstr>
      <vt:lpstr>Relationships</vt:lpstr>
      <vt:lpstr>One-to-many &amp; Many-to-one</vt:lpstr>
      <vt:lpstr>One-to-One</vt:lpstr>
      <vt:lpstr>One-to-One-Or-None</vt:lpstr>
      <vt:lpstr>Many-to-Many</vt:lpstr>
      <vt:lpstr>Associative tables</vt:lpstr>
      <vt:lpstr>Aside: Pandas</vt:lpstr>
      <vt:lpstr>SQLite</vt:lpstr>
      <vt:lpstr>How a relational DB fits into your workflow</vt:lpstr>
      <vt:lpstr>Crash Course in SQL (in python)</vt:lpstr>
      <vt:lpstr>Crash Course in SQL (in python)</vt:lpstr>
      <vt:lpstr>Crash Course in SQL (in python)</vt:lpstr>
      <vt:lpstr>Crash Course in SQL (in python)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Group by Aggregates</vt:lpstr>
      <vt:lpstr>Raw SQL in Pandas</vt:lpstr>
      <vt:lpstr>Next Class: Exploratory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2331</cp:revision>
  <cp:lastPrinted>2017-09-11T20:07:31Z</cp:lastPrinted>
  <dcterms:created xsi:type="dcterms:W3CDTF">2013-03-05T15:39:19Z</dcterms:created>
  <dcterms:modified xsi:type="dcterms:W3CDTF">2019-09-12T20:23:02Z</dcterms:modified>
</cp:coreProperties>
</file>