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6"/>
  </p:notesMasterIdLst>
  <p:handoutMasterIdLst>
    <p:handoutMasterId r:id="rId47"/>
  </p:handoutMasterIdLst>
  <p:sldIdLst>
    <p:sldId id="256" r:id="rId2"/>
    <p:sldId id="423" r:id="rId3"/>
    <p:sldId id="424" r:id="rId4"/>
    <p:sldId id="425" r:id="rId5"/>
    <p:sldId id="426" r:id="rId6"/>
    <p:sldId id="433" r:id="rId7"/>
    <p:sldId id="434" r:id="rId8"/>
    <p:sldId id="511" r:id="rId9"/>
    <p:sldId id="435" r:id="rId10"/>
    <p:sldId id="444" r:id="rId11"/>
    <p:sldId id="445" r:id="rId12"/>
    <p:sldId id="437" r:id="rId13"/>
    <p:sldId id="439" r:id="rId14"/>
    <p:sldId id="442" r:id="rId15"/>
    <p:sldId id="427" r:id="rId16"/>
    <p:sldId id="441" r:id="rId17"/>
    <p:sldId id="638" r:id="rId18"/>
    <p:sldId id="639" r:id="rId19"/>
    <p:sldId id="640" r:id="rId20"/>
    <p:sldId id="428" r:id="rId21"/>
    <p:sldId id="443" r:id="rId22"/>
    <p:sldId id="432" r:id="rId23"/>
    <p:sldId id="429" r:id="rId24"/>
    <p:sldId id="532" r:id="rId25"/>
    <p:sldId id="527" r:id="rId26"/>
    <p:sldId id="537" r:id="rId27"/>
    <p:sldId id="529" r:id="rId28"/>
    <p:sldId id="536" r:id="rId29"/>
    <p:sldId id="534" r:id="rId30"/>
    <p:sldId id="535" r:id="rId31"/>
    <p:sldId id="538" r:id="rId32"/>
    <p:sldId id="539" r:id="rId33"/>
    <p:sldId id="540" r:id="rId34"/>
    <p:sldId id="541" r:id="rId35"/>
    <p:sldId id="542" r:id="rId36"/>
    <p:sldId id="473" r:id="rId37"/>
    <p:sldId id="513" r:id="rId38"/>
    <p:sldId id="517" r:id="rId39"/>
    <p:sldId id="518" r:id="rId40"/>
    <p:sldId id="519" r:id="rId41"/>
    <p:sldId id="521" r:id="rId42"/>
    <p:sldId id="520" r:id="rId43"/>
    <p:sldId id="525" r:id="rId44"/>
    <p:sldId id="53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18" autoAdjust="0"/>
    <p:restoredTop sz="92157" autoAdjust="0"/>
  </p:normalViewPr>
  <p:slideViewPr>
    <p:cSldViewPr snapToGrid="0" snapToObjects="1">
      <p:cViewPr varScale="1">
        <p:scale>
          <a:sx n="97" d="100"/>
          <a:sy n="97" d="100"/>
        </p:scale>
        <p:origin x="5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BA869-856C-DA4B-9A68-DCD615610BFA}" type="doc">
      <dgm:prSet loTypeId="urn:microsoft.com/office/officeart/2005/8/layout/hierarchy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89A929-BC40-9846-910B-21D773EFFED9}">
      <dgm:prSet phldrT="[Text]"/>
      <dgm:spPr/>
      <dgm:t>
        <a:bodyPr/>
        <a:lstStyle/>
        <a:p>
          <a:r>
            <a:rPr lang="en-US" dirty="0"/>
            <a:t>Data Types</a:t>
          </a:r>
        </a:p>
      </dgm:t>
    </dgm:pt>
    <dgm:pt modelId="{34786749-9C5E-1E45-A67B-9AC89824701B}" type="parTrans" cxnId="{B0D7590D-315F-AB45-B171-9F8DFD7EABBD}">
      <dgm:prSet/>
      <dgm:spPr/>
      <dgm:t>
        <a:bodyPr/>
        <a:lstStyle/>
        <a:p>
          <a:endParaRPr lang="en-US"/>
        </a:p>
      </dgm:t>
    </dgm:pt>
    <dgm:pt modelId="{A95FFD3C-043C-A14F-9BFF-A708DA9CBB60}" type="sibTrans" cxnId="{B0D7590D-315F-AB45-B171-9F8DFD7EABBD}">
      <dgm:prSet/>
      <dgm:spPr/>
      <dgm:t>
        <a:bodyPr/>
        <a:lstStyle/>
        <a:p>
          <a:endParaRPr lang="en-US"/>
        </a:p>
      </dgm:t>
    </dgm:pt>
    <dgm:pt modelId="{663CA8D5-6F13-FE46-AD23-91FFE191A54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Categorical</a:t>
          </a:r>
        </a:p>
      </dgm:t>
    </dgm:pt>
    <dgm:pt modelId="{2979A585-3B9C-A648-A652-4913A7B04088}" type="parTrans" cxnId="{C9343419-98F2-4D47-BA2E-FAF6563B3980}">
      <dgm:prSet/>
      <dgm:spPr/>
      <dgm:t>
        <a:bodyPr/>
        <a:lstStyle/>
        <a:p>
          <a:endParaRPr lang="en-US"/>
        </a:p>
      </dgm:t>
    </dgm:pt>
    <dgm:pt modelId="{767F5BB5-C481-8D4E-9645-1913B7BF7427}" type="sibTrans" cxnId="{C9343419-98F2-4D47-BA2E-FAF6563B3980}">
      <dgm:prSet/>
      <dgm:spPr/>
      <dgm:t>
        <a:bodyPr/>
        <a:lstStyle/>
        <a:p>
          <a:endParaRPr lang="en-US"/>
        </a:p>
      </dgm:t>
    </dgm:pt>
    <dgm:pt modelId="{63D77840-BCEC-734C-8140-B8A762ACB7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Numerical</a:t>
          </a:r>
        </a:p>
      </dgm:t>
    </dgm:pt>
    <dgm:pt modelId="{5D65EB21-79F4-C04D-AAC8-9762C5DEA685}" type="parTrans" cxnId="{EB3A6581-5ECD-904C-8667-DAF19EAAF37B}">
      <dgm:prSet/>
      <dgm:spPr/>
      <dgm:t>
        <a:bodyPr/>
        <a:lstStyle/>
        <a:p>
          <a:endParaRPr lang="en-US"/>
        </a:p>
      </dgm:t>
    </dgm:pt>
    <dgm:pt modelId="{2FF9B17E-7DA2-A34B-B0C4-A19D21A1CD21}" type="sibTrans" cxnId="{EB3A6581-5ECD-904C-8667-DAF19EAAF37B}">
      <dgm:prSet/>
      <dgm:spPr/>
      <dgm:t>
        <a:bodyPr/>
        <a:lstStyle/>
        <a:p>
          <a:endParaRPr lang="en-US"/>
        </a:p>
      </dgm:t>
    </dgm:pt>
    <dgm:pt modelId="{73AEB7A0-EB3F-A24A-9BB3-8BE6D26575CE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Interval</a:t>
          </a:r>
        </a:p>
      </dgm:t>
    </dgm:pt>
    <dgm:pt modelId="{0611128C-47CD-5847-89FA-A3D34190DD50}" type="parTrans" cxnId="{4CAF08D6-B1E1-BE4A-95B8-1B6E43892997}">
      <dgm:prSet/>
      <dgm:spPr/>
      <dgm:t>
        <a:bodyPr/>
        <a:lstStyle/>
        <a:p>
          <a:endParaRPr lang="en-US"/>
        </a:p>
      </dgm:t>
    </dgm:pt>
    <dgm:pt modelId="{1796AB51-0FB5-3449-8498-79BD4FA9B59D}" type="sibTrans" cxnId="{4CAF08D6-B1E1-BE4A-95B8-1B6E43892997}">
      <dgm:prSet/>
      <dgm:spPr/>
      <dgm:t>
        <a:bodyPr/>
        <a:lstStyle/>
        <a:p>
          <a:endParaRPr lang="en-US"/>
        </a:p>
      </dgm:t>
    </dgm:pt>
    <dgm:pt modelId="{647DDA1B-926D-1D46-B1A2-1E5A4E29B78A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Ratio</a:t>
          </a:r>
        </a:p>
      </dgm:t>
    </dgm:pt>
    <dgm:pt modelId="{0AE12B21-E804-8E41-8E8A-A54E063874DC}" type="parTrans" cxnId="{9AD5EB6E-66F2-9546-A7F6-9562E5599AB5}">
      <dgm:prSet/>
      <dgm:spPr/>
      <dgm:t>
        <a:bodyPr/>
        <a:lstStyle/>
        <a:p>
          <a:endParaRPr lang="en-US"/>
        </a:p>
      </dgm:t>
    </dgm:pt>
    <dgm:pt modelId="{B9603F69-99BC-B144-8D53-6062D6A8CFEF}" type="sibTrans" cxnId="{9AD5EB6E-66F2-9546-A7F6-9562E5599AB5}">
      <dgm:prSet/>
      <dgm:spPr/>
      <dgm:t>
        <a:bodyPr/>
        <a:lstStyle/>
        <a:p>
          <a:endParaRPr lang="en-US"/>
        </a:p>
      </dgm:t>
    </dgm:pt>
    <dgm:pt modelId="{8BB74CC7-5371-434D-B309-A4B8A4F8B44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Nominal</a:t>
          </a:r>
        </a:p>
      </dgm:t>
    </dgm:pt>
    <dgm:pt modelId="{D7F757E4-D01D-BD44-8A17-6FB2E90AFB5A}" type="parTrans" cxnId="{B5699861-5389-3645-8CE6-0719C3AB6282}">
      <dgm:prSet/>
      <dgm:spPr/>
      <dgm:t>
        <a:bodyPr/>
        <a:lstStyle/>
        <a:p>
          <a:endParaRPr lang="en-US"/>
        </a:p>
      </dgm:t>
    </dgm:pt>
    <dgm:pt modelId="{A1F4F545-C8BF-6146-BD2B-B84E09B500A9}" type="sibTrans" cxnId="{B5699861-5389-3645-8CE6-0719C3AB6282}">
      <dgm:prSet/>
      <dgm:spPr/>
      <dgm:t>
        <a:bodyPr/>
        <a:lstStyle/>
        <a:p>
          <a:endParaRPr lang="en-US"/>
        </a:p>
      </dgm:t>
    </dgm:pt>
    <dgm:pt modelId="{8C701665-040A-2F4C-BA26-D9F3A7554B6E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Ordinal</a:t>
          </a:r>
        </a:p>
      </dgm:t>
    </dgm:pt>
    <dgm:pt modelId="{FC82823D-59DA-EA40-AC7C-53ADCFC0B9B9}" type="parTrans" cxnId="{0D1652B6-8DAA-464E-9D61-82C2C2112C08}">
      <dgm:prSet/>
      <dgm:spPr/>
      <dgm:t>
        <a:bodyPr/>
        <a:lstStyle/>
        <a:p>
          <a:endParaRPr lang="en-US"/>
        </a:p>
      </dgm:t>
    </dgm:pt>
    <dgm:pt modelId="{C5015021-6025-D144-B4CA-163ED6FA558F}" type="sibTrans" cxnId="{0D1652B6-8DAA-464E-9D61-82C2C2112C08}">
      <dgm:prSet/>
      <dgm:spPr/>
      <dgm:t>
        <a:bodyPr/>
        <a:lstStyle/>
        <a:p>
          <a:endParaRPr lang="en-US"/>
        </a:p>
      </dgm:t>
    </dgm:pt>
    <dgm:pt modelId="{022ECFAA-5DFA-3442-9BA0-94FB5210CF30}" type="pres">
      <dgm:prSet presAssocID="{641BA869-856C-DA4B-9A68-DCD615610BF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444738F-9962-5B4E-A978-13E35177D2FC}" type="pres">
      <dgm:prSet presAssocID="{641BA869-856C-DA4B-9A68-DCD615610BFA}" presName="hierFlow" presStyleCnt="0"/>
      <dgm:spPr/>
    </dgm:pt>
    <dgm:pt modelId="{A74B3DF1-9609-CA44-B0F9-6A4D00A22B35}" type="pres">
      <dgm:prSet presAssocID="{641BA869-856C-DA4B-9A68-DCD615610BF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C095FD0-E3CF-2448-AD9D-62D4A8C04E23}" type="pres">
      <dgm:prSet presAssocID="{7C89A929-BC40-9846-910B-21D773EFFED9}" presName="Name17" presStyleCnt="0"/>
      <dgm:spPr/>
    </dgm:pt>
    <dgm:pt modelId="{0559FF77-E4BF-D74D-A587-9F930C8671B5}" type="pres">
      <dgm:prSet presAssocID="{7C89A929-BC40-9846-910B-21D773EFFED9}" presName="level1Shape" presStyleLbl="node0" presStyleIdx="0" presStyleCnt="1">
        <dgm:presLayoutVars>
          <dgm:chPref val="3"/>
        </dgm:presLayoutVars>
      </dgm:prSet>
      <dgm:spPr/>
    </dgm:pt>
    <dgm:pt modelId="{73E43A20-427A-004A-8A03-6C8C03976DA2}" type="pres">
      <dgm:prSet presAssocID="{7C89A929-BC40-9846-910B-21D773EFFED9}" presName="hierChild2" presStyleCnt="0"/>
      <dgm:spPr/>
    </dgm:pt>
    <dgm:pt modelId="{D41E7B07-244C-1643-ABBB-E9893915CD59}" type="pres">
      <dgm:prSet presAssocID="{2979A585-3B9C-A648-A652-4913A7B04088}" presName="Name25" presStyleLbl="parChTrans1D2" presStyleIdx="0" presStyleCnt="2"/>
      <dgm:spPr/>
    </dgm:pt>
    <dgm:pt modelId="{B41D0358-99DC-A94A-8A70-D5859FAB97CB}" type="pres">
      <dgm:prSet presAssocID="{2979A585-3B9C-A648-A652-4913A7B04088}" presName="connTx" presStyleLbl="parChTrans1D2" presStyleIdx="0" presStyleCnt="2"/>
      <dgm:spPr/>
    </dgm:pt>
    <dgm:pt modelId="{E0234430-C6EB-C84F-8535-9CDCCA65BC43}" type="pres">
      <dgm:prSet presAssocID="{663CA8D5-6F13-FE46-AD23-91FFE191A54C}" presName="Name30" presStyleCnt="0"/>
      <dgm:spPr/>
    </dgm:pt>
    <dgm:pt modelId="{55E79021-6210-0A4D-AEB3-3E25B85DEFFC}" type="pres">
      <dgm:prSet presAssocID="{663CA8D5-6F13-FE46-AD23-91FFE191A54C}" presName="level2Shape" presStyleLbl="node2" presStyleIdx="0" presStyleCnt="2"/>
      <dgm:spPr/>
    </dgm:pt>
    <dgm:pt modelId="{2D83D783-6082-2B49-A9B7-52C808B03A46}" type="pres">
      <dgm:prSet presAssocID="{663CA8D5-6F13-FE46-AD23-91FFE191A54C}" presName="hierChild3" presStyleCnt="0"/>
      <dgm:spPr/>
    </dgm:pt>
    <dgm:pt modelId="{E147E9DF-5F1B-AF49-A9D7-5E60B820F15B}" type="pres">
      <dgm:prSet presAssocID="{D7F757E4-D01D-BD44-8A17-6FB2E90AFB5A}" presName="Name25" presStyleLbl="parChTrans1D3" presStyleIdx="0" presStyleCnt="4"/>
      <dgm:spPr/>
    </dgm:pt>
    <dgm:pt modelId="{8AFA2601-6420-8F49-AFBD-0433F51C2B8D}" type="pres">
      <dgm:prSet presAssocID="{D7F757E4-D01D-BD44-8A17-6FB2E90AFB5A}" presName="connTx" presStyleLbl="parChTrans1D3" presStyleIdx="0" presStyleCnt="4"/>
      <dgm:spPr/>
    </dgm:pt>
    <dgm:pt modelId="{BDCD3F1F-CC69-9845-9D26-BF099B39F377}" type="pres">
      <dgm:prSet presAssocID="{8BB74CC7-5371-434D-B309-A4B8A4F8B443}" presName="Name30" presStyleCnt="0"/>
      <dgm:spPr/>
    </dgm:pt>
    <dgm:pt modelId="{DB941C13-26E0-DA44-A371-1737A021107C}" type="pres">
      <dgm:prSet presAssocID="{8BB74CC7-5371-434D-B309-A4B8A4F8B443}" presName="level2Shape" presStyleLbl="node3" presStyleIdx="0" presStyleCnt="4"/>
      <dgm:spPr/>
    </dgm:pt>
    <dgm:pt modelId="{73E7152E-6043-2F47-92E3-62747592C229}" type="pres">
      <dgm:prSet presAssocID="{8BB74CC7-5371-434D-B309-A4B8A4F8B443}" presName="hierChild3" presStyleCnt="0"/>
      <dgm:spPr/>
    </dgm:pt>
    <dgm:pt modelId="{B804806C-1823-764A-8204-E8673366169E}" type="pres">
      <dgm:prSet presAssocID="{FC82823D-59DA-EA40-AC7C-53ADCFC0B9B9}" presName="Name25" presStyleLbl="parChTrans1D3" presStyleIdx="1" presStyleCnt="4"/>
      <dgm:spPr/>
    </dgm:pt>
    <dgm:pt modelId="{11F21376-244F-1E49-A5E7-62E955586401}" type="pres">
      <dgm:prSet presAssocID="{FC82823D-59DA-EA40-AC7C-53ADCFC0B9B9}" presName="connTx" presStyleLbl="parChTrans1D3" presStyleIdx="1" presStyleCnt="4"/>
      <dgm:spPr/>
    </dgm:pt>
    <dgm:pt modelId="{75CCB3FB-3BF9-4448-BBAA-81A0204430DB}" type="pres">
      <dgm:prSet presAssocID="{8C701665-040A-2F4C-BA26-D9F3A7554B6E}" presName="Name30" presStyleCnt="0"/>
      <dgm:spPr/>
    </dgm:pt>
    <dgm:pt modelId="{5394EAD2-1EF3-4942-BBF8-9AF68C018BB0}" type="pres">
      <dgm:prSet presAssocID="{8C701665-040A-2F4C-BA26-D9F3A7554B6E}" presName="level2Shape" presStyleLbl="node3" presStyleIdx="1" presStyleCnt="4"/>
      <dgm:spPr/>
    </dgm:pt>
    <dgm:pt modelId="{E0EB2C20-25DD-BA40-B6DE-B20F2C646D13}" type="pres">
      <dgm:prSet presAssocID="{8C701665-040A-2F4C-BA26-D9F3A7554B6E}" presName="hierChild3" presStyleCnt="0"/>
      <dgm:spPr/>
    </dgm:pt>
    <dgm:pt modelId="{11B53E8B-1B0E-0B46-B473-55208D81C634}" type="pres">
      <dgm:prSet presAssocID="{5D65EB21-79F4-C04D-AAC8-9762C5DEA685}" presName="Name25" presStyleLbl="parChTrans1D2" presStyleIdx="1" presStyleCnt="2"/>
      <dgm:spPr/>
    </dgm:pt>
    <dgm:pt modelId="{1FB42605-0513-6D42-B79C-25C2EAAD7C61}" type="pres">
      <dgm:prSet presAssocID="{5D65EB21-79F4-C04D-AAC8-9762C5DEA685}" presName="connTx" presStyleLbl="parChTrans1D2" presStyleIdx="1" presStyleCnt="2"/>
      <dgm:spPr/>
    </dgm:pt>
    <dgm:pt modelId="{F39A9865-A624-094F-86D1-C242E3D5D352}" type="pres">
      <dgm:prSet presAssocID="{63D77840-BCEC-734C-8140-B8A762ACB769}" presName="Name30" presStyleCnt="0"/>
      <dgm:spPr/>
    </dgm:pt>
    <dgm:pt modelId="{A03D09D3-2815-BD48-B2FB-B992A0293C42}" type="pres">
      <dgm:prSet presAssocID="{63D77840-BCEC-734C-8140-B8A762ACB769}" presName="level2Shape" presStyleLbl="node2" presStyleIdx="1" presStyleCnt="2"/>
      <dgm:spPr/>
    </dgm:pt>
    <dgm:pt modelId="{DC099E98-AE1C-224C-A29D-2ED6DFFB384A}" type="pres">
      <dgm:prSet presAssocID="{63D77840-BCEC-734C-8140-B8A762ACB769}" presName="hierChild3" presStyleCnt="0"/>
      <dgm:spPr/>
    </dgm:pt>
    <dgm:pt modelId="{F8475684-AF52-BC42-AE5F-0C4D6B7B1C57}" type="pres">
      <dgm:prSet presAssocID="{0611128C-47CD-5847-89FA-A3D34190DD50}" presName="Name25" presStyleLbl="parChTrans1D3" presStyleIdx="2" presStyleCnt="4"/>
      <dgm:spPr/>
    </dgm:pt>
    <dgm:pt modelId="{D274D38D-255B-7D4D-8369-EFE0798A89C6}" type="pres">
      <dgm:prSet presAssocID="{0611128C-47CD-5847-89FA-A3D34190DD50}" presName="connTx" presStyleLbl="parChTrans1D3" presStyleIdx="2" presStyleCnt="4"/>
      <dgm:spPr/>
    </dgm:pt>
    <dgm:pt modelId="{DEF4D6E3-240A-F845-962F-D933BFDC9DDB}" type="pres">
      <dgm:prSet presAssocID="{73AEB7A0-EB3F-A24A-9BB3-8BE6D26575CE}" presName="Name30" presStyleCnt="0"/>
      <dgm:spPr/>
    </dgm:pt>
    <dgm:pt modelId="{5E53D8CC-C11A-D54A-BF06-91DC68AEE4A8}" type="pres">
      <dgm:prSet presAssocID="{73AEB7A0-EB3F-A24A-9BB3-8BE6D26575CE}" presName="level2Shape" presStyleLbl="node3" presStyleIdx="2" presStyleCnt="4"/>
      <dgm:spPr/>
    </dgm:pt>
    <dgm:pt modelId="{E2B440C3-7525-FE4A-A6A7-3AA2D141F4E5}" type="pres">
      <dgm:prSet presAssocID="{73AEB7A0-EB3F-A24A-9BB3-8BE6D26575CE}" presName="hierChild3" presStyleCnt="0"/>
      <dgm:spPr/>
    </dgm:pt>
    <dgm:pt modelId="{FEBDEB14-224E-0544-999A-4F0DD72D06D4}" type="pres">
      <dgm:prSet presAssocID="{0AE12B21-E804-8E41-8E8A-A54E063874DC}" presName="Name25" presStyleLbl="parChTrans1D3" presStyleIdx="3" presStyleCnt="4"/>
      <dgm:spPr/>
    </dgm:pt>
    <dgm:pt modelId="{EAFFB840-B02F-EC4A-8723-7E739BF9A275}" type="pres">
      <dgm:prSet presAssocID="{0AE12B21-E804-8E41-8E8A-A54E063874DC}" presName="connTx" presStyleLbl="parChTrans1D3" presStyleIdx="3" presStyleCnt="4"/>
      <dgm:spPr/>
    </dgm:pt>
    <dgm:pt modelId="{47A7DAB5-4A63-4044-89BC-416A1F2A0E93}" type="pres">
      <dgm:prSet presAssocID="{647DDA1B-926D-1D46-B1A2-1E5A4E29B78A}" presName="Name30" presStyleCnt="0"/>
      <dgm:spPr/>
    </dgm:pt>
    <dgm:pt modelId="{CAFA975F-06C8-4D4B-80E0-F9437A5FF487}" type="pres">
      <dgm:prSet presAssocID="{647DDA1B-926D-1D46-B1A2-1E5A4E29B78A}" presName="level2Shape" presStyleLbl="node3" presStyleIdx="3" presStyleCnt="4"/>
      <dgm:spPr/>
    </dgm:pt>
    <dgm:pt modelId="{21CB1B7E-2CF9-2D4E-81D3-A932424B8546}" type="pres">
      <dgm:prSet presAssocID="{647DDA1B-926D-1D46-B1A2-1E5A4E29B78A}" presName="hierChild3" presStyleCnt="0"/>
      <dgm:spPr/>
    </dgm:pt>
    <dgm:pt modelId="{0539E02E-F5B0-E34B-8433-9B14B434929E}" type="pres">
      <dgm:prSet presAssocID="{641BA869-856C-DA4B-9A68-DCD615610BFA}" presName="bgShapesFlow" presStyleCnt="0"/>
      <dgm:spPr/>
    </dgm:pt>
  </dgm:ptLst>
  <dgm:cxnLst>
    <dgm:cxn modelId="{B0D7590D-315F-AB45-B171-9F8DFD7EABBD}" srcId="{641BA869-856C-DA4B-9A68-DCD615610BFA}" destId="{7C89A929-BC40-9846-910B-21D773EFFED9}" srcOrd="0" destOrd="0" parTransId="{34786749-9C5E-1E45-A67B-9AC89824701B}" sibTransId="{A95FFD3C-043C-A14F-9BFF-A708DA9CBB60}"/>
    <dgm:cxn modelId="{AE66AB10-E42F-E049-A804-F865146119E1}" type="presOf" srcId="{FC82823D-59DA-EA40-AC7C-53ADCFC0B9B9}" destId="{11F21376-244F-1E49-A5E7-62E955586401}" srcOrd="1" destOrd="0" presId="urn:microsoft.com/office/officeart/2005/8/layout/hierarchy5"/>
    <dgm:cxn modelId="{C9343419-98F2-4D47-BA2E-FAF6563B3980}" srcId="{7C89A929-BC40-9846-910B-21D773EFFED9}" destId="{663CA8D5-6F13-FE46-AD23-91FFE191A54C}" srcOrd="0" destOrd="0" parTransId="{2979A585-3B9C-A648-A652-4913A7B04088}" sibTransId="{767F5BB5-C481-8D4E-9645-1913B7BF7427}"/>
    <dgm:cxn modelId="{269F4D41-16E0-FF42-AB12-D4A88FF8C725}" type="presOf" srcId="{D7F757E4-D01D-BD44-8A17-6FB2E90AFB5A}" destId="{E147E9DF-5F1B-AF49-A9D7-5E60B820F15B}" srcOrd="0" destOrd="0" presId="urn:microsoft.com/office/officeart/2005/8/layout/hierarchy5"/>
    <dgm:cxn modelId="{8CBEC64A-F50D-6C4D-9524-1D2941236344}" type="presOf" srcId="{647DDA1B-926D-1D46-B1A2-1E5A4E29B78A}" destId="{CAFA975F-06C8-4D4B-80E0-F9437A5FF487}" srcOrd="0" destOrd="0" presId="urn:microsoft.com/office/officeart/2005/8/layout/hierarchy5"/>
    <dgm:cxn modelId="{C81D5661-1DAD-5C4C-8D9A-1D972C1AC0A9}" type="presOf" srcId="{5D65EB21-79F4-C04D-AAC8-9762C5DEA685}" destId="{1FB42605-0513-6D42-B79C-25C2EAAD7C61}" srcOrd="1" destOrd="0" presId="urn:microsoft.com/office/officeart/2005/8/layout/hierarchy5"/>
    <dgm:cxn modelId="{B5699861-5389-3645-8CE6-0719C3AB6282}" srcId="{663CA8D5-6F13-FE46-AD23-91FFE191A54C}" destId="{8BB74CC7-5371-434D-B309-A4B8A4F8B443}" srcOrd="0" destOrd="0" parTransId="{D7F757E4-D01D-BD44-8A17-6FB2E90AFB5A}" sibTransId="{A1F4F545-C8BF-6146-BD2B-B84E09B500A9}"/>
    <dgm:cxn modelId="{96B1886B-FFB9-614E-8EAA-49424B5A782B}" type="presOf" srcId="{8C701665-040A-2F4C-BA26-D9F3A7554B6E}" destId="{5394EAD2-1EF3-4942-BBF8-9AF68C018BB0}" srcOrd="0" destOrd="0" presId="urn:microsoft.com/office/officeart/2005/8/layout/hierarchy5"/>
    <dgm:cxn modelId="{9AD5EB6E-66F2-9546-A7F6-9562E5599AB5}" srcId="{63D77840-BCEC-734C-8140-B8A762ACB769}" destId="{647DDA1B-926D-1D46-B1A2-1E5A4E29B78A}" srcOrd="1" destOrd="0" parTransId="{0AE12B21-E804-8E41-8E8A-A54E063874DC}" sibTransId="{B9603F69-99BC-B144-8D53-6062D6A8CFEF}"/>
    <dgm:cxn modelId="{F600A17A-7CCA-7B46-8DAE-7F5EF2FBF7AB}" type="presOf" srcId="{0611128C-47CD-5847-89FA-A3D34190DD50}" destId="{D274D38D-255B-7D4D-8369-EFE0798A89C6}" srcOrd="1" destOrd="0" presId="urn:microsoft.com/office/officeart/2005/8/layout/hierarchy5"/>
    <dgm:cxn modelId="{EB3A6581-5ECD-904C-8667-DAF19EAAF37B}" srcId="{7C89A929-BC40-9846-910B-21D773EFFED9}" destId="{63D77840-BCEC-734C-8140-B8A762ACB769}" srcOrd="1" destOrd="0" parTransId="{5D65EB21-79F4-C04D-AAC8-9762C5DEA685}" sibTransId="{2FF9B17E-7DA2-A34B-B0C4-A19D21A1CD21}"/>
    <dgm:cxn modelId="{396FC386-0D96-7E46-9BEE-537243B9F898}" type="presOf" srcId="{2979A585-3B9C-A648-A652-4913A7B04088}" destId="{B41D0358-99DC-A94A-8A70-D5859FAB97CB}" srcOrd="1" destOrd="0" presId="urn:microsoft.com/office/officeart/2005/8/layout/hierarchy5"/>
    <dgm:cxn modelId="{8DE29389-A5F9-1142-BB20-C359C3BFD94B}" type="presOf" srcId="{663CA8D5-6F13-FE46-AD23-91FFE191A54C}" destId="{55E79021-6210-0A4D-AEB3-3E25B85DEFFC}" srcOrd="0" destOrd="0" presId="urn:microsoft.com/office/officeart/2005/8/layout/hierarchy5"/>
    <dgm:cxn modelId="{07D8E499-9A06-B54D-8029-97124B5526AB}" type="presOf" srcId="{0AE12B21-E804-8E41-8E8A-A54E063874DC}" destId="{EAFFB840-B02F-EC4A-8723-7E739BF9A275}" srcOrd="1" destOrd="0" presId="urn:microsoft.com/office/officeart/2005/8/layout/hierarchy5"/>
    <dgm:cxn modelId="{51042BA0-BA4E-B84C-BC4B-95A907FBFECF}" type="presOf" srcId="{0AE12B21-E804-8E41-8E8A-A54E063874DC}" destId="{FEBDEB14-224E-0544-999A-4F0DD72D06D4}" srcOrd="0" destOrd="0" presId="urn:microsoft.com/office/officeart/2005/8/layout/hierarchy5"/>
    <dgm:cxn modelId="{2EB347AA-BCF6-A54F-9091-D3DDC7DDBFE6}" type="presOf" srcId="{63D77840-BCEC-734C-8140-B8A762ACB769}" destId="{A03D09D3-2815-BD48-B2FB-B992A0293C42}" srcOrd="0" destOrd="0" presId="urn:microsoft.com/office/officeart/2005/8/layout/hierarchy5"/>
    <dgm:cxn modelId="{656E5CAB-B481-E34B-8E4D-D6E800483659}" type="presOf" srcId="{7C89A929-BC40-9846-910B-21D773EFFED9}" destId="{0559FF77-E4BF-D74D-A587-9F930C8671B5}" srcOrd="0" destOrd="0" presId="urn:microsoft.com/office/officeart/2005/8/layout/hierarchy5"/>
    <dgm:cxn modelId="{540617AC-203E-0240-8306-351847DE32D7}" type="presOf" srcId="{73AEB7A0-EB3F-A24A-9BB3-8BE6D26575CE}" destId="{5E53D8CC-C11A-D54A-BF06-91DC68AEE4A8}" srcOrd="0" destOrd="0" presId="urn:microsoft.com/office/officeart/2005/8/layout/hierarchy5"/>
    <dgm:cxn modelId="{93F54FB0-A091-C143-B03D-C65D87A2CD99}" type="presOf" srcId="{D7F757E4-D01D-BD44-8A17-6FB2E90AFB5A}" destId="{8AFA2601-6420-8F49-AFBD-0433F51C2B8D}" srcOrd="1" destOrd="0" presId="urn:microsoft.com/office/officeart/2005/8/layout/hierarchy5"/>
    <dgm:cxn modelId="{0D1652B6-8DAA-464E-9D61-82C2C2112C08}" srcId="{663CA8D5-6F13-FE46-AD23-91FFE191A54C}" destId="{8C701665-040A-2F4C-BA26-D9F3A7554B6E}" srcOrd="1" destOrd="0" parTransId="{FC82823D-59DA-EA40-AC7C-53ADCFC0B9B9}" sibTransId="{C5015021-6025-D144-B4CA-163ED6FA558F}"/>
    <dgm:cxn modelId="{4A1257BC-C6DC-164E-ACB3-2F8EAA097E41}" type="presOf" srcId="{0611128C-47CD-5847-89FA-A3D34190DD50}" destId="{F8475684-AF52-BC42-AE5F-0C4D6B7B1C57}" srcOrd="0" destOrd="0" presId="urn:microsoft.com/office/officeart/2005/8/layout/hierarchy5"/>
    <dgm:cxn modelId="{FC31E8D4-2C94-8B40-8D20-682508558D52}" type="presOf" srcId="{641BA869-856C-DA4B-9A68-DCD615610BFA}" destId="{022ECFAA-5DFA-3442-9BA0-94FB5210CF30}" srcOrd="0" destOrd="0" presId="urn:microsoft.com/office/officeart/2005/8/layout/hierarchy5"/>
    <dgm:cxn modelId="{4CAF08D6-B1E1-BE4A-95B8-1B6E43892997}" srcId="{63D77840-BCEC-734C-8140-B8A762ACB769}" destId="{73AEB7A0-EB3F-A24A-9BB3-8BE6D26575CE}" srcOrd="0" destOrd="0" parTransId="{0611128C-47CD-5847-89FA-A3D34190DD50}" sibTransId="{1796AB51-0FB5-3449-8498-79BD4FA9B59D}"/>
    <dgm:cxn modelId="{F29A68DB-0B3C-8D4E-A720-6681EDAA3E04}" type="presOf" srcId="{FC82823D-59DA-EA40-AC7C-53ADCFC0B9B9}" destId="{B804806C-1823-764A-8204-E8673366169E}" srcOrd="0" destOrd="0" presId="urn:microsoft.com/office/officeart/2005/8/layout/hierarchy5"/>
    <dgm:cxn modelId="{9331A3E7-5E1F-154F-B818-F53944333187}" type="presOf" srcId="{8BB74CC7-5371-434D-B309-A4B8A4F8B443}" destId="{DB941C13-26E0-DA44-A371-1737A021107C}" srcOrd="0" destOrd="0" presId="urn:microsoft.com/office/officeart/2005/8/layout/hierarchy5"/>
    <dgm:cxn modelId="{3306B0F0-9098-7747-AF98-3FEE31DE688F}" type="presOf" srcId="{2979A585-3B9C-A648-A652-4913A7B04088}" destId="{D41E7B07-244C-1643-ABBB-E9893915CD59}" srcOrd="0" destOrd="0" presId="urn:microsoft.com/office/officeart/2005/8/layout/hierarchy5"/>
    <dgm:cxn modelId="{C7B53AF6-18F4-F640-A029-66C2B862FFE1}" type="presOf" srcId="{5D65EB21-79F4-C04D-AAC8-9762C5DEA685}" destId="{11B53E8B-1B0E-0B46-B473-55208D81C634}" srcOrd="0" destOrd="0" presId="urn:microsoft.com/office/officeart/2005/8/layout/hierarchy5"/>
    <dgm:cxn modelId="{F3492753-6560-5240-86F1-62E09656FEFF}" type="presParOf" srcId="{022ECFAA-5DFA-3442-9BA0-94FB5210CF30}" destId="{2444738F-9962-5B4E-A978-13E35177D2FC}" srcOrd="0" destOrd="0" presId="urn:microsoft.com/office/officeart/2005/8/layout/hierarchy5"/>
    <dgm:cxn modelId="{04A3218F-B9F2-9C4F-BE78-AD4F831ED60C}" type="presParOf" srcId="{2444738F-9962-5B4E-A978-13E35177D2FC}" destId="{A74B3DF1-9609-CA44-B0F9-6A4D00A22B35}" srcOrd="0" destOrd="0" presId="urn:microsoft.com/office/officeart/2005/8/layout/hierarchy5"/>
    <dgm:cxn modelId="{CD76C032-0530-3840-ADB1-781C9E8B4115}" type="presParOf" srcId="{A74B3DF1-9609-CA44-B0F9-6A4D00A22B35}" destId="{6C095FD0-E3CF-2448-AD9D-62D4A8C04E23}" srcOrd="0" destOrd="0" presId="urn:microsoft.com/office/officeart/2005/8/layout/hierarchy5"/>
    <dgm:cxn modelId="{A1060AD2-8DC7-2047-972A-F2C047C8A885}" type="presParOf" srcId="{6C095FD0-E3CF-2448-AD9D-62D4A8C04E23}" destId="{0559FF77-E4BF-D74D-A587-9F930C8671B5}" srcOrd="0" destOrd="0" presId="urn:microsoft.com/office/officeart/2005/8/layout/hierarchy5"/>
    <dgm:cxn modelId="{6B15ED0C-5B79-E745-90FB-9A9AC40F295A}" type="presParOf" srcId="{6C095FD0-E3CF-2448-AD9D-62D4A8C04E23}" destId="{73E43A20-427A-004A-8A03-6C8C03976DA2}" srcOrd="1" destOrd="0" presId="urn:microsoft.com/office/officeart/2005/8/layout/hierarchy5"/>
    <dgm:cxn modelId="{6D43EE70-A4E2-2A4F-A103-275FDC443559}" type="presParOf" srcId="{73E43A20-427A-004A-8A03-6C8C03976DA2}" destId="{D41E7B07-244C-1643-ABBB-E9893915CD59}" srcOrd="0" destOrd="0" presId="urn:microsoft.com/office/officeart/2005/8/layout/hierarchy5"/>
    <dgm:cxn modelId="{30A50043-8F8D-964F-BFC7-B6B8704853AE}" type="presParOf" srcId="{D41E7B07-244C-1643-ABBB-E9893915CD59}" destId="{B41D0358-99DC-A94A-8A70-D5859FAB97CB}" srcOrd="0" destOrd="0" presId="urn:microsoft.com/office/officeart/2005/8/layout/hierarchy5"/>
    <dgm:cxn modelId="{9BECC6C7-EF16-C641-8270-0AAE2ABB8607}" type="presParOf" srcId="{73E43A20-427A-004A-8A03-6C8C03976DA2}" destId="{E0234430-C6EB-C84F-8535-9CDCCA65BC43}" srcOrd="1" destOrd="0" presId="urn:microsoft.com/office/officeart/2005/8/layout/hierarchy5"/>
    <dgm:cxn modelId="{83F8FF85-4602-7D44-8C85-B1780BD34B63}" type="presParOf" srcId="{E0234430-C6EB-C84F-8535-9CDCCA65BC43}" destId="{55E79021-6210-0A4D-AEB3-3E25B85DEFFC}" srcOrd="0" destOrd="0" presId="urn:microsoft.com/office/officeart/2005/8/layout/hierarchy5"/>
    <dgm:cxn modelId="{A1FB2643-6733-0445-BCFE-F994774FFB63}" type="presParOf" srcId="{E0234430-C6EB-C84F-8535-9CDCCA65BC43}" destId="{2D83D783-6082-2B49-A9B7-52C808B03A46}" srcOrd="1" destOrd="0" presId="urn:microsoft.com/office/officeart/2005/8/layout/hierarchy5"/>
    <dgm:cxn modelId="{9F099F1B-8A9A-3543-9179-0E81B9214FD9}" type="presParOf" srcId="{2D83D783-6082-2B49-A9B7-52C808B03A46}" destId="{E147E9DF-5F1B-AF49-A9D7-5E60B820F15B}" srcOrd="0" destOrd="0" presId="urn:microsoft.com/office/officeart/2005/8/layout/hierarchy5"/>
    <dgm:cxn modelId="{81F0FFC5-E706-FF4C-B1A4-5D180F7EFEAB}" type="presParOf" srcId="{E147E9DF-5F1B-AF49-A9D7-5E60B820F15B}" destId="{8AFA2601-6420-8F49-AFBD-0433F51C2B8D}" srcOrd="0" destOrd="0" presId="urn:microsoft.com/office/officeart/2005/8/layout/hierarchy5"/>
    <dgm:cxn modelId="{B8F91002-E1EF-EE43-A1FD-EC8A625C65C8}" type="presParOf" srcId="{2D83D783-6082-2B49-A9B7-52C808B03A46}" destId="{BDCD3F1F-CC69-9845-9D26-BF099B39F377}" srcOrd="1" destOrd="0" presId="urn:microsoft.com/office/officeart/2005/8/layout/hierarchy5"/>
    <dgm:cxn modelId="{22DF76E4-F9B2-3940-ADD5-D798E79A6B63}" type="presParOf" srcId="{BDCD3F1F-CC69-9845-9D26-BF099B39F377}" destId="{DB941C13-26E0-DA44-A371-1737A021107C}" srcOrd="0" destOrd="0" presId="urn:microsoft.com/office/officeart/2005/8/layout/hierarchy5"/>
    <dgm:cxn modelId="{81C5D36C-7E0E-D247-A4C1-7C068E4B2DB0}" type="presParOf" srcId="{BDCD3F1F-CC69-9845-9D26-BF099B39F377}" destId="{73E7152E-6043-2F47-92E3-62747592C229}" srcOrd="1" destOrd="0" presId="urn:microsoft.com/office/officeart/2005/8/layout/hierarchy5"/>
    <dgm:cxn modelId="{D6670418-3C72-3647-B265-5B360C7CFE35}" type="presParOf" srcId="{2D83D783-6082-2B49-A9B7-52C808B03A46}" destId="{B804806C-1823-764A-8204-E8673366169E}" srcOrd="2" destOrd="0" presId="urn:microsoft.com/office/officeart/2005/8/layout/hierarchy5"/>
    <dgm:cxn modelId="{173782E6-B572-ED48-ABBB-6DA95DB8128A}" type="presParOf" srcId="{B804806C-1823-764A-8204-E8673366169E}" destId="{11F21376-244F-1E49-A5E7-62E955586401}" srcOrd="0" destOrd="0" presId="urn:microsoft.com/office/officeart/2005/8/layout/hierarchy5"/>
    <dgm:cxn modelId="{1C0F91A4-8356-534C-A497-B6C8207A479E}" type="presParOf" srcId="{2D83D783-6082-2B49-A9B7-52C808B03A46}" destId="{75CCB3FB-3BF9-4448-BBAA-81A0204430DB}" srcOrd="3" destOrd="0" presId="urn:microsoft.com/office/officeart/2005/8/layout/hierarchy5"/>
    <dgm:cxn modelId="{1303DA65-02A5-DA4C-8997-E091CBB42E2F}" type="presParOf" srcId="{75CCB3FB-3BF9-4448-BBAA-81A0204430DB}" destId="{5394EAD2-1EF3-4942-BBF8-9AF68C018BB0}" srcOrd="0" destOrd="0" presId="urn:microsoft.com/office/officeart/2005/8/layout/hierarchy5"/>
    <dgm:cxn modelId="{F68A0700-EAEB-034C-B415-36949E50DADB}" type="presParOf" srcId="{75CCB3FB-3BF9-4448-BBAA-81A0204430DB}" destId="{E0EB2C20-25DD-BA40-B6DE-B20F2C646D13}" srcOrd="1" destOrd="0" presId="urn:microsoft.com/office/officeart/2005/8/layout/hierarchy5"/>
    <dgm:cxn modelId="{32CBF2A4-8A63-2445-8EB3-D78BE1D7E670}" type="presParOf" srcId="{73E43A20-427A-004A-8A03-6C8C03976DA2}" destId="{11B53E8B-1B0E-0B46-B473-55208D81C634}" srcOrd="2" destOrd="0" presId="urn:microsoft.com/office/officeart/2005/8/layout/hierarchy5"/>
    <dgm:cxn modelId="{44834D69-8F92-B049-9FC8-9FD16DE14233}" type="presParOf" srcId="{11B53E8B-1B0E-0B46-B473-55208D81C634}" destId="{1FB42605-0513-6D42-B79C-25C2EAAD7C61}" srcOrd="0" destOrd="0" presId="urn:microsoft.com/office/officeart/2005/8/layout/hierarchy5"/>
    <dgm:cxn modelId="{0CE00DAA-4806-4A46-BED7-D2D53EEBA4E3}" type="presParOf" srcId="{73E43A20-427A-004A-8A03-6C8C03976DA2}" destId="{F39A9865-A624-094F-86D1-C242E3D5D352}" srcOrd="3" destOrd="0" presId="urn:microsoft.com/office/officeart/2005/8/layout/hierarchy5"/>
    <dgm:cxn modelId="{E41EC589-E1A8-5B46-81FD-4F7B0C835CD4}" type="presParOf" srcId="{F39A9865-A624-094F-86D1-C242E3D5D352}" destId="{A03D09D3-2815-BD48-B2FB-B992A0293C42}" srcOrd="0" destOrd="0" presId="urn:microsoft.com/office/officeart/2005/8/layout/hierarchy5"/>
    <dgm:cxn modelId="{BF561774-7B42-8541-8F94-65003CBDAB01}" type="presParOf" srcId="{F39A9865-A624-094F-86D1-C242E3D5D352}" destId="{DC099E98-AE1C-224C-A29D-2ED6DFFB384A}" srcOrd="1" destOrd="0" presId="urn:microsoft.com/office/officeart/2005/8/layout/hierarchy5"/>
    <dgm:cxn modelId="{DB800284-B733-D64C-A90B-2F6F3690A601}" type="presParOf" srcId="{DC099E98-AE1C-224C-A29D-2ED6DFFB384A}" destId="{F8475684-AF52-BC42-AE5F-0C4D6B7B1C57}" srcOrd="0" destOrd="0" presId="urn:microsoft.com/office/officeart/2005/8/layout/hierarchy5"/>
    <dgm:cxn modelId="{C7130610-C7CC-C248-9F6B-E0CF8ABE10E5}" type="presParOf" srcId="{F8475684-AF52-BC42-AE5F-0C4D6B7B1C57}" destId="{D274D38D-255B-7D4D-8369-EFE0798A89C6}" srcOrd="0" destOrd="0" presId="urn:microsoft.com/office/officeart/2005/8/layout/hierarchy5"/>
    <dgm:cxn modelId="{6AC8187F-5DB7-7946-BD94-D6C58DB639F0}" type="presParOf" srcId="{DC099E98-AE1C-224C-A29D-2ED6DFFB384A}" destId="{DEF4D6E3-240A-F845-962F-D933BFDC9DDB}" srcOrd="1" destOrd="0" presId="urn:microsoft.com/office/officeart/2005/8/layout/hierarchy5"/>
    <dgm:cxn modelId="{BB10F5C9-1652-9044-97F7-CFD0A0AB39EA}" type="presParOf" srcId="{DEF4D6E3-240A-F845-962F-D933BFDC9DDB}" destId="{5E53D8CC-C11A-D54A-BF06-91DC68AEE4A8}" srcOrd="0" destOrd="0" presId="urn:microsoft.com/office/officeart/2005/8/layout/hierarchy5"/>
    <dgm:cxn modelId="{004B0E44-D222-2149-A149-BC8392B1C85D}" type="presParOf" srcId="{DEF4D6E3-240A-F845-962F-D933BFDC9DDB}" destId="{E2B440C3-7525-FE4A-A6A7-3AA2D141F4E5}" srcOrd="1" destOrd="0" presId="urn:microsoft.com/office/officeart/2005/8/layout/hierarchy5"/>
    <dgm:cxn modelId="{D98AC0FC-71FB-9F49-BFC3-B239C881CCC2}" type="presParOf" srcId="{DC099E98-AE1C-224C-A29D-2ED6DFFB384A}" destId="{FEBDEB14-224E-0544-999A-4F0DD72D06D4}" srcOrd="2" destOrd="0" presId="urn:microsoft.com/office/officeart/2005/8/layout/hierarchy5"/>
    <dgm:cxn modelId="{6ADE070A-401A-F44C-8362-28E7323C49CF}" type="presParOf" srcId="{FEBDEB14-224E-0544-999A-4F0DD72D06D4}" destId="{EAFFB840-B02F-EC4A-8723-7E739BF9A275}" srcOrd="0" destOrd="0" presId="urn:microsoft.com/office/officeart/2005/8/layout/hierarchy5"/>
    <dgm:cxn modelId="{1A6F5EAF-CEF3-7F4B-BE37-3641F950CEC0}" type="presParOf" srcId="{DC099E98-AE1C-224C-A29D-2ED6DFFB384A}" destId="{47A7DAB5-4A63-4044-89BC-416A1F2A0E93}" srcOrd="3" destOrd="0" presId="urn:microsoft.com/office/officeart/2005/8/layout/hierarchy5"/>
    <dgm:cxn modelId="{3A8DF384-6F8E-254F-95CB-62947D27E439}" type="presParOf" srcId="{47A7DAB5-4A63-4044-89BC-416A1F2A0E93}" destId="{CAFA975F-06C8-4D4B-80E0-F9437A5FF487}" srcOrd="0" destOrd="0" presId="urn:microsoft.com/office/officeart/2005/8/layout/hierarchy5"/>
    <dgm:cxn modelId="{4C0B538B-8070-934D-8F4C-F2AC24046AE6}" type="presParOf" srcId="{47A7DAB5-4A63-4044-89BC-416A1F2A0E93}" destId="{21CB1B7E-2CF9-2D4E-81D3-A932424B8546}" srcOrd="1" destOrd="0" presId="urn:microsoft.com/office/officeart/2005/8/layout/hierarchy5"/>
    <dgm:cxn modelId="{ABF10F3E-B265-6A4C-B579-A4207F7FE044}" type="presParOf" srcId="{022ECFAA-5DFA-3442-9BA0-94FB5210CF30}" destId="{0539E02E-F5B0-E34B-8433-9B14B434929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9FF77-E4BF-D74D-A587-9F930C8671B5}">
      <dsp:nvSpPr>
        <dsp:cNvPr id="0" name=""/>
        <dsp:cNvSpPr/>
      </dsp:nvSpPr>
      <dsp:spPr>
        <a:xfrm>
          <a:off x="1587" y="1631156"/>
          <a:ext cx="1603374" cy="801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Data Types</a:t>
          </a:r>
        </a:p>
      </dsp:txBody>
      <dsp:txXfrm>
        <a:off x="25068" y="1654637"/>
        <a:ext cx="1556412" cy="754725"/>
      </dsp:txXfrm>
    </dsp:sp>
    <dsp:sp modelId="{D41E7B07-244C-1643-ABBB-E9893915CD59}">
      <dsp:nvSpPr>
        <dsp:cNvPr id="0" name=""/>
        <dsp:cNvSpPr/>
      </dsp:nvSpPr>
      <dsp:spPr>
        <a:xfrm rot="18289469">
          <a:off x="1364098" y="1553275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97560" y="1542952"/>
        <a:ext cx="56153" cy="56153"/>
      </dsp:txXfrm>
    </dsp:sp>
    <dsp:sp modelId="{55E79021-6210-0A4D-AEB3-3E25B85DEFFC}">
      <dsp:nvSpPr>
        <dsp:cNvPr id="0" name=""/>
        <dsp:cNvSpPr/>
      </dsp:nvSpPr>
      <dsp:spPr>
        <a:xfrm>
          <a:off x="2246312" y="709215"/>
          <a:ext cx="1603374" cy="801687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Categorical</a:t>
          </a:r>
        </a:p>
      </dsp:txBody>
      <dsp:txXfrm>
        <a:off x="2269793" y="732696"/>
        <a:ext cx="1556412" cy="754725"/>
      </dsp:txXfrm>
    </dsp:sp>
    <dsp:sp modelId="{E147E9DF-5F1B-AF49-A9D7-5E60B820F15B}">
      <dsp:nvSpPr>
        <dsp:cNvPr id="0" name=""/>
        <dsp:cNvSpPr/>
      </dsp:nvSpPr>
      <dsp:spPr>
        <a:xfrm rot="19457599">
          <a:off x="3775450" y="861820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859828"/>
        <a:ext cx="39491" cy="39491"/>
      </dsp:txXfrm>
    </dsp:sp>
    <dsp:sp modelId="{DB941C13-26E0-DA44-A371-1737A021107C}">
      <dsp:nvSpPr>
        <dsp:cNvPr id="0" name=""/>
        <dsp:cNvSpPr/>
      </dsp:nvSpPr>
      <dsp:spPr>
        <a:xfrm>
          <a:off x="4491037" y="248245"/>
          <a:ext cx="1603374" cy="80168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Nominal</a:t>
          </a:r>
        </a:p>
      </dsp:txBody>
      <dsp:txXfrm>
        <a:off x="4514518" y="271726"/>
        <a:ext cx="1556412" cy="754725"/>
      </dsp:txXfrm>
    </dsp:sp>
    <dsp:sp modelId="{B804806C-1823-764A-8204-E8673366169E}">
      <dsp:nvSpPr>
        <dsp:cNvPr id="0" name=""/>
        <dsp:cNvSpPr/>
      </dsp:nvSpPr>
      <dsp:spPr>
        <a:xfrm rot="2142401">
          <a:off x="3775450" y="1322790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1320798"/>
        <a:ext cx="39491" cy="39491"/>
      </dsp:txXfrm>
    </dsp:sp>
    <dsp:sp modelId="{5394EAD2-1EF3-4942-BBF8-9AF68C018BB0}">
      <dsp:nvSpPr>
        <dsp:cNvPr id="0" name=""/>
        <dsp:cNvSpPr/>
      </dsp:nvSpPr>
      <dsp:spPr>
        <a:xfrm>
          <a:off x="4491037" y="1170185"/>
          <a:ext cx="1603374" cy="80168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Ordinal</a:t>
          </a:r>
        </a:p>
      </dsp:txBody>
      <dsp:txXfrm>
        <a:off x="4514518" y="1193666"/>
        <a:ext cx="1556412" cy="754725"/>
      </dsp:txXfrm>
    </dsp:sp>
    <dsp:sp modelId="{11B53E8B-1B0E-0B46-B473-55208D81C634}">
      <dsp:nvSpPr>
        <dsp:cNvPr id="0" name=""/>
        <dsp:cNvSpPr/>
      </dsp:nvSpPr>
      <dsp:spPr>
        <a:xfrm rot="3310531">
          <a:off x="1364098" y="2475216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97560" y="2464893"/>
        <a:ext cx="56153" cy="56153"/>
      </dsp:txXfrm>
    </dsp:sp>
    <dsp:sp modelId="{A03D09D3-2815-BD48-B2FB-B992A0293C42}">
      <dsp:nvSpPr>
        <dsp:cNvPr id="0" name=""/>
        <dsp:cNvSpPr/>
      </dsp:nvSpPr>
      <dsp:spPr>
        <a:xfrm>
          <a:off x="2246312" y="2553096"/>
          <a:ext cx="1603374" cy="801687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Numerical</a:t>
          </a:r>
        </a:p>
      </dsp:txBody>
      <dsp:txXfrm>
        <a:off x="2269793" y="2576577"/>
        <a:ext cx="1556412" cy="754725"/>
      </dsp:txXfrm>
    </dsp:sp>
    <dsp:sp modelId="{F8475684-AF52-BC42-AE5F-0C4D6B7B1C57}">
      <dsp:nvSpPr>
        <dsp:cNvPr id="0" name=""/>
        <dsp:cNvSpPr/>
      </dsp:nvSpPr>
      <dsp:spPr>
        <a:xfrm rot="19457599">
          <a:off x="3775450" y="2705701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2703709"/>
        <a:ext cx="39491" cy="39491"/>
      </dsp:txXfrm>
    </dsp:sp>
    <dsp:sp modelId="{5E53D8CC-C11A-D54A-BF06-91DC68AEE4A8}">
      <dsp:nvSpPr>
        <dsp:cNvPr id="0" name=""/>
        <dsp:cNvSpPr/>
      </dsp:nvSpPr>
      <dsp:spPr>
        <a:xfrm>
          <a:off x="4491037" y="2092126"/>
          <a:ext cx="1603374" cy="80168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Interval</a:t>
          </a:r>
        </a:p>
      </dsp:txBody>
      <dsp:txXfrm>
        <a:off x="4514518" y="2115607"/>
        <a:ext cx="1556412" cy="754725"/>
      </dsp:txXfrm>
    </dsp:sp>
    <dsp:sp modelId="{FEBDEB14-224E-0544-999A-4F0DD72D06D4}">
      <dsp:nvSpPr>
        <dsp:cNvPr id="0" name=""/>
        <dsp:cNvSpPr/>
      </dsp:nvSpPr>
      <dsp:spPr>
        <a:xfrm rot="2142401">
          <a:off x="3775450" y="3166671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3164680"/>
        <a:ext cx="39491" cy="39491"/>
      </dsp:txXfrm>
    </dsp:sp>
    <dsp:sp modelId="{CAFA975F-06C8-4D4B-80E0-F9437A5FF487}">
      <dsp:nvSpPr>
        <dsp:cNvPr id="0" name=""/>
        <dsp:cNvSpPr/>
      </dsp:nvSpPr>
      <dsp:spPr>
        <a:xfrm>
          <a:off x="4491037" y="3014067"/>
          <a:ext cx="1603374" cy="80168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Ratio</a:t>
          </a:r>
        </a:p>
      </dsp:txBody>
      <dsp:txXfrm>
        <a:off x="4514518" y="3037548"/>
        <a:ext cx="1556412" cy="754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00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9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30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29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7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20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28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48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34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9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1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3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2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57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C17EB-B2DD-4F12-8E0C-1C60FC182E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3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Prints “4” in Python</a:t>
            </a:r>
            <a:r>
              <a:rPr lang="en-US" baseline="0" dirty="0"/>
              <a:t> 2 and “1” (i.e., unchanged because the list comprehension scope is dead) in Python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83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06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1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9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github.com/cmsc320/fall2019/tree/master/project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l@cs.umd.edu" TargetMode="Externa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pulse/comprehensive-comparison-jupyter-vs-zeppelin-hoc-q-phan-mba-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794054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 – 08/29/2019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87587" cy="1371600"/>
          </a:xfrm>
        </p:spPr>
        <p:txBody>
          <a:bodyPr>
            <a:normAutofit fontScale="90000"/>
          </a:bodyPr>
          <a:lstStyle/>
          <a:p>
            <a:r>
              <a:rPr lang="en-US"/>
              <a:t>Useful Built-in Functions: Counting and Iterating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0303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/>
              <a:t>: returns the number of items of an enumerable object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range</a:t>
            </a:r>
            <a:r>
              <a:rPr lang="en-US" dirty="0"/>
              <a:t>: returns an </a:t>
            </a:r>
            <a:r>
              <a:rPr lang="en-US" dirty="0" err="1"/>
              <a:t>iterable</a:t>
            </a:r>
            <a:r>
              <a:rPr lang="en-US" dirty="0"/>
              <a:t> object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enumerate</a:t>
            </a:r>
            <a:r>
              <a:rPr lang="en-US" dirty="0"/>
              <a:t>: returns </a:t>
            </a:r>
            <a:r>
              <a:rPr lang="en-US" dirty="0" err="1"/>
              <a:t>iterable</a:t>
            </a:r>
            <a:r>
              <a:rPr lang="en-US" dirty="0"/>
              <a:t> tuple (index, element) of a list</a:t>
            </a:r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docs.python.org</a:t>
            </a:r>
            <a:r>
              <a:rPr lang="en-US" dirty="0"/>
              <a:t>/3/library/</a:t>
            </a:r>
            <a:r>
              <a:rPr lang="en-US" dirty="0" err="1"/>
              <a:t>functions.html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27219" y="214231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[‘c’, ‘m’, ‘s’, ‘c’, 3, 2, 0] 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7219" y="2638416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3477598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list( range(10) 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7219" y="3973695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[0, 1, 2, 3, 4, 5, 6, 7, 8, 9]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7219" y="480948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enumerate( [“311”, “320”, “330”] 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7219" y="5305581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[(0, “311”), (1, “320”), (2, “330”)]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0297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Useful Built-In Functions: Map </a:t>
            </a:r>
            <a:r>
              <a:rPr lang="en-US"/>
              <a:t>and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97252" cy="476812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: apply a function to a sequence or </a:t>
            </a:r>
            <a:r>
              <a:rPr lang="en-US" dirty="0" err="1"/>
              <a:t>iterable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: returns a list* of elements for which a predicate is true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We’ll go over in much greater depth with pandas/</a:t>
            </a:r>
            <a:r>
              <a:rPr lang="en-US" dirty="0" err="1"/>
              <a:t>numpy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263517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map(lambda x: x**2,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216018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4, 9, 16, 25]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4290495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5, 6, 7]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filter(lambda x: x % 2 == 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242996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[2, 4, 6]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3FCC5-E600-884D-B24D-799F4CDB4554}"/>
              </a:ext>
            </a:extLst>
          </p:cNvPr>
          <p:cNvSpPr txBox="1"/>
          <p:nvPr/>
        </p:nvSpPr>
        <p:spPr>
          <a:xfrm>
            <a:off x="5329306" y="6572032"/>
            <a:ext cx="3378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*in Python 3, returns </a:t>
            </a:r>
            <a:r>
              <a:rPr lang="en-US" sz="1400" i="1" dirty="0" err="1"/>
              <a:t>Iterable</a:t>
            </a:r>
            <a:r>
              <a:rPr lang="en-US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5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Pythonic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75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Basic iteration over an array in Java: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Direct translation into Python: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more “</a:t>
            </a:r>
            <a:r>
              <a:rPr lang="en-US" dirty="0" err="1"/>
              <a:t>Pythonic</a:t>
            </a:r>
            <a:r>
              <a:rPr lang="en-US" dirty="0"/>
              <a:t>” way of iterating:</a:t>
            </a:r>
          </a:p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57200" y="3742732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0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while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&lt;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+=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1933734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[]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new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[10];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=0;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arr.length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++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{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System.out.println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00" y="5444430"/>
            <a:ext cx="7997252" cy="8628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element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element 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/>
          <a:lstStyle/>
          <a:p>
            <a:r>
              <a:rPr lang="en-US" dirty="0"/>
              <a:t>List comprehensions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231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Construct sets like a mathematician!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P</a:t>
            </a:r>
            <a:r>
              <a:rPr lang="en-US" dirty="0"/>
              <a:t> = { 1, 2, 4, 8, 16, </a:t>
            </a:r>
            <a:r>
              <a:rPr lang="mr-IN" dirty="0"/>
              <a:t>…</a:t>
            </a:r>
            <a:r>
              <a:rPr lang="en-US" dirty="0"/>
              <a:t>, 2</a:t>
            </a:r>
            <a:r>
              <a:rPr lang="en-US" baseline="30000" dirty="0"/>
              <a:t>16</a:t>
            </a:r>
            <a:r>
              <a:rPr lang="en-US" dirty="0"/>
              <a:t> }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E</a:t>
            </a:r>
            <a:r>
              <a:rPr lang="en-US" dirty="0"/>
              <a:t> = { </a:t>
            </a:r>
            <a:r>
              <a:rPr lang="en-US" i="1" dirty="0"/>
              <a:t>x</a:t>
            </a:r>
            <a:r>
              <a:rPr lang="en-US" dirty="0"/>
              <a:t> | </a:t>
            </a:r>
            <a:r>
              <a:rPr lang="en-US" i="1" dirty="0"/>
              <a:t>x</a:t>
            </a:r>
            <a:r>
              <a:rPr lang="en-US" dirty="0"/>
              <a:t> in </a:t>
            </a:r>
            <a:r>
              <a:rPr lang="en-US" b="0" dirty="0" err="1"/>
              <a:t>ℕ</a:t>
            </a:r>
            <a:r>
              <a:rPr lang="en-US" dirty="0"/>
              <a:t>  and  </a:t>
            </a:r>
            <a:r>
              <a:rPr lang="en-US" i="1" dirty="0"/>
              <a:t>x</a:t>
            </a:r>
            <a:r>
              <a:rPr lang="en-US" dirty="0"/>
              <a:t> is odd  and  </a:t>
            </a:r>
            <a:r>
              <a:rPr lang="en-US" i="1" dirty="0"/>
              <a:t>x</a:t>
            </a:r>
            <a:r>
              <a:rPr lang="en-US" dirty="0"/>
              <a:t> &lt; 1000 }</a:t>
            </a:r>
          </a:p>
          <a:p>
            <a:r>
              <a:rPr lang="en-US" dirty="0"/>
              <a:t>Construct lists like a mathematician </a:t>
            </a:r>
            <a:r>
              <a:rPr lang="en-US" dirty="0">
                <a:solidFill>
                  <a:schemeClr val="tx2"/>
                </a:solidFill>
              </a:rPr>
              <a:t>who codes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Very similar to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, but: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You’ll see these way more than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in the wild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people consider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 not “</a:t>
            </a:r>
            <a:r>
              <a:rPr lang="en-US" dirty="0" err="1"/>
              <a:t>pythonic</a:t>
            </a:r>
            <a:r>
              <a:rPr lang="en-US" dirty="0"/>
              <a:t>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They can perform differently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is “lazier”)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56042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 =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[ 2**x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for x in range(17) ]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0" y="411756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 = [ x for x in range(1000) if x % 2 != 0 ]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91" y="4833479"/>
            <a:ext cx="1701384" cy="1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0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Syntactically correct statement throws an exception: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tweepy</a:t>
            </a:r>
            <a:r>
              <a:rPr lang="en-US" b="0" dirty="0"/>
              <a:t> (Python Twitter API) returns “Rate limit exceeded”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sqlite</a:t>
            </a:r>
            <a:r>
              <a:rPr lang="en-US" b="0" dirty="0"/>
              <a:t> (a file-based database) returns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IntegrityError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462727"/>
            <a:ext cx="7997252" cy="30266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print('Python',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python_version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())</a:t>
            </a:r>
          </a:p>
          <a:p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try: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cause_a_NameError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except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NameError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as err: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print(err, '-&gt; some extra text')</a:t>
            </a:r>
          </a:p>
        </p:txBody>
      </p:sp>
    </p:spTree>
    <p:extLst>
      <p:ext uri="{BB962C8B-B14F-4D97-AF65-F5344CB8AC3E}">
        <p14:creationId xmlns:p14="http://schemas.microsoft.com/office/powerpoint/2010/main" val="499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2 vs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Python 3 is intentionally </a:t>
            </a:r>
            <a:r>
              <a:rPr lang="en-US" dirty="0">
                <a:solidFill>
                  <a:schemeClr val="tx2"/>
                </a:solidFill>
              </a:rPr>
              <a:t>backwards incompatible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(But not </a:t>
            </a:r>
            <a:r>
              <a:rPr lang="en-US" b="0" i="1" dirty="0"/>
              <a:t>that</a:t>
            </a:r>
            <a:r>
              <a:rPr lang="en-US" b="0" dirty="0"/>
              <a:t> incompatible)</a:t>
            </a:r>
          </a:p>
          <a:p>
            <a:r>
              <a:rPr lang="en-US" dirty="0"/>
              <a:t>Biggest changes that matter for us: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print “statement”</a:t>
            </a:r>
            <a:r>
              <a:rPr lang="en-US" b="0" dirty="0"/>
              <a:t>	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print(“function”)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1/2 = 0			 1/2 = 0.5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and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1//2 = 0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  <a:sym typeface="Wingdings"/>
              </a:rPr>
              <a:t>ASCII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str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default 		 default Unicode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Namespace ambiguity fixed: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= 1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for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in range(5)]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print(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)   # ????????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052873" cy="1371600"/>
          </a:xfrm>
        </p:spPr>
        <p:txBody>
          <a:bodyPr/>
          <a:lstStyle/>
          <a:p>
            <a:r>
              <a:rPr lang="en-US" dirty="0"/>
              <a:t>To any Curmudgeons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If you’re going to use Python 2 anyway, u</a:t>
            </a:r>
            <a:r>
              <a:rPr lang="en-US" dirty="0"/>
              <a:t>se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dirty="0"/>
              <a:t> module: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3 introduces features that will throw runtime errors in Python 2 (e.g.,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b="0" dirty="0"/>
              <a:t> statements)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b="0" dirty="0">
                <a:ea typeface="Courier" charset="0"/>
                <a:cs typeface="Courier" charset="0"/>
              </a:rPr>
              <a:t> module incrementally brings 3 functionality into 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docs.python.org</a:t>
            </a:r>
            <a:r>
              <a:rPr lang="en-US" b="0" dirty="0"/>
              <a:t>/2/library/__</a:t>
            </a:r>
            <a:r>
              <a:rPr lang="en-US" b="0" dirty="0" err="1"/>
              <a:t>future__.html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br>
              <a:rPr lang="en-US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division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print_function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please_just_use_python_3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670F-3606-6E46-A54C-20EF2A1E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8004875" cy="1371600"/>
          </a:xfrm>
        </p:spPr>
        <p:txBody>
          <a:bodyPr/>
          <a:lstStyle/>
          <a:p>
            <a:r>
              <a:rPr lang="en-US" dirty="0"/>
              <a:t>So, How does Import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F471-E67C-9444-A5C4-861023CC2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 code is stored in </a:t>
            </a:r>
            <a:r>
              <a:rPr lang="en-US" dirty="0">
                <a:solidFill>
                  <a:schemeClr val="tx2"/>
                </a:solidFill>
              </a:rPr>
              <a:t>module</a:t>
            </a:r>
            <a:r>
              <a:rPr lang="en-US" dirty="0"/>
              <a:t> – simply put, a file full of Python code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package</a:t>
            </a:r>
            <a:r>
              <a:rPr lang="en-US" dirty="0"/>
              <a:t> is a directory (tree) full of modules that also contains a file called </a:t>
            </a:r>
            <a:r>
              <a:rPr lang="en-US" dirty="0">
                <a:latin typeface="Courier" pitchFamily="2" charset="0"/>
              </a:rPr>
              <a:t>__</a:t>
            </a:r>
            <a:r>
              <a:rPr lang="en-US" dirty="0" err="1">
                <a:latin typeface="Courier" pitchFamily="2" charset="0"/>
              </a:rPr>
              <a:t>init.py</a:t>
            </a:r>
            <a:r>
              <a:rPr lang="en-US" dirty="0">
                <a:latin typeface="Courier" pitchFamily="2" charset="0"/>
              </a:rPr>
              <a:t>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Packages let you structure Python’s module namespace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</a:t>
            </a:r>
            <a:r>
              <a:rPr lang="en-US" b="0" dirty="0">
                <a:latin typeface="Courier" pitchFamily="2" charset="0"/>
              </a:rPr>
              <a:t>X.Y</a:t>
            </a:r>
            <a:r>
              <a:rPr lang="en-US" b="0" dirty="0"/>
              <a:t> is a submodule </a:t>
            </a:r>
            <a:r>
              <a:rPr lang="en-US" b="0" dirty="0">
                <a:latin typeface="Courier" pitchFamily="2" charset="0"/>
              </a:rPr>
              <a:t>Y</a:t>
            </a:r>
            <a:r>
              <a:rPr lang="en-US" b="0" dirty="0"/>
              <a:t> in a package named </a:t>
            </a:r>
            <a:r>
              <a:rPr lang="en-US" b="0" dirty="0">
                <a:latin typeface="Courier" pitchFamily="2" charset="0"/>
              </a:rPr>
              <a:t>X</a:t>
            </a:r>
          </a:p>
          <a:p>
            <a:r>
              <a:rPr lang="en-US" dirty="0"/>
              <a:t>For one module to gain access to code in another module, it must </a:t>
            </a:r>
            <a:r>
              <a:rPr lang="en-US" dirty="0">
                <a:solidFill>
                  <a:schemeClr val="tx2"/>
                </a:solidFill>
              </a:rPr>
              <a:t>import</a:t>
            </a:r>
            <a:r>
              <a:rPr lang="en-US" dirty="0"/>
              <a:t> 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339B-F198-744B-9441-08B90060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EAE57-3394-804C-919C-EA049EE0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38272"/>
            <a:ext cx="7327900" cy="4749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204697"/>
            <a:ext cx="8536420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dirty="0" err="1">
                <a:latin typeface="Courier" pitchFamily="2" charset="0"/>
              </a:rPr>
              <a:t>sound.effects.echo.echofilter</a:t>
            </a:r>
            <a:r>
              <a:rPr lang="en-US" dirty="0">
                <a:latin typeface="Courier" pitchFamily="2" charset="0"/>
              </a:rPr>
              <a:t>(input, output, delay=0.7)</a:t>
            </a:r>
            <a:endParaRPr lang="en-US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2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94434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b="1" dirty="0" err="1">
                <a:latin typeface="Courier" pitchFamily="2" charset="0"/>
              </a:rPr>
              <a:t>sound.effects.echo.echofilter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468307-DC67-B047-B14F-69DD0E39E810}"/>
              </a:ext>
            </a:extLst>
          </p:cNvPr>
          <p:cNvSpPr/>
          <p:nvPr/>
        </p:nvSpPr>
        <p:spPr>
          <a:xfrm>
            <a:off x="348817" y="2616468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</a:t>
            </a:r>
            <a:r>
              <a:rPr lang="en-US" b="1" dirty="0">
                <a:latin typeface="Courier" pitchFamily="2" charset="0"/>
              </a:rPr>
              <a:t> import echo</a:t>
            </a: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No longer need the package prefix for functions in echo</a:t>
            </a:r>
          </a:p>
          <a:p>
            <a:r>
              <a:rPr lang="en-US" b="1" dirty="0" err="1">
                <a:latin typeface="Courier" pitchFamily="2" charset="0"/>
              </a:rPr>
              <a:t>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24905A-E309-5D4E-BB5E-1F26684B3991}"/>
              </a:ext>
            </a:extLst>
          </p:cNvPr>
          <p:cNvSpPr/>
          <p:nvPr/>
        </p:nvSpPr>
        <p:spPr>
          <a:xfrm>
            <a:off x="348817" y="4638502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Load a specific function directly</a:t>
            </a: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sound.effects.echo</a:t>
            </a:r>
            <a:r>
              <a:rPr lang="en-US" b="1" dirty="0">
                <a:latin typeface="Courier" pitchFamily="2" charset="0"/>
              </a:rPr>
              <a:t> import </a:t>
            </a:r>
            <a:r>
              <a:rPr lang="en-US" b="1" dirty="0" err="1">
                <a:latin typeface="Courier" pitchFamily="2" charset="0"/>
              </a:rPr>
              <a:t>echofilter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Can now use that function with no prefix</a:t>
            </a:r>
          </a:p>
          <a:p>
            <a:r>
              <a:rPr lang="en-US" b="1" dirty="0" err="1">
                <a:latin typeface="Courier" pitchFamily="2" charset="0"/>
              </a:rPr>
              <a:t>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88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/fall2019/cmsc320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210 have registered already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88 have not registered yet</a:t>
            </a:r>
          </a:p>
          <a:p>
            <a:endParaRPr lang="en-US" b="0" dirty="0"/>
          </a:p>
          <a:p>
            <a:r>
              <a:rPr lang="en-US" dirty="0"/>
              <a:t>If you were on Piazza, you’d know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Project 0 is out!</a:t>
            </a:r>
            <a:r>
              <a:rPr lang="en-US" b="0" dirty="0"/>
              <a:t>  It is “due” next Wednesday evening.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Link: </a:t>
            </a:r>
            <a:r>
              <a:rPr lang="en-US" sz="1600" dirty="0">
                <a:hlinkClick r:id="rId2"/>
              </a:rPr>
              <a:t>https://github.com/cmsc320/fall2019/tree/master/project0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We’ve also linked some </a:t>
            </a:r>
            <a:r>
              <a:rPr lang="en-US" dirty="0">
                <a:solidFill>
                  <a:schemeClr val="tx2"/>
                </a:solidFill>
              </a:rPr>
              <a:t>reading</a:t>
            </a:r>
            <a:r>
              <a:rPr lang="en-US" dirty="0"/>
              <a:t> for the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First </a:t>
            </a:r>
            <a:r>
              <a:rPr lang="en-US" b="0" dirty="0">
                <a:solidFill>
                  <a:schemeClr val="tx2"/>
                </a:solidFill>
              </a:rPr>
              <a:t>quiz</a:t>
            </a:r>
            <a:r>
              <a:rPr lang="en-US" b="0" dirty="0"/>
              <a:t> will be due Thursday at noon.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(Quiz should be up on ELMS now.)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90314" y="2183502"/>
            <a:ext cx="314873" cy="2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332" y="2560344"/>
            <a:ext cx="370837" cy="370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850" y="4116172"/>
            <a:ext cx="2458387" cy="21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vS</a:t>
            </a:r>
            <a:r>
              <a:rPr lang="en-US" dirty="0"/>
              <a:t> R (For Data Scientists)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049475" cy="46631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no right answer here!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Python is a “full” programming language </a:t>
            </a:r>
            <a:r>
              <a:rPr lang="mr-IN" dirty="0"/>
              <a:t>–</a:t>
            </a:r>
            <a:r>
              <a:rPr lang="en-US" dirty="0"/>
              <a:t> easier to integrate with systems in the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 has a more mature set of pure stats libraries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but Python is catching up quickly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and is already ahead </a:t>
            </a:r>
            <a:r>
              <a:rPr lang="en-US" dirty="0">
                <a:solidFill>
                  <a:schemeClr val="tx2"/>
                </a:solidFill>
              </a:rPr>
              <a:t>specifically for ML</a:t>
            </a:r>
            <a:r>
              <a:rPr lang="en-US" dirty="0"/>
              <a:t>.</a:t>
            </a:r>
          </a:p>
          <a:p>
            <a:r>
              <a:rPr lang="en-US" dirty="0"/>
              <a:t>You will see Python more in the tech industry.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58" y="1558719"/>
            <a:ext cx="4375879" cy="3737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75BC-1EE3-AE48-8799-7F4F6C11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75" y="4210049"/>
            <a:ext cx="4013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Plenty of tutorials on the web: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www.learnpython.org</a:t>
            </a:r>
            <a:r>
              <a:rPr lang="en-US" b="0" dirty="0"/>
              <a:t>/</a:t>
            </a:r>
          </a:p>
          <a:p>
            <a:endParaRPr lang="en-US" dirty="0"/>
          </a:p>
          <a:p>
            <a:r>
              <a:rPr lang="en-US" dirty="0"/>
              <a:t>Work through Project 0, which will take you through some baby steps with Python and the Pandas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(We’ll also post some more readings soon.)</a:t>
            </a:r>
          </a:p>
          <a:p>
            <a:endParaRPr lang="en-US" dirty="0"/>
          </a:p>
          <a:p>
            <a:r>
              <a:rPr lang="en-US" dirty="0"/>
              <a:t>Come hang out at office hours (or chat with me privately)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office hours will be on the website/Piazza by tomorrow.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Will have coverage </a:t>
            </a:r>
            <a:r>
              <a:rPr lang="en-US" b="0" dirty="0" err="1"/>
              <a:t>MTWThF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99803" y="-254833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9804" y="6233714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3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Down Arrow 2"/>
          <p:cNvSpPr/>
          <p:nvPr/>
        </p:nvSpPr>
        <p:spPr>
          <a:xfrm rot="7906186">
            <a:off x="2020921" y="3620013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69" y="5226470"/>
            <a:ext cx="3263926" cy="1102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181" y="5375369"/>
            <a:ext cx="154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57670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Zico Kolter’s 15-388, Amol Deshpande, Nick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Mattei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60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F79AC-EB45-AF44-AAEB-342FC49E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18338E-0165-4043-844E-0327DCAC0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047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B399A-1936-D649-8890-541D1D264C17}"/>
              </a:ext>
            </a:extLst>
          </p:cNvPr>
          <p:cNvSpPr/>
          <p:nvPr/>
        </p:nvSpPr>
        <p:spPr>
          <a:xfrm>
            <a:off x="0" y="5617029"/>
            <a:ext cx="9144000" cy="1240971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</a:schemeClr>
              </a:gs>
              <a:gs pos="0">
                <a:schemeClr val="bg1">
                  <a:alpha val="54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076704-D4C0-134E-B7F3-EEAA9847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33052"/>
            <a:ext cx="5791200" cy="953084"/>
          </a:xfrm>
        </p:spPr>
        <p:txBody>
          <a:bodyPr/>
          <a:lstStyle/>
          <a:p>
            <a:pPr algn="ctr"/>
            <a:r>
              <a:rPr lang="en-US" dirty="0"/>
              <a:t>What is This “data”?</a:t>
            </a:r>
          </a:p>
        </p:txBody>
      </p:sp>
    </p:spTree>
    <p:extLst>
      <p:ext uri="{BB962C8B-B14F-4D97-AF65-F5344CB8AC3E}">
        <p14:creationId xmlns:p14="http://schemas.microsoft.com/office/powerpoint/2010/main" val="3306130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313D-E092-F54B-8350-0F906B83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Tabular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A6AA-9A7C-C042-A79C-166D7753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is an abstraction of some real world entity.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Also called: instance, example, record, object, case, individual.</a:t>
            </a:r>
          </a:p>
          <a:p>
            <a:r>
              <a:rPr lang="en-US" dirty="0"/>
              <a:t>Each of these entities is described by a set of features.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Sometimes called variables, features, attributes, …</a:t>
            </a:r>
          </a:p>
          <a:p>
            <a:r>
              <a:rPr lang="en-US" dirty="0"/>
              <a:t>Can be processed into an </a:t>
            </a:r>
            <a:r>
              <a:rPr lang="en-US" i="1" dirty="0"/>
              <a:t>n</a:t>
            </a:r>
            <a:r>
              <a:rPr lang="en-US" dirty="0"/>
              <a:t> (number of entities) by </a:t>
            </a:r>
            <a:r>
              <a:rPr lang="en-US" i="1" dirty="0"/>
              <a:t>m</a:t>
            </a:r>
            <a:r>
              <a:rPr lang="en-US" dirty="0"/>
              <a:t> (number of attributes) matrix.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Result of merging &amp; processing different records!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Picking the data that goes into this table has both technical and ethical concerns (recall: Target, Netflix, AOL examples)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2895-98B7-3F42-8FDD-035001EAD8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CA6C18-C20C-2E4F-A56F-5C9DC01C4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017726"/>
              </p:ext>
            </p:extLst>
          </p:nvPr>
        </p:nvGraphicFramePr>
        <p:xfrm>
          <a:off x="1523999" y="5429639"/>
          <a:ext cx="6096001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25">
                  <a:extLst>
                    <a:ext uri="{9D8B030D-6E8A-4147-A177-3AD203B41FA5}">
                      <a16:colId xmlns:a16="http://schemas.microsoft.com/office/drawing/2014/main" val="3847341311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2069603070"/>
                    </a:ext>
                  </a:extLst>
                </a:gridCol>
                <a:gridCol w="1069882">
                  <a:extLst>
                    <a:ext uri="{9D8B030D-6E8A-4147-A177-3AD203B41FA5}">
                      <a16:colId xmlns:a16="http://schemas.microsoft.com/office/drawing/2014/main" val="420275739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87783083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24812510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7282492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8892976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Author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Edition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23717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Emma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Austen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91179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Dracula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Stoker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$12.00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01596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Ivanhoe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Scott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42079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Kidnapped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Stevenson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933812"/>
                  </a:ext>
                </a:extLst>
              </a:tr>
            </a:tbl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1C8562-305B-A043-83E9-BB3F10EFB313}"/>
              </a:ext>
            </a:extLst>
          </p:cNvPr>
          <p:cNvSpPr/>
          <p:nvPr/>
        </p:nvSpPr>
        <p:spPr>
          <a:xfrm>
            <a:off x="5777948" y="313118"/>
            <a:ext cx="2908852" cy="9590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Quick teaser.  We’ll go into greater depth when discussing</a:t>
            </a:r>
            <a:r>
              <a:rPr lang="en-US" b="1" dirty="0"/>
              <a:t> tidy data.</a:t>
            </a:r>
          </a:p>
        </p:txBody>
      </p:sp>
    </p:spTree>
    <p:extLst>
      <p:ext uri="{BB962C8B-B14F-4D97-AF65-F5344CB8AC3E}">
        <p14:creationId xmlns:p14="http://schemas.microsoft.com/office/powerpoint/2010/main" val="42297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505F-B761-C349-BBAB-6C82FF58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Statistical View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98C7-BF81-F34F-998A-97E4E1982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four classical types of data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8600-5AC4-9340-91F9-6606163E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2DCD9D-0315-4742-B9BE-B4954368F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959703"/>
              </p:ext>
            </p:extLst>
          </p:nvPr>
        </p:nvGraphicFramePr>
        <p:xfrm>
          <a:off x="1524000" y="244163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0606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9C3A-6000-8F40-B2F9-F542E2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Categorical Data: Takes a Value From a Finite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2A95-4CBD-3D40-8E78-F64D8F4F4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Nominal (aka Categorical)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Marital status, drink type, or some binary attribute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Cannot compare easily, thus cannot naturally order them</a:t>
            </a:r>
          </a:p>
          <a:p>
            <a:r>
              <a:rPr lang="en-US" dirty="0"/>
              <a:t>Ordinal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However, there is an </a:t>
            </a:r>
            <a:r>
              <a:rPr lang="en-US" b="0" i="1" dirty="0"/>
              <a:t>ordering</a:t>
            </a:r>
            <a:r>
              <a:rPr lang="en-US" b="0" dirty="0"/>
              <a:t> over the values:</a:t>
            </a:r>
          </a:p>
          <a:p>
            <a:pPr marL="571500" lvl="1" indent="-342900"/>
            <a:r>
              <a:rPr lang="en-US" dirty="0"/>
              <a:t>Strongly like, like, neutral, strongly dislike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Lacks a mathematical notion of </a:t>
            </a:r>
            <a:r>
              <a:rPr lang="en-US" b="0" i="1" dirty="0"/>
              <a:t>distance</a:t>
            </a:r>
            <a:r>
              <a:rPr lang="en-US" b="0" dirty="0"/>
              <a:t> between the values</a:t>
            </a:r>
          </a:p>
          <a:p>
            <a:pPr lvl="1"/>
            <a:endParaRPr lang="en-US" dirty="0"/>
          </a:p>
          <a:p>
            <a:r>
              <a:rPr lang="en-US" dirty="0"/>
              <a:t>This distinction can be blurry…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Is there an ordering over: sunny, overcast, rainy?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ABB2B-F05B-AA41-80AB-7E2BCB2958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0AA09-F63A-9B45-8159-2D84CFD060DA}"/>
              </a:ext>
            </a:extLst>
          </p:cNvPr>
          <p:cNvGrpSpPr/>
          <p:nvPr/>
        </p:nvGrpSpPr>
        <p:grpSpPr>
          <a:xfrm>
            <a:off x="5943600" y="5077763"/>
            <a:ext cx="2467156" cy="1231756"/>
            <a:chOff x="7924800" y="5022850"/>
            <a:chExt cx="3289541" cy="16423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29DB5A-2070-BF49-BB47-BACF1042049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8741" y="5022850"/>
              <a:ext cx="1625600" cy="1625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CF061E-7EF1-7C4E-9FF4-1529F2D4362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5039591"/>
              <a:ext cx="1625600" cy="162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0413-D239-2C42-A0B2-5BEBC57C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8361336" cy="1371600"/>
          </a:xfrm>
        </p:spPr>
        <p:txBody>
          <a:bodyPr>
            <a:normAutofit/>
          </a:bodyPr>
          <a:lstStyle/>
          <a:p>
            <a:r>
              <a:rPr lang="en-US" dirty="0"/>
              <a:t>Numerical Data: Measured Using Integers or Reals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CF5DF-B7B0-8C4C-AA29-E16AE4E3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Interval Scale: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Scale with fixed but arbitrary interval (e.g., dates)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The difference between two values is </a:t>
            </a:r>
            <a:r>
              <a:rPr lang="en-US" b="0" i="1" dirty="0"/>
              <a:t>meaningful</a:t>
            </a:r>
            <a:r>
              <a:rPr lang="en-US" b="0" dirty="0"/>
              <a:t>:</a:t>
            </a:r>
          </a:p>
          <a:p>
            <a:pPr marL="617220" lvl="1" indent="-342900"/>
            <a:r>
              <a:rPr lang="en-US" dirty="0"/>
              <a:t>Difference between 9/1/2019 and 10/1/2019 is the same as the difference between 9/1/2018 and 10/1/2018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Can’t compute ratios or scales: e.g., what unit is 9/1/2019 * 8/2/2020?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Ratio Scale: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All the same properties as interval scale data, but the scale of measurement also possesses a </a:t>
            </a:r>
            <a:r>
              <a:rPr lang="en-US" dirty="0">
                <a:solidFill>
                  <a:schemeClr val="tx2"/>
                </a:solidFill>
              </a:rPr>
              <a:t>true-zero origin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Can look at the </a:t>
            </a:r>
            <a:r>
              <a:rPr lang="en-US" b="0" i="1" dirty="0"/>
              <a:t>ratio</a:t>
            </a:r>
            <a:r>
              <a:rPr lang="en-US" b="0" dirty="0"/>
              <a:t> of two quantities (unlike interval)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zero money is an absolute, one money is half as much as two money, and so 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FC4F1-B82F-2343-ABB2-6B869B1E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4C7C-F401-D049-A719-C18DBA1D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Data: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5DAD-A947-C64F-8233-68047F53A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Temperatures: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Celsius / Fahrenheit: interval or ratio scale ???????????</a:t>
            </a:r>
          </a:p>
          <a:p>
            <a:pPr marL="617220" lvl="1" indent="-342900"/>
            <a:r>
              <a:rPr lang="en-US" b="1" dirty="0"/>
              <a:t>Interval: </a:t>
            </a:r>
            <a:r>
              <a:rPr lang="en-US" b="0" dirty="0"/>
              <a:t>0C is not 0 heat, but is an arbitrary fixed point</a:t>
            </a:r>
          </a:p>
          <a:p>
            <a:pPr marL="617220" lvl="1" indent="-342900"/>
            <a:r>
              <a:rPr lang="en-US" b="0" dirty="0"/>
              <a:t>Hence, we can’t say that 30F is twice as warm as 15F.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Kelvin (K): interval or ratio scale ???????????</a:t>
            </a:r>
          </a:p>
          <a:p>
            <a:pPr marL="617220" lvl="1" indent="-342900"/>
            <a:r>
              <a:rPr lang="en-US" b="1" dirty="0"/>
              <a:t>Ratio:</a:t>
            </a:r>
            <a:r>
              <a:rPr lang="en-US" dirty="0"/>
              <a:t> 0K is assumed to mean zero heat, a true fixed point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Weight:</a:t>
            </a:r>
            <a:endParaRPr lang="en-US" b="0" dirty="0"/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Grams: interval or ratio scale ??????????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dirty="0"/>
              <a:t>Ratio:</a:t>
            </a:r>
            <a:r>
              <a:rPr lang="en-US" b="0" dirty="0"/>
              <a:t> 0g served as fixed point, 4g is twice 2g, 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4BEAD-17DC-4B44-9E90-61CF883A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F8AEF-5F4F-3A43-95BE-68C1B24F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107" y="2438706"/>
            <a:ext cx="1380893" cy="1380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3248D-25DE-E047-A946-60E44403C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198" y="4901245"/>
            <a:ext cx="1552900" cy="13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911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5A8E2-0907-5949-8CBB-C613A5E93F6D}"/>
              </a:ext>
            </a:extLst>
          </p:cNvPr>
          <p:cNvSpPr txBox="1"/>
          <p:nvPr/>
        </p:nvSpPr>
        <p:spPr>
          <a:xfrm>
            <a:off x="2557670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GraphPad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8441"/>
              </p:ext>
            </p:extLst>
          </p:nvPr>
        </p:nvGraphicFramePr>
        <p:xfrm>
          <a:off x="486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2278251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719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2882684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542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19979"/>
              </p:ext>
            </p:extLst>
          </p:nvPr>
        </p:nvGraphicFramePr>
        <p:xfrm>
          <a:off x="486295" y="1892946"/>
          <a:ext cx="8216380" cy="3578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3456120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2294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325911"/>
              </p:ext>
            </p:extLst>
          </p:nvPr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4045055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082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4633993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087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862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599"/>
            <a:ext cx="8245475" cy="4973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Science == manipulating and computing on data</a:t>
            </a:r>
          </a:p>
          <a:p>
            <a:r>
              <a:rPr lang="en-US" b="0" dirty="0"/>
              <a:t>	Large to very large, but somewhat “structured” data</a:t>
            </a:r>
          </a:p>
          <a:p>
            <a:r>
              <a:rPr lang="en-US" dirty="0"/>
              <a:t>We will see several tools for doing that this semester</a:t>
            </a:r>
          </a:p>
          <a:p>
            <a:r>
              <a:rPr lang="en-US" b="0" dirty="0"/>
              <a:t>	Thousands more out there that we won’t cover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Need to learn to shift thinking from: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Should still know how to implement the operations themselves, especially for debugging performance (covered in classes like 420, 424), but we won’t cover that much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23045" y="2278458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to get a single scalar (e.g., sum, median)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Given two vectors: </a:t>
            </a:r>
            <a:r>
              <a:rPr lang="en-US" b="1" dirty="0">
                <a:sym typeface="Wingdings"/>
              </a:rPr>
              <a:t>Dot and cross products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9275" y="3364310"/>
          <a:ext cx="39667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58136" y="4462272"/>
          <a:ext cx="396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86">
                <a:tc>
                  <a:txBody>
                    <a:bodyPr/>
                    <a:lstStyle/>
                    <a:p>
                      <a:r>
                        <a:rPr lang="en-US" dirty="0"/>
                        <a:t>“data”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”representation”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”i.e.”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074" y="2615598"/>
            <a:ext cx="380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One-dimensional Arrays, Vectors</a:t>
            </a:r>
          </a:p>
        </p:txBody>
      </p:sp>
    </p:spTree>
    <p:extLst>
      <p:ext uri="{BB962C8B-B14F-4D97-AF65-F5344CB8AC3E}">
        <p14:creationId xmlns:p14="http://schemas.microsoft.com/office/powerpoint/2010/main" val="5380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91702" y="2278459"/>
            <a:ext cx="4079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across a row or a column (e.g., sum, average, median etc..)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399" y="25753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n-dimensional arrays</a:t>
            </a:r>
          </a:p>
        </p:txBody>
      </p:sp>
      <p:pic>
        <p:nvPicPr>
          <p:cNvPr id="4100" name="Picture 4" descr="mage result for 2-dimensional arr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7055" y="3137924"/>
            <a:ext cx="4371975" cy="2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60359" y="2462603"/>
            <a:ext cx="407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n-dimensional array operations </a:t>
            </a:r>
          </a:p>
          <a:p>
            <a:r>
              <a:rPr lang="en-US" b="1" dirty="0"/>
              <a:t>+</a:t>
            </a:r>
          </a:p>
          <a:p>
            <a:r>
              <a:rPr lang="en-US" b="1" dirty="0"/>
              <a:t>Linear Algebra</a:t>
            </a:r>
          </a:p>
          <a:p>
            <a:r>
              <a:rPr lang="en-US" b="1" dirty="0">
                <a:sym typeface="Wingdings"/>
              </a:rPr>
              <a:t>	Matrix/tensor multiplication </a:t>
            </a:r>
          </a:p>
          <a:p>
            <a:r>
              <a:rPr lang="en-US" b="1" dirty="0">
                <a:sym typeface="Wingdings"/>
              </a:rPr>
              <a:t>	Transpose</a:t>
            </a:r>
          </a:p>
          <a:p>
            <a:r>
              <a:rPr lang="en-US" b="1" dirty="0">
                <a:sym typeface="Wingdings"/>
              </a:rPr>
              <a:t>	Matrix-vector multiplication</a:t>
            </a:r>
          </a:p>
          <a:p>
            <a:r>
              <a:rPr lang="en-US" b="1" dirty="0">
                <a:sym typeface="Wingdings"/>
              </a:rPr>
              <a:t>	Matrix factorization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417" y="2462603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Matrices, Tensors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7" y="2831935"/>
            <a:ext cx="4034623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934327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035" y="2462603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  <a:p>
            <a:r>
              <a:rPr lang="en-US" b="1" dirty="0"/>
              <a:t>Map</a:t>
            </a:r>
          </a:p>
          <a:p>
            <a:r>
              <a:rPr lang="en-US" b="1" dirty="0"/>
              <a:t>Union</a:t>
            </a:r>
          </a:p>
          <a:p>
            <a:endParaRPr lang="en-US" b="1" dirty="0"/>
          </a:p>
          <a:p>
            <a:r>
              <a:rPr lang="en-US" b="1" dirty="0"/>
              <a:t>Reduce/Aggregate</a:t>
            </a:r>
          </a:p>
          <a:p>
            <a:endParaRPr lang="en-US" b="1" dirty="0"/>
          </a:p>
          <a:p>
            <a:r>
              <a:rPr lang="en-US" dirty="0"/>
              <a:t>Given two sets, </a:t>
            </a:r>
            <a:r>
              <a:rPr lang="en-US" b="1" dirty="0"/>
              <a:t>Combine/Join</a:t>
            </a:r>
            <a:r>
              <a:rPr lang="en-US" dirty="0"/>
              <a:t> using “keys”</a:t>
            </a:r>
          </a:p>
          <a:p>
            <a:endParaRPr lang="en-US" dirty="0"/>
          </a:p>
          <a:p>
            <a:r>
              <a:rPr lang="en-US" b="1" dirty="0"/>
              <a:t>Group and then aggregate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17" y="246260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4" y="4078691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(Key, Value Pairs)</a:t>
            </a:r>
          </a:p>
        </p:txBody>
      </p:sp>
      <p:pic>
        <p:nvPicPr>
          <p:cNvPr id="2050" name="Picture 2" descr="mage result for set docu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330" y="2154905"/>
            <a:ext cx="1134875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imagenet"/>
          <p:cNvSpPr>
            <a:spLocks noChangeAspect="1" noChangeArrowheads="1"/>
          </p:cNvSpPr>
          <p:nvPr/>
        </p:nvSpPr>
        <p:spPr bwMode="auto">
          <a:xfrm>
            <a:off x="0" y="0"/>
            <a:ext cx="420052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45" y="2888377"/>
            <a:ext cx="2447925" cy="865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02" y="4490227"/>
            <a:ext cx="43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5"/>
              </a:rPr>
              <a:t>amol@cs.umd.edu</a:t>
            </a:r>
            <a:r>
              <a:rPr lang="en-US" dirty="0"/>
              <a:t>,(email1, email2,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965" y="4901763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john@cs.umd.edu</a:t>
            </a:r>
            <a:r>
              <a:rPr lang="en-US" dirty="0"/>
              <a:t>,(email3, email4,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7153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3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5607" y="2102839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rows or columns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”Join” two or more relations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”Group” and “aggregate”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Relational Algebra formalizes some of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i="1" dirty="0">
                <a:solidFill>
                  <a:srgbClr val="00B0F0"/>
                </a:solidFill>
                <a:sym typeface="Wingdings"/>
              </a:rPr>
              <a:t>Structured Query Language (SQL)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/>
              </a:rPr>
              <a:t>Many other languages and constructs, that look very similar 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pic>
        <p:nvPicPr>
          <p:cNvPr id="6146" name="Picture 2" descr="mage result for tabular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9" y="3085409"/>
            <a:ext cx="4122735" cy="20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417" y="2462603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Tables/Relations == Sets of Tuples</a:t>
            </a:r>
          </a:p>
        </p:txBody>
      </p:sp>
    </p:spTree>
    <p:extLst>
      <p:ext uri="{BB962C8B-B14F-4D97-AF65-F5344CB8AC3E}">
        <p14:creationId xmlns:p14="http://schemas.microsoft.com/office/powerpoint/2010/main" val="2088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17" y="2541522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Hierarchies/Trees/Graphs</a:t>
            </a:r>
          </a:p>
        </p:txBody>
      </p:sp>
      <p:pic>
        <p:nvPicPr>
          <p:cNvPr id="1026" name="Picture 2" descr="mage result for ontology hierarc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17" y="3157199"/>
            <a:ext cx="4301701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le:Social Network Analysis Visualiz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54" y="4125118"/>
            <a:ext cx="2185183" cy="1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49843" y="2505578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”Path” queries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Graph Algorithms and Transformations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Network Science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  <a:p>
            <a:r>
              <a:rPr lang="en-US" i="1" dirty="0"/>
              <a:t>Somewhat more ad hoc and special-purpose</a:t>
            </a:r>
          </a:p>
          <a:p>
            <a:r>
              <a:rPr lang="en-US" i="1" dirty="0"/>
              <a:t>	Changing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34657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pPr marL="457200" indent="-457200">
              <a:buAutoNum type="arabicPeriod"/>
            </a:pPr>
            <a:endParaRPr lang="en-US" b="0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Allows one to think at a higher level of abstraction, leading to simpler and easier-to-understand scripts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Provides ”independence” between the abstract operations and concrete implementation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Can switch from one implementation to another easily</a:t>
            </a:r>
          </a:p>
          <a:p>
            <a:pPr marL="1600200" lvl="2" indent="-457200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For performance debugging, useful to know how they are implemented and rough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82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Down Arrow 2"/>
          <p:cNvSpPr/>
          <p:nvPr/>
        </p:nvSpPr>
        <p:spPr>
          <a:xfrm rot="7906186">
            <a:off x="2020921" y="3620013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60035" y="5375369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on to the “collection” part of things …</a:t>
            </a:r>
          </a:p>
        </p:txBody>
      </p:sp>
    </p:spTree>
    <p:extLst>
      <p:ext uri="{BB962C8B-B14F-4D97-AF65-F5344CB8AC3E}">
        <p14:creationId xmlns:p14="http://schemas.microsoft.com/office/powerpoint/2010/main" val="351305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first, snakes!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88239"/>
          </a:xfrm>
        </p:spPr>
        <p:txBody>
          <a:bodyPr>
            <a:normAutofit/>
          </a:bodyPr>
          <a:lstStyle/>
          <a:p>
            <a:r>
              <a:rPr lang="en-US" dirty="0"/>
              <a:t>Python is an interpreted, dynamically-typed, high-level, garbage-collected, object-oriented-functional-imperative, and widely used scripting language.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Interpreted:</a:t>
            </a:r>
            <a:r>
              <a:rPr lang="en-US" b="0" dirty="0"/>
              <a:t> instructions executed without being compiled into (virtual) machine instructions*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Dynamically-typed:</a:t>
            </a:r>
            <a:r>
              <a:rPr lang="en-US" b="0" dirty="0"/>
              <a:t> verifies type safety at runtime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High-level:</a:t>
            </a:r>
            <a:r>
              <a:rPr lang="en-US" b="0" dirty="0"/>
              <a:t> abstracted away from the raw metal and kernel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Garbage-collected:</a:t>
            </a:r>
            <a:r>
              <a:rPr lang="en-US" b="0" dirty="0"/>
              <a:t> memory management is automated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OOFI:</a:t>
            </a:r>
            <a:r>
              <a:rPr lang="en-US" b="0" dirty="0"/>
              <a:t> you can do bits of OO, F, and I programming</a:t>
            </a:r>
          </a:p>
          <a:p>
            <a:r>
              <a:rPr lang="en-US" dirty="0"/>
              <a:t>Not the point of this class!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is </a:t>
            </a:r>
            <a:r>
              <a:rPr lang="en-US" b="0" dirty="0">
                <a:solidFill>
                  <a:schemeClr val="tx2"/>
                </a:solidFill>
              </a:rPr>
              <a:t>fast</a:t>
            </a:r>
            <a:r>
              <a:rPr lang="en-US" b="0" dirty="0"/>
              <a:t> (developer time), </a:t>
            </a:r>
            <a:r>
              <a:rPr lang="en-US" b="0" dirty="0">
                <a:solidFill>
                  <a:schemeClr val="tx2"/>
                </a:solidFill>
              </a:rPr>
              <a:t>intuitive</a:t>
            </a:r>
            <a:r>
              <a:rPr lang="en-US" b="0" dirty="0"/>
              <a:t>, and </a:t>
            </a:r>
            <a:r>
              <a:rPr lang="en-US" b="0" dirty="0">
                <a:solidFill>
                  <a:schemeClr val="tx2"/>
                </a:solidFill>
              </a:rPr>
              <a:t>used in industry</a:t>
            </a:r>
            <a:r>
              <a:rPr lang="en-US" b="0" dirty="0"/>
              <a:t>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311" y="421861"/>
            <a:ext cx="3263926" cy="1102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192" y="6535712"/>
            <a:ext cx="5216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*you can compile Python source, but it’s not required</a:t>
            </a:r>
          </a:p>
        </p:txBody>
      </p:sp>
    </p:spTree>
    <p:extLst>
      <p:ext uri="{BB962C8B-B14F-4D97-AF65-F5344CB8AC3E}">
        <p14:creationId xmlns:p14="http://schemas.microsoft.com/office/powerpoint/2010/main" val="8834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/>
          <a:lstStyle/>
          <a:p>
            <a:r>
              <a:rPr lang="en-US" dirty="0"/>
              <a:t>The Zen of Python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Beautiful is better than ugly.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Explicit is better than implicit.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Simple is better than complex.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Complex is better than complicated.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Flat is better than nested.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Sparse is better than dense.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Readability counts.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Special cases aren't special enough to break the rules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although practicality beats purity.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Errors should never pass silently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unless explicitly silenced.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SDSMT ACM/LUG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10" y="792163"/>
            <a:ext cx="2121028" cy="22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Literate code contains in </a:t>
            </a:r>
            <a:r>
              <a:rPr lang="en-US" dirty="0">
                <a:solidFill>
                  <a:schemeClr val="tx2"/>
                </a:solidFill>
              </a:rPr>
              <a:t>one document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</a:t>
            </a:r>
            <a:r>
              <a:rPr lang="en-US" b="0" dirty="0">
                <a:solidFill>
                  <a:schemeClr val="tx2"/>
                </a:solidFill>
              </a:rPr>
              <a:t>source</a:t>
            </a:r>
            <a:r>
              <a:rPr lang="en-US" b="0" dirty="0"/>
              <a:t> code;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text </a:t>
            </a:r>
            <a:r>
              <a:rPr lang="en-US" b="0" dirty="0">
                <a:solidFill>
                  <a:schemeClr val="tx2"/>
                </a:solidFill>
              </a:rPr>
              <a:t>explanation</a:t>
            </a:r>
            <a:r>
              <a:rPr lang="en-US" b="0" dirty="0"/>
              <a:t> of the code;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</a:t>
            </a:r>
            <a:r>
              <a:rPr lang="en-US" b="0" dirty="0">
                <a:solidFill>
                  <a:schemeClr val="tx2"/>
                </a:solidFill>
              </a:rPr>
              <a:t> end result</a:t>
            </a:r>
            <a:r>
              <a:rPr lang="en-US" b="0" dirty="0"/>
              <a:t> of running the code.</a:t>
            </a:r>
          </a:p>
          <a:p>
            <a:r>
              <a:rPr lang="en-US" dirty="0"/>
              <a:t>Basic idea: present code in the order that logic and flow of human thoughts demand, not the machine-needed ordering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Necessary for data science!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choices made need textual explanation, ditto results.</a:t>
            </a:r>
          </a:p>
          <a:p>
            <a:r>
              <a:rPr lang="en-US" dirty="0"/>
              <a:t>Stuff you’ll be using in Project 0 (and beyond)!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442" y="588491"/>
            <a:ext cx="1357495" cy="23282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2130" y="5472101"/>
            <a:ext cx="8018307" cy="944996"/>
            <a:chOff x="532150" y="5352181"/>
            <a:chExt cx="8018307" cy="944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150" y="5689769"/>
              <a:ext cx="3545174" cy="4567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2230" y="5352181"/>
              <a:ext cx="4328227" cy="94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Started as </a:t>
            </a:r>
            <a:r>
              <a:rPr lang="en-US" dirty="0" err="1"/>
              <a:t>iPython</a:t>
            </a:r>
            <a:r>
              <a:rPr lang="en-US" dirty="0"/>
              <a:t> Notebooks, a web-based frontend to the </a:t>
            </a:r>
            <a:r>
              <a:rPr lang="en-US" dirty="0" err="1"/>
              <a:t>iPython</a:t>
            </a:r>
            <a:r>
              <a:rPr lang="en-US" dirty="0"/>
              <a:t> Shell</a:t>
            </a:r>
          </a:p>
          <a:p>
            <a:pPr lvl="1"/>
            <a:r>
              <a:rPr lang="en-US" dirty="0"/>
              <a:t>Notebook functionality separated out a few years ago</a:t>
            </a:r>
          </a:p>
          <a:p>
            <a:pPr lvl="1"/>
            <a:r>
              <a:rPr lang="en-US" b="0" dirty="0"/>
              <a:t>Now supports over 40 languages/kernels</a:t>
            </a:r>
          </a:p>
          <a:p>
            <a:pPr lvl="1"/>
            <a:r>
              <a:rPr lang="en-US" dirty="0"/>
              <a:t>Notebooks can be shared easily </a:t>
            </a:r>
          </a:p>
          <a:p>
            <a:pPr lvl="1"/>
            <a:r>
              <a:rPr lang="en-US" b="0" dirty="0"/>
              <a:t>Can leverage big data tools like Spark</a:t>
            </a:r>
          </a:p>
          <a:p>
            <a:pPr lvl="1"/>
            <a:endParaRPr lang="en-US" dirty="0"/>
          </a:p>
          <a:p>
            <a:r>
              <a:rPr lang="en-US" dirty="0"/>
              <a:t>Apache Zeppelin: </a:t>
            </a:r>
          </a:p>
          <a:p>
            <a:pPr lvl="1"/>
            <a:r>
              <a:rPr lang="en-US" dirty="0">
                <a:hlinkClick r:id="rId2"/>
              </a:rPr>
              <a:t>https://www.linkedin.com/pulse/comprehensive-comparison-jupyter-vs-zeppelin-hoc-q-phan-mba-</a:t>
            </a:r>
            <a:endParaRPr lang="en-US" dirty="0"/>
          </a:p>
          <a:p>
            <a:pPr lvl="1"/>
            <a:endParaRPr lang="en-US" dirty="0"/>
          </a:p>
          <a:p>
            <a:r>
              <a:rPr lang="en-US" b="0" dirty="0"/>
              <a:t>Several others including </a:t>
            </a:r>
            <a:r>
              <a:rPr lang="en-US" b="0" dirty="0" err="1"/>
              <a:t>RStudio</a:t>
            </a:r>
            <a:r>
              <a:rPr lang="en-US" b="0" dirty="0"/>
              <a:t> (specific to R)</a:t>
            </a:r>
          </a:p>
          <a:p>
            <a:pPr lvl="1"/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10-minute Python primer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690"/>
            <a:ext cx="7620000" cy="4373563"/>
          </a:xfrm>
        </p:spPr>
        <p:txBody>
          <a:bodyPr/>
          <a:lstStyle/>
          <a:p>
            <a:r>
              <a:rPr lang="en-US" dirty="0"/>
              <a:t>Define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Python is whitespace-delimited</a:t>
            </a:r>
          </a:p>
          <a:p>
            <a:r>
              <a:rPr lang="en-US" dirty="0"/>
              <a:t>Define a function that returns a </a:t>
            </a:r>
            <a:r>
              <a:rPr lang="en-US" dirty="0">
                <a:solidFill>
                  <a:schemeClr val="tx2"/>
                </a:solidFill>
              </a:rPr>
              <a:t>tuple</a:t>
            </a:r>
            <a:r>
              <a:rPr lang="en-US" dirty="0"/>
              <a:t>: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068644"/>
            <a:ext cx="7997252" cy="16788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if x &gt; y: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x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2686" y="4720627"/>
            <a:ext cx="7997252" cy="13639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return (x-1, y+2)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(a, b)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(1, 2)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2686" y="6184743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= 0; b = 4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14554</TotalTime>
  <Words>3072</Words>
  <Application>Microsoft Macintosh PowerPoint</Application>
  <PresentationFormat>On-screen Show (4:3)</PresentationFormat>
  <Paragraphs>773</Paragraphs>
  <Slides>44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Calibri</vt:lpstr>
      <vt:lpstr>Courier</vt:lpstr>
      <vt:lpstr>Helvetica Neue</vt:lpstr>
      <vt:lpstr>Essential</vt:lpstr>
      <vt:lpstr>Introduction to  Data Science</vt:lpstr>
      <vt:lpstr>Announcements</vt:lpstr>
      <vt:lpstr>The Data Lifecycle</vt:lpstr>
      <vt:lpstr>Today’s Lecture</vt:lpstr>
      <vt:lpstr>But first, snakes!</vt:lpstr>
      <vt:lpstr>The Zen of Python </vt:lpstr>
      <vt:lpstr>Literate Programming</vt:lpstr>
      <vt:lpstr>Jupyter Project</vt:lpstr>
      <vt:lpstr>10-minute Python primer</vt:lpstr>
      <vt:lpstr>Useful Built-in Functions: Counting and Iterating </vt:lpstr>
      <vt:lpstr>Useful Built-In Functions: Map and Filter</vt:lpstr>
      <vt:lpstr>Pythonic Programming</vt:lpstr>
      <vt:lpstr>List comprehensions</vt:lpstr>
      <vt:lpstr>Exceptions</vt:lpstr>
      <vt:lpstr>Python 2 vs 3</vt:lpstr>
      <vt:lpstr>To any Curmudgeons … </vt:lpstr>
      <vt:lpstr>So, How does Import Work?</vt:lpstr>
      <vt:lpstr>Example</vt:lpstr>
      <vt:lpstr>Example</vt:lpstr>
      <vt:lpstr>Python vS R (For Data Scientists)</vt:lpstr>
      <vt:lpstr>Extra resources</vt:lpstr>
      <vt:lpstr>PowerPoint Presentation</vt:lpstr>
      <vt:lpstr>Today’s Lecture</vt:lpstr>
      <vt:lpstr>What is This “data”?</vt:lpstr>
      <vt:lpstr>Tabular Data</vt:lpstr>
      <vt:lpstr>Classical Statistical View of Data</vt:lpstr>
      <vt:lpstr>Categorical Data: Takes a Value From a Finite Set</vt:lpstr>
      <vt:lpstr>Numerical Data: Measured Using Integers or Reals</vt:lpstr>
      <vt:lpstr>Numerical Data: Examples</vt:lpstr>
      <vt:lpstr>General Rules</vt:lpstr>
      <vt:lpstr>General Rules</vt:lpstr>
      <vt:lpstr>General Rules</vt:lpstr>
      <vt:lpstr>General Rules</vt:lpstr>
      <vt:lpstr>General Rules</vt:lpstr>
      <vt:lpstr>General Rules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Next Lecture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1861</cp:revision>
  <cp:lastPrinted>2019-08-29T19:55:04Z</cp:lastPrinted>
  <dcterms:created xsi:type="dcterms:W3CDTF">2013-03-05T15:39:19Z</dcterms:created>
  <dcterms:modified xsi:type="dcterms:W3CDTF">2019-09-02T19:12:36Z</dcterms:modified>
</cp:coreProperties>
</file>